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2" r:id="rId2"/>
  </p:sldMasterIdLst>
  <p:notesMasterIdLst>
    <p:notesMasterId r:id="rId29"/>
  </p:notesMasterIdLst>
  <p:handoutMasterIdLst>
    <p:handoutMasterId r:id="rId30"/>
  </p:handoutMasterIdLst>
  <p:sldIdLst>
    <p:sldId id="256" r:id="rId3"/>
    <p:sldId id="373" r:id="rId4"/>
    <p:sldId id="362" r:id="rId5"/>
    <p:sldId id="397" r:id="rId6"/>
    <p:sldId id="393" r:id="rId7"/>
    <p:sldId id="394" r:id="rId8"/>
    <p:sldId id="395" r:id="rId9"/>
    <p:sldId id="374" r:id="rId10"/>
    <p:sldId id="376" r:id="rId11"/>
    <p:sldId id="384" r:id="rId12"/>
    <p:sldId id="398" r:id="rId13"/>
    <p:sldId id="382" r:id="rId14"/>
    <p:sldId id="400" r:id="rId15"/>
    <p:sldId id="381" r:id="rId16"/>
    <p:sldId id="396" r:id="rId17"/>
    <p:sldId id="399" r:id="rId18"/>
    <p:sldId id="401" r:id="rId19"/>
    <p:sldId id="386" r:id="rId20"/>
    <p:sldId id="407" r:id="rId21"/>
    <p:sldId id="404" r:id="rId22"/>
    <p:sldId id="405" r:id="rId23"/>
    <p:sldId id="406" r:id="rId24"/>
    <p:sldId id="402" r:id="rId25"/>
    <p:sldId id="403" r:id="rId26"/>
    <p:sldId id="388" r:id="rId27"/>
    <p:sldId id="337" r:id="rId2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42C8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2" autoAdjust="0"/>
    <p:restoredTop sz="50000" autoAdjust="0"/>
  </p:normalViewPr>
  <p:slideViewPr>
    <p:cSldViewPr>
      <p:cViewPr>
        <p:scale>
          <a:sx n="76" d="100"/>
          <a:sy n="76" d="100"/>
        </p:scale>
        <p:origin x="2928" y="8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08"/>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de-AT"/>
              <a:t>MANAGEMENT</a:t>
            </a: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5CC8529-AC9F-4727-A1EF-32B3878E95BF}" type="datetimeFigureOut">
              <a:rPr lang="de-AT"/>
              <a:pPr>
                <a:defRPr/>
              </a:pPr>
              <a:t>26.01.17</a:t>
            </a:fld>
            <a:endParaRPr lang="de-AT"/>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AT"/>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2925EAB-150F-4C9F-846D-14B02EC91F89}" type="slidenum">
              <a:rPr lang="de-AT"/>
              <a:pPr>
                <a:defRPr/>
              </a:pPr>
              <a:t>‹#›</a:t>
            </a:fld>
            <a:endParaRPr lang="de-AT"/>
          </a:p>
        </p:txBody>
      </p:sp>
    </p:spTree>
    <p:extLst>
      <p:ext uri="{BB962C8B-B14F-4D97-AF65-F5344CB8AC3E}">
        <p14:creationId xmlns:p14="http://schemas.microsoft.com/office/powerpoint/2010/main" val="169387418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de-AT"/>
              <a:t>MANAGEMENT</a:t>
            </a: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9723701-A3A0-42FF-9A99-23FB3EBF48E7}" type="datetimeFigureOut">
              <a:rPr lang="de-AT"/>
              <a:pPr>
                <a:defRPr/>
              </a:pPr>
              <a:t>26.01.17</a:t>
            </a:fld>
            <a:endParaRPr lang="de-AT"/>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AT"/>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A29F564-BEDA-4004-A88B-8ADE25290153}" type="slidenum">
              <a:rPr lang="de-AT"/>
              <a:pPr>
                <a:defRPr/>
              </a:pPr>
              <a:t>‹#›</a:t>
            </a:fld>
            <a:endParaRPr lang="de-AT"/>
          </a:p>
        </p:txBody>
      </p:sp>
    </p:spTree>
    <p:extLst>
      <p:ext uri="{BB962C8B-B14F-4D97-AF65-F5344CB8AC3E}">
        <p14:creationId xmlns:p14="http://schemas.microsoft.com/office/powerpoint/2010/main" val="305462995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Thank you for coming to our workshop in which we would like to present our project, receive your feedback and hopefully engage you to collaborate with us.</a:t>
            </a:r>
          </a:p>
          <a:p>
            <a:r>
              <a:rPr lang="en-GB" sz="1200" kern="1200" dirty="0" smtClean="0">
                <a:solidFill>
                  <a:schemeClr val="tx1"/>
                </a:solidFill>
                <a:effectLst/>
                <a:latin typeface="+mn-lt"/>
                <a:ea typeface="+mn-ea"/>
                <a:cs typeface="+mn-cs"/>
              </a:rPr>
              <a:t>I am Dr Toni Staykova, the coordinator of the project. I also</a:t>
            </a:r>
            <a:r>
              <a:rPr lang="en-GB" sz="1200" kern="1200" baseline="0" dirty="0" smtClean="0">
                <a:solidFill>
                  <a:schemeClr val="tx1"/>
                </a:solidFill>
                <a:effectLst/>
                <a:latin typeface="+mn-lt"/>
                <a:ea typeface="+mn-ea"/>
                <a:cs typeface="+mn-cs"/>
              </a:rPr>
              <a:t> want to thank the IMPRESS project consortium for collaborating with us to showcase how two EU projects working on the same topic can support each other and explore cross-fertilisation of results. The two projects have a lot in common as far as the main topic and ideas are concerned. However as you will see, there are also some major differences, especially regarding the level of response which we are trying to improve with technical solutions. Thus our tasks and starting points also differ. </a:t>
            </a:r>
            <a:endParaRPr lang="en-US" dirty="0"/>
          </a:p>
        </p:txBody>
      </p:sp>
      <p:sp>
        <p:nvSpPr>
          <p:cNvPr id="4" name="Header Placeholder 3"/>
          <p:cNvSpPr>
            <a:spLocks noGrp="1"/>
          </p:cNvSpPr>
          <p:nvPr>
            <p:ph type="hdr" sz="quarter" idx="10"/>
          </p:nvPr>
        </p:nvSpPr>
        <p:spPr/>
        <p:txBody>
          <a:bodyPr/>
          <a:lstStyle/>
          <a:p>
            <a:pPr>
              <a:defRPr/>
            </a:pPr>
            <a:r>
              <a:rPr lang="de-AT" smtClean="0"/>
              <a:t>MANAGEMENT</a:t>
            </a:r>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8A29F564-BEDA-4004-A88B-8ADE25290153}" type="slidenum">
              <a:rPr lang="de-AT" smtClean="0"/>
              <a:pPr>
                <a:defRPr/>
              </a:pPr>
              <a:t>1</a:t>
            </a:fld>
            <a:endParaRPr lang="de-AT"/>
          </a:p>
        </p:txBody>
      </p:sp>
    </p:spTree>
    <p:extLst>
      <p:ext uri="{BB962C8B-B14F-4D97-AF65-F5344CB8AC3E}">
        <p14:creationId xmlns:p14="http://schemas.microsoft.com/office/powerpoint/2010/main" val="8837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Concorde is a project funded by the Security Call of the FP7. It started over 2 years ago and is planned to be completed mid-2017. We are 14 partners from 12 EU countries. </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de-AT" smtClean="0">
                <a:solidFill>
                  <a:prstClr val="black"/>
                </a:solidFill>
              </a:rPr>
              <a:t>MANAGEMENT</a:t>
            </a:r>
            <a:endParaRPr lang="de-AT">
              <a:solidFill>
                <a:prstClr val="black"/>
              </a:solidFill>
            </a:endParaRPr>
          </a:p>
        </p:txBody>
      </p:sp>
      <p:sp>
        <p:nvSpPr>
          <p:cNvPr id="5" name="Footer Placeholder 4"/>
          <p:cNvSpPr>
            <a:spLocks noGrp="1"/>
          </p:cNvSpPr>
          <p:nvPr>
            <p:ph type="ftr" sz="quarter" idx="11"/>
          </p:nvPr>
        </p:nvSpPr>
        <p:spPr/>
        <p:txBody>
          <a:bodyPr/>
          <a:lstStyle/>
          <a:p>
            <a:pPr>
              <a:defRPr/>
            </a:pPr>
            <a:endParaRPr lang="de-AT">
              <a:solidFill>
                <a:prstClr val="black"/>
              </a:solidFill>
            </a:endParaRPr>
          </a:p>
        </p:txBody>
      </p:sp>
      <p:sp>
        <p:nvSpPr>
          <p:cNvPr id="6" name="Slide Number Placeholder 5"/>
          <p:cNvSpPr>
            <a:spLocks noGrp="1"/>
          </p:cNvSpPr>
          <p:nvPr>
            <p:ph type="sldNum" sz="quarter" idx="12"/>
          </p:nvPr>
        </p:nvSpPr>
        <p:spPr/>
        <p:txBody>
          <a:bodyPr/>
          <a:lstStyle/>
          <a:p>
            <a:pPr>
              <a:defRPr/>
            </a:pPr>
            <a:fld id="{8A29F564-BEDA-4004-A88B-8ADE25290153}" type="slidenum">
              <a:rPr lang="de-AT" smtClean="0">
                <a:solidFill>
                  <a:prstClr val="black"/>
                </a:solidFill>
              </a:rPr>
              <a:pPr>
                <a:defRPr/>
              </a:pPr>
              <a:t>2</a:t>
            </a:fld>
            <a:endParaRPr lang="de-AT">
              <a:solidFill>
                <a:prstClr val="black"/>
              </a:solidFill>
            </a:endParaRPr>
          </a:p>
        </p:txBody>
      </p:sp>
    </p:spTree>
    <p:extLst>
      <p:ext uri="{BB962C8B-B14F-4D97-AF65-F5344CB8AC3E}">
        <p14:creationId xmlns:p14="http://schemas.microsoft.com/office/powerpoint/2010/main" val="347925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de-AT" smtClean="0"/>
              <a:t>MANAGEMENT</a:t>
            </a:r>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8A29F564-BEDA-4004-A88B-8ADE25290153}" type="slidenum">
              <a:rPr lang="de-AT" smtClean="0"/>
              <a:pPr>
                <a:defRPr/>
              </a:pPr>
              <a:t>3</a:t>
            </a:fld>
            <a:endParaRPr lang="de-AT"/>
          </a:p>
        </p:txBody>
      </p:sp>
    </p:spTree>
    <p:extLst>
      <p:ext uri="{BB962C8B-B14F-4D97-AF65-F5344CB8AC3E}">
        <p14:creationId xmlns:p14="http://schemas.microsoft.com/office/powerpoint/2010/main" val="238357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de-AT" smtClean="0"/>
              <a:t>MANAGEMENT</a:t>
            </a:r>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8A29F564-BEDA-4004-A88B-8ADE25290153}" type="slidenum">
              <a:rPr lang="de-AT" smtClean="0"/>
              <a:pPr>
                <a:defRPr/>
              </a:pPr>
              <a:t>4</a:t>
            </a:fld>
            <a:endParaRPr lang="de-AT"/>
          </a:p>
        </p:txBody>
      </p:sp>
    </p:spTree>
    <p:extLst>
      <p:ext uri="{BB962C8B-B14F-4D97-AF65-F5344CB8AC3E}">
        <p14:creationId xmlns:p14="http://schemas.microsoft.com/office/powerpoint/2010/main" val="238357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smtClean="0"/>
              <a:t>There is always a control room </a:t>
            </a:r>
          </a:p>
          <a:p>
            <a:pPr marL="0" indent="0">
              <a:buFont typeface="Arial" panose="020B0604020202020204" pitchFamily="34" charset="0"/>
              <a:buNone/>
            </a:pPr>
            <a:r>
              <a:rPr lang="en-GB" sz="1200" dirty="0" smtClean="0"/>
              <a:t>There are dispatched responders – they drive to scene</a:t>
            </a:r>
          </a:p>
          <a:p>
            <a:pPr marL="0" indent="0">
              <a:buFont typeface="Arial" panose="020B0604020202020204" pitchFamily="34" charset="0"/>
              <a:buNone/>
            </a:pPr>
            <a:r>
              <a:rPr lang="en-GB" sz="1200" dirty="0" smtClean="0"/>
              <a:t>There is always an incident scene</a:t>
            </a:r>
          </a:p>
          <a:p>
            <a:pPr marL="0" indent="0">
              <a:buFont typeface="Arial" panose="020B0604020202020204" pitchFamily="34" charset="0"/>
              <a:buNone/>
            </a:pPr>
            <a:r>
              <a:rPr lang="en-GB" sz="1200" dirty="0" smtClean="0"/>
              <a:t>There are always responders who take patients from the scene to the hospitals</a:t>
            </a:r>
          </a:p>
          <a:p>
            <a:pPr marL="0" indent="0">
              <a:buFont typeface="Arial" panose="020B0604020202020204" pitchFamily="34" charset="0"/>
              <a:buNone/>
            </a:pPr>
            <a:r>
              <a:rPr lang="en-GB" sz="1200" dirty="0" smtClean="0"/>
              <a:t>There are hospitals</a:t>
            </a:r>
          </a:p>
          <a:p>
            <a:endParaRPr lang="en-US" dirty="0"/>
          </a:p>
        </p:txBody>
      </p:sp>
      <p:sp>
        <p:nvSpPr>
          <p:cNvPr id="4" name="Header Placeholder 3"/>
          <p:cNvSpPr>
            <a:spLocks noGrp="1"/>
          </p:cNvSpPr>
          <p:nvPr>
            <p:ph type="hdr" sz="quarter" idx="10"/>
          </p:nvPr>
        </p:nvSpPr>
        <p:spPr/>
        <p:txBody>
          <a:bodyPr/>
          <a:lstStyle/>
          <a:p>
            <a:pPr>
              <a:defRPr/>
            </a:pPr>
            <a:r>
              <a:rPr lang="de-AT" smtClean="0"/>
              <a:t>MANAGEMENT</a:t>
            </a:r>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8A29F564-BEDA-4004-A88B-8ADE25290153}" type="slidenum">
              <a:rPr lang="de-AT" smtClean="0"/>
              <a:pPr>
                <a:defRPr/>
              </a:pPr>
              <a:t>7</a:t>
            </a:fld>
            <a:endParaRPr lang="de-AT"/>
          </a:p>
        </p:txBody>
      </p:sp>
    </p:spTree>
    <p:extLst>
      <p:ext uri="{BB962C8B-B14F-4D97-AF65-F5344CB8AC3E}">
        <p14:creationId xmlns:p14="http://schemas.microsoft.com/office/powerpoint/2010/main" val="311026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pPr>
              <a:defRPr/>
            </a:pPr>
            <a:r>
              <a:rPr lang="de-AT" smtClean="0"/>
              <a:t>MANAGEMENT</a:t>
            </a:r>
            <a:endParaRPr lang="de-AT"/>
          </a:p>
        </p:txBody>
      </p:sp>
      <p:sp>
        <p:nvSpPr>
          <p:cNvPr id="5" name="Footer Placeholder 4"/>
          <p:cNvSpPr>
            <a:spLocks noGrp="1"/>
          </p:cNvSpPr>
          <p:nvPr>
            <p:ph type="ftr" sz="quarter" idx="11"/>
          </p:nvPr>
        </p:nvSpPr>
        <p:spPr/>
        <p:txBody>
          <a:bodyPr/>
          <a:lstStyle/>
          <a:p>
            <a:pPr>
              <a:defRPr/>
            </a:pPr>
            <a:endParaRPr lang="de-AT"/>
          </a:p>
        </p:txBody>
      </p:sp>
      <p:sp>
        <p:nvSpPr>
          <p:cNvPr id="6" name="Slide Number Placeholder 5"/>
          <p:cNvSpPr>
            <a:spLocks noGrp="1"/>
          </p:cNvSpPr>
          <p:nvPr>
            <p:ph type="sldNum" sz="quarter" idx="12"/>
          </p:nvPr>
        </p:nvSpPr>
        <p:spPr/>
        <p:txBody>
          <a:bodyPr/>
          <a:lstStyle/>
          <a:p>
            <a:pPr>
              <a:defRPr/>
            </a:pPr>
            <a:fld id="{8A29F564-BEDA-4004-A88B-8ADE25290153}" type="slidenum">
              <a:rPr lang="de-AT" smtClean="0"/>
              <a:pPr>
                <a:defRPr/>
              </a:pPr>
              <a:t>8</a:t>
            </a:fld>
            <a:endParaRPr lang="de-AT"/>
          </a:p>
        </p:txBody>
      </p:sp>
    </p:spTree>
    <p:extLst>
      <p:ext uri="{BB962C8B-B14F-4D97-AF65-F5344CB8AC3E}">
        <p14:creationId xmlns:p14="http://schemas.microsoft.com/office/powerpoint/2010/main" val="3147581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E385550-7433-4790-B7ED-7CF8C2C9D12C}" type="datetime1">
              <a:rPr lang="de-AT"/>
              <a:pPr>
                <a:defRPr/>
              </a:pPr>
              <a:t>26.01.17</a:t>
            </a:fld>
            <a:endParaRPr lang="de-AT"/>
          </a:p>
        </p:txBody>
      </p:sp>
      <p:sp>
        <p:nvSpPr>
          <p:cNvPr id="9"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de-AT"/>
              <a:t>www.episecc.eu</a:t>
            </a:r>
          </a:p>
        </p:txBody>
      </p:sp>
      <p:sp>
        <p:nvSpPr>
          <p:cNvPr id="10"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3581873-2EB8-4D90-B83A-86FEAD768D77}" type="slidenum">
              <a:rPr lang="de-AT"/>
              <a:pPr>
                <a:defRPr/>
              </a:pPr>
              <a:t>‹#›</a:t>
            </a:fld>
            <a:endParaRPr lang="de-AT"/>
          </a:p>
        </p:txBody>
      </p:sp>
      <p:cxnSp>
        <p:nvCxnSpPr>
          <p:cNvPr id="13" name="Connecteur droit 7"/>
          <p:cNvCxnSpPr/>
          <p:nvPr userDrawn="1"/>
        </p:nvCxnSpPr>
        <p:spPr>
          <a:xfrm>
            <a:off x="0" y="6172200"/>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4" name="Fußzeilenplatzhalter 2"/>
          <p:cNvSpPr txBox="1">
            <a:spLocks/>
          </p:cNvSpPr>
          <p:nvPr userDrawn="1"/>
        </p:nvSpPr>
        <p:spPr>
          <a:xfrm>
            <a:off x="3124200" y="6527800"/>
            <a:ext cx="289560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AT" smtClean="0"/>
              <a:t>www.episecc.eu</a:t>
            </a:r>
            <a:endParaRPr lang="de-AT" dirty="0"/>
          </a:p>
        </p:txBody>
      </p:sp>
      <p:pic>
        <p:nvPicPr>
          <p:cNvPr id="15" name="Picture 14"/>
          <p:cNvPicPr>
            <a:picLocks noChangeAspect="1"/>
          </p:cNvPicPr>
          <p:nvPr userDrawn="1"/>
        </p:nvPicPr>
        <p:blipFill>
          <a:blip r:embed="rId2"/>
          <a:stretch>
            <a:fillRect/>
          </a:stretch>
        </p:blipFill>
        <p:spPr>
          <a:xfrm>
            <a:off x="289828" y="29206"/>
            <a:ext cx="2468343" cy="581635"/>
          </a:xfrm>
          <a:prstGeom prst="rect">
            <a:avLst/>
          </a:prstGeom>
        </p:spPr>
      </p:pic>
      <p:cxnSp>
        <p:nvCxnSpPr>
          <p:cNvPr id="16" name="Connecteur droit 7"/>
          <p:cNvCxnSpPr/>
          <p:nvPr userDrawn="1"/>
        </p:nvCxnSpPr>
        <p:spPr>
          <a:xfrm>
            <a:off x="0" y="610841"/>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7" name="Untertitel 2"/>
          <p:cNvSpPr txBox="1">
            <a:spLocks/>
          </p:cNvSpPr>
          <p:nvPr userDrawn="1"/>
        </p:nvSpPr>
        <p:spPr bwMode="auto">
          <a:xfrm>
            <a:off x="6876256" y="6383784"/>
            <a:ext cx="218970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C86"/>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de-AT" altLang="de-DE" sz="1400" b="1" dirty="0" smtClean="0"/>
              <a:t>www.concorde-project.eu</a:t>
            </a:r>
          </a:p>
        </p:txBody>
      </p:sp>
      <p:sp>
        <p:nvSpPr>
          <p:cNvPr id="11" name="Titel 1"/>
          <p:cNvSpPr>
            <a:spLocks noGrp="1"/>
          </p:cNvSpPr>
          <p:nvPr>
            <p:ph type="title" hasCustomPrompt="1"/>
          </p:nvPr>
        </p:nvSpPr>
        <p:spPr>
          <a:xfrm>
            <a:off x="457200" y="691263"/>
            <a:ext cx="8229600" cy="726374"/>
          </a:xfrm>
          <a:prstGeom prst="rect">
            <a:avLst/>
          </a:prstGeom>
        </p:spPr>
        <p:txBody>
          <a:bodyPr>
            <a:noAutofit/>
          </a:bodyPr>
          <a:lstStyle>
            <a:lvl1pPr>
              <a:defRPr sz="4000" b="1">
                <a:solidFill>
                  <a:srgbClr val="CC3300"/>
                </a:solidFill>
              </a:defRPr>
            </a:lvl1pPr>
          </a:lstStyle>
          <a:p>
            <a:r>
              <a:rPr lang="de-AT" b="1" dirty="0" smtClean="0">
                <a:solidFill>
                  <a:srgbClr val="CC3300"/>
                </a:solidFill>
              </a:rPr>
              <a:t>Title</a:t>
            </a:r>
            <a:endParaRPr lang="de-AT" dirty="0"/>
          </a:p>
        </p:txBody>
      </p:sp>
      <p:sp>
        <p:nvSpPr>
          <p:cNvPr id="12" name="Inhaltsplatzhalter 2"/>
          <p:cNvSpPr>
            <a:spLocks noGrp="1"/>
          </p:cNvSpPr>
          <p:nvPr>
            <p:ph idx="1"/>
          </p:nvPr>
        </p:nvSpPr>
        <p:spPr>
          <a:xfrm>
            <a:off x="457200" y="1484784"/>
            <a:ext cx="8229600" cy="4641379"/>
          </a:xfrm>
          <a:prstGeom prst="rect">
            <a:avLst/>
          </a:prstGeom>
        </p:spPr>
        <p:txBody>
          <a:bodyPr/>
          <a:lstStyle>
            <a:lvl1pPr marL="457200" indent="-457200">
              <a:buClr>
                <a:srgbClr val="042C86"/>
              </a:buClr>
              <a:buFont typeface="Arial" panose="020B0604020202020204" pitchFamily="34" charset="0"/>
              <a:buChar char="•"/>
              <a:defRPr sz="2800">
                <a:solidFill>
                  <a:schemeClr val="tx1"/>
                </a:solidFill>
              </a:defRPr>
            </a:lvl1pPr>
            <a:lvl2pPr>
              <a:buClr>
                <a:srgbClr val="FFCC00"/>
              </a:buClr>
              <a:defRPr sz="2400">
                <a:solidFill>
                  <a:schemeClr val="tx1"/>
                </a:solidFill>
              </a:defRPr>
            </a:lvl2pPr>
            <a:lvl3pPr>
              <a:buClr>
                <a:srgbClr val="FFCC00"/>
              </a:buClr>
              <a:defRPr sz="2000">
                <a:solidFill>
                  <a:schemeClr val="tx1"/>
                </a:solidFill>
              </a:defRPr>
            </a:lvl3pPr>
            <a:lvl4pPr>
              <a:buClr>
                <a:srgbClr val="FFCC00"/>
              </a:buClr>
              <a:defRPr sz="1600">
                <a:solidFill>
                  <a:schemeClr val="tx1"/>
                </a:solidFill>
              </a:defRPr>
            </a:lvl4pPr>
            <a:lvl5pPr>
              <a:defRPr sz="1200">
                <a:solidFill>
                  <a:schemeClr val="tx1"/>
                </a:solidFill>
              </a:defRPr>
            </a:lvl5pPr>
          </a:lstStyle>
          <a:p>
            <a:pPr marL="0" indent="0" algn="ctr">
              <a:buFont typeface="Arial" charset="0"/>
              <a:buNone/>
            </a:pPr>
            <a:endParaRPr lang="de-AT" altLang="de-DE" b="1" dirty="0" smtClean="0">
              <a:solidFill>
                <a:srgbClr val="CC3300"/>
              </a:solidFill>
            </a:endParaRPr>
          </a:p>
        </p:txBody>
      </p:sp>
    </p:spTree>
    <p:extLst>
      <p:ext uri="{BB962C8B-B14F-4D97-AF65-F5344CB8AC3E}">
        <p14:creationId xmlns:p14="http://schemas.microsoft.com/office/powerpoint/2010/main" val="1416362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Datumsplatzhalt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E385550-7433-4790-B7ED-7CF8C2C9D12C}" type="datetime1">
              <a:rPr lang="de-AT">
                <a:solidFill>
                  <a:prstClr val="black"/>
                </a:solidFill>
              </a:rPr>
              <a:pPr>
                <a:defRPr/>
              </a:pPr>
              <a:t>26.01.17</a:t>
            </a:fld>
            <a:endParaRPr lang="de-AT">
              <a:solidFill>
                <a:prstClr val="black"/>
              </a:solidFill>
            </a:endParaRPr>
          </a:p>
        </p:txBody>
      </p:sp>
      <p:sp>
        <p:nvSpPr>
          <p:cNvPr id="9" name="Fußzeilenplatzhalt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de-AT">
                <a:solidFill>
                  <a:prstClr val="black"/>
                </a:solidFill>
              </a:rPr>
              <a:t>www.episecc.eu</a:t>
            </a:r>
          </a:p>
        </p:txBody>
      </p:sp>
      <p:sp>
        <p:nvSpPr>
          <p:cNvPr id="10" name="Foliennummernplatzhalt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3581873-2EB8-4D90-B83A-86FEAD768D77}" type="slidenum">
              <a:rPr lang="de-AT">
                <a:solidFill>
                  <a:prstClr val="black"/>
                </a:solidFill>
              </a:rPr>
              <a:pPr>
                <a:defRPr/>
              </a:pPr>
              <a:t>‹#›</a:t>
            </a:fld>
            <a:endParaRPr lang="de-AT">
              <a:solidFill>
                <a:prstClr val="black"/>
              </a:solidFill>
            </a:endParaRPr>
          </a:p>
        </p:txBody>
      </p:sp>
      <p:cxnSp>
        <p:nvCxnSpPr>
          <p:cNvPr id="13" name="Connecteur droit 7"/>
          <p:cNvCxnSpPr/>
          <p:nvPr userDrawn="1"/>
        </p:nvCxnSpPr>
        <p:spPr>
          <a:xfrm>
            <a:off x="0" y="6172200"/>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4" name="Fußzeilenplatzhalter 2"/>
          <p:cNvSpPr txBox="1">
            <a:spLocks/>
          </p:cNvSpPr>
          <p:nvPr userDrawn="1"/>
        </p:nvSpPr>
        <p:spPr>
          <a:xfrm>
            <a:off x="3124200" y="6527800"/>
            <a:ext cx="2895600" cy="365125"/>
          </a:xfrm>
          <a:prstGeom prst="rect">
            <a:avLst/>
          </a:prstGeom>
        </p:spPr>
        <p:txBody>
          <a:bodyPr vert="horz" lIns="91440" tIns="45720" rIns="91440" bIns="45720" rtlCol="0" anchor="ctr"/>
          <a:lstStyle>
            <a:defPPr>
              <a:defRPr lang="de-DE"/>
            </a:defPPr>
            <a:lvl1pPr algn="ctr" rtl="0" fontAlgn="auto">
              <a:spcBef>
                <a:spcPts val="0"/>
              </a:spcBef>
              <a:spcAft>
                <a:spcPts val="0"/>
              </a:spcAft>
              <a:defRPr sz="12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r>
              <a:rPr lang="de-AT" smtClean="0">
                <a:solidFill>
                  <a:prstClr val="white"/>
                </a:solidFill>
                <a:latin typeface="Calibri"/>
              </a:rPr>
              <a:t>www.episecc.eu</a:t>
            </a:r>
            <a:endParaRPr lang="de-AT" dirty="0">
              <a:solidFill>
                <a:prstClr val="white"/>
              </a:solidFill>
              <a:latin typeface="Calibri"/>
            </a:endParaRPr>
          </a:p>
        </p:txBody>
      </p:sp>
      <p:pic>
        <p:nvPicPr>
          <p:cNvPr id="15" name="Picture 14"/>
          <p:cNvPicPr>
            <a:picLocks noChangeAspect="1"/>
          </p:cNvPicPr>
          <p:nvPr userDrawn="1"/>
        </p:nvPicPr>
        <p:blipFill>
          <a:blip r:embed="rId2"/>
          <a:stretch>
            <a:fillRect/>
          </a:stretch>
        </p:blipFill>
        <p:spPr>
          <a:xfrm>
            <a:off x="289828" y="29206"/>
            <a:ext cx="2468343" cy="581635"/>
          </a:xfrm>
          <a:prstGeom prst="rect">
            <a:avLst/>
          </a:prstGeom>
        </p:spPr>
      </p:pic>
      <p:cxnSp>
        <p:nvCxnSpPr>
          <p:cNvPr id="16" name="Connecteur droit 7"/>
          <p:cNvCxnSpPr/>
          <p:nvPr userDrawn="1"/>
        </p:nvCxnSpPr>
        <p:spPr>
          <a:xfrm>
            <a:off x="0" y="610841"/>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7" name="Untertitel 2"/>
          <p:cNvSpPr txBox="1">
            <a:spLocks/>
          </p:cNvSpPr>
          <p:nvPr userDrawn="1"/>
        </p:nvSpPr>
        <p:spPr bwMode="auto">
          <a:xfrm>
            <a:off x="6876256" y="6383784"/>
            <a:ext cx="218970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C86"/>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de-AT" altLang="de-DE" sz="1400" b="1" dirty="0" smtClean="0">
                <a:solidFill>
                  <a:prstClr val="black"/>
                </a:solidFill>
                <a:latin typeface="Calibri"/>
              </a:rPr>
              <a:t>www.concorde-project.eu</a:t>
            </a:r>
          </a:p>
        </p:txBody>
      </p:sp>
      <p:sp>
        <p:nvSpPr>
          <p:cNvPr id="11" name="Titel 1"/>
          <p:cNvSpPr>
            <a:spLocks noGrp="1"/>
          </p:cNvSpPr>
          <p:nvPr>
            <p:ph type="title" hasCustomPrompt="1"/>
          </p:nvPr>
        </p:nvSpPr>
        <p:spPr>
          <a:xfrm>
            <a:off x="457200" y="691263"/>
            <a:ext cx="8229600" cy="726374"/>
          </a:xfrm>
          <a:prstGeom prst="rect">
            <a:avLst/>
          </a:prstGeom>
        </p:spPr>
        <p:txBody>
          <a:bodyPr>
            <a:noAutofit/>
          </a:bodyPr>
          <a:lstStyle>
            <a:lvl1pPr>
              <a:defRPr sz="4000" b="1">
                <a:solidFill>
                  <a:srgbClr val="CC3300"/>
                </a:solidFill>
              </a:defRPr>
            </a:lvl1pPr>
          </a:lstStyle>
          <a:p>
            <a:r>
              <a:rPr lang="de-AT" b="1" dirty="0" smtClean="0">
                <a:solidFill>
                  <a:srgbClr val="CC3300"/>
                </a:solidFill>
              </a:rPr>
              <a:t>Title</a:t>
            </a:r>
            <a:endParaRPr lang="de-AT" dirty="0"/>
          </a:p>
        </p:txBody>
      </p:sp>
      <p:sp>
        <p:nvSpPr>
          <p:cNvPr id="12" name="Inhaltsplatzhalter 2"/>
          <p:cNvSpPr>
            <a:spLocks noGrp="1"/>
          </p:cNvSpPr>
          <p:nvPr>
            <p:ph idx="1"/>
          </p:nvPr>
        </p:nvSpPr>
        <p:spPr>
          <a:xfrm>
            <a:off x="457200" y="1484784"/>
            <a:ext cx="8229600" cy="4641379"/>
          </a:xfrm>
          <a:prstGeom prst="rect">
            <a:avLst/>
          </a:prstGeom>
        </p:spPr>
        <p:txBody>
          <a:bodyPr/>
          <a:lstStyle>
            <a:lvl1pPr marL="457200" indent="-457200">
              <a:buClr>
                <a:srgbClr val="042C86"/>
              </a:buClr>
              <a:buFont typeface="Arial" panose="020B0604020202020204" pitchFamily="34" charset="0"/>
              <a:buChar char="•"/>
              <a:defRPr sz="2800">
                <a:solidFill>
                  <a:schemeClr val="tx1"/>
                </a:solidFill>
              </a:defRPr>
            </a:lvl1pPr>
            <a:lvl2pPr>
              <a:buClr>
                <a:srgbClr val="FFCC00"/>
              </a:buClr>
              <a:defRPr sz="2400">
                <a:solidFill>
                  <a:schemeClr val="tx1"/>
                </a:solidFill>
              </a:defRPr>
            </a:lvl2pPr>
            <a:lvl3pPr>
              <a:buClr>
                <a:srgbClr val="FFCC00"/>
              </a:buClr>
              <a:defRPr sz="2000">
                <a:solidFill>
                  <a:schemeClr val="tx1"/>
                </a:solidFill>
              </a:defRPr>
            </a:lvl3pPr>
            <a:lvl4pPr>
              <a:buClr>
                <a:srgbClr val="FFCC00"/>
              </a:buClr>
              <a:defRPr sz="1600">
                <a:solidFill>
                  <a:schemeClr val="tx1"/>
                </a:solidFill>
              </a:defRPr>
            </a:lvl4pPr>
            <a:lvl5pPr>
              <a:defRPr sz="1200">
                <a:solidFill>
                  <a:schemeClr val="tx1"/>
                </a:solidFill>
              </a:defRPr>
            </a:lvl5pPr>
          </a:lstStyle>
          <a:p>
            <a:pPr marL="0" indent="0" algn="ctr">
              <a:buFont typeface="Arial" charset="0"/>
              <a:buNone/>
            </a:pPr>
            <a:endParaRPr lang="de-AT" altLang="de-DE" b="1" dirty="0" smtClean="0">
              <a:solidFill>
                <a:srgbClr val="CC3300"/>
              </a:solidFill>
            </a:endParaRPr>
          </a:p>
        </p:txBody>
      </p:sp>
    </p:spTree>
    <p:extLst>
      <p:ext uri="{BB962C8B-B14F-4D97-AF65-F5344CB8AC3E}">
        <p14:creationId xmlns:p14="http://schemas.microsoft.com/office/powerpoint/2010/main" val="4096713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1" descr="Taki Blank_Clear"/>
          <p:cNvPicPr/>
          <p:nvPr userDrawn="1"/>
        </p:nvPicPr>
        <p:blipFill>
          <a:blip r:embed="rId3" cstate="print"/>
          <a:srcRect/>
          <a:stretch>
            <a:fillRect/>
          </a:stretch>
        </p:blipFill>
        <p:spPr bwMode="auto">
          <a:xfrm>
            <a:off x="6840760" y="116632"/>
            <a:ext cx="2195736" cy="404664"/>
          </a:xfrm>
          <a:prstGeom prst="rect">
            <a:avLst/>
          </a:prstGeom>
          <a:noFill/>
          <a:ln w="9525">
            <a:noFill/>
            <a:miter lim="800000"/>
            <a:headEnd/>
            <a:tailEnd/>
          </a:ln>
        </p:spPr>
      </p:pic>
      <p:cxnSp>
        <p:nvCxnSpPr>
          <p:cNvPr id="8" name="Connecteur droit 7"/>
          <p:cNvCxnSpPr/>
          <p:nvPr userDrawn="1"/>
        </p:nvCxnSpPr>
        <p:spPr>
          <a:xfrm>
            <a:off x="0" y="6172200"/>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pic>
        <p:nvPicPr>
          <p:cNvPr id="9" name="Picture 8"/>
          <p:cNvPicPr>
            <a:picLocks noChangeAspect="1"/>
          </p:cNvPicPr>
          <p:nvPr userDrawn="1"/>
        </p:nvPicPr>
        <p:blipFill>
          <a:blip r:embed="rId4"/>
          <a:stretch>
            <a:fillRect/>
          </a:stretch>
        </p:blipFill>
        <p:spPr>
          <a:xfrm>
            <a:off x="289828" y="29206"/>
            <a:ext cx="2468343" cy="581635"/>
          </a:xfrm>
          <a:prstGeom prst="rect">
            <a:avLst/>
          </a:prstGeom>
        </p:spPr>
      </p:pic>
      <p:cxnSp>
        <p:nvCxnSpPr>
          <p:cNvPr id="10" name="Connecteur droit 7"/>
          <p:cNvCxnSpPr/>
          <p:nvPr userDrawn="1"/>
        </p:nvCxnSpPr>
        <p:spPr>
          <a:xfrm>
            <a:off x="0" y="610841"/>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1" name="Untertitel 2"/>
          <p:cNvSpPr txBox="1">
            <a:spLocks/>
          </p:cNvSpPr>
          <p:nvPr userDrawn="1"/>
        </p:nvSpPr>
        <p:spPr bwMode="auto">
          <a:xfrm>
            <a:off x="6876256" y="6383784"/>
            <a:ext cx="218970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C86"/>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de-AT" altLang="de-DE" sz="1400" b="1" dirty="0" smtClean="0"/>
              <a:t>www.concorde-project.eu</a:t>
            </a:r>
          </a:p>
        </p:txBody>
      </p:sp>
    </p:spTree>
  </p:cSld>
  <p:clrMap bg1="lt1" tx1="dk1" bg2="lt2" tx2="dk2" accent1="accent1" accent2="accent2" accent3="accent3" accent4="accent4" accent5="accent5" accent6="accent6" hlink="hlink" folHlink="folHlink"/>
  <p:sldLayoutIdLst>
    <p:sldLayoutId id="2147483749" r:id="rId1"/>
  </p:sldLayoutIdLst>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hf hdr="0"/>
  <p:txStyles>
    <p:titleStyle>
      <a:lvl1pPr algn="ctr" rtl="0" eaLnBrk="1" fontAlgn="base" hangingPunct="1">
        <a:spcBef>
          <a:spcPct val="0"/>
        </a:spcBef>
        <a:spcAft>
          <a:spcPct val="0"/>
        </a:spcAft>
        <a:defRPr sz="4000" b="1" kern="1200">
          <a:solidFill>
            <a:srgbClr val="042C86"/>
          </a:solidFill>
          <a:latin typeface="+mj-lt"/>
          <a:ea typeface="+mj-ea"/>
          <a:cs typeface="+mj-cs"/>
        </a:defRPr>
      </a:lvl1pPr>
      <a:lvl2pPr algn="ctr" rtl="0" eaLnBrk="1" fontAlgn="base" hangingPunct="1">
        <a:spcBef>
          <a:spcPct val="0"/>
        </a:spcBef>
        <a:spcAft>
          <a:spcPct val="0"/>
        </a:spcAft>
        <a:defRPr sz="4000" b="1">
          <a:solidFill>
            <a:srgbClr val="042C86"/>
          </a:solidFill>
          <a:latin typeface="Calibri" pitchFamily="34" charset="0"/>
        </a:defRPr>
      </a:lvl2pPr>
      <a:lvl3pPr algn="ctr" rtl="0" eaLnBrk="1" fontAlgn="base" hangingPunct="1">
        <a:spcBef>
          <a:spcPct val="0"/>
        </a:spcBef>
        <a:spcAft>
          <a:spcPct val="0"/>
        </a:spcAft>
        <a:defRPr sz="4000" b="1">
          <a:solidFill>
            <a:srgbClr val="042C86"/>
          </a:solidFill>
          <a:latin typeface="Calibri" pitchFamily="34" charset="0"/>
        </a:defRPr>
      </a:lvl3pPr>
      <a:lvl4pPr algn="ctr" rtl="0" eaLnBrk="1" fontAlgn="base" hangingPunct="1">
        <a:spcBef>
          <a:spcPct val="0"/>
        </a:spcBef>
        <a:spcAft>
          <a:spcPct val="0"/>
        </a:spcAft>
        <a:defRPr sz="4000" b="1">
          <a:solidFill>
            <a:srgbClr val="042C86"/>
          </a:solidFill>
          <a:latin typeface="Calibri" pitchFamily="34" charset="0"/>
        </a:defRPr>
      </a:lvl4pPr>
      <a:lvl5pPr algn="ctr" rtl="0" eaLnBrk="1" fontAlgn="base" hangingPunct="1">
        <a:spcBef>
          <a:spcPct val="0"/>
        </a:spcBef>
        <a:spcAft>
          <a:spcPct val="0"/>
        </a:spcAft>
        <a:defRPr sz="4000" b="1">
          <a:solidFill>
            <a:srgbClr val="042C86"/>
          </a:solidFill>
          <a:latin typeface="Calibri" pitchFamily="34" charset="0"/>
        </a:defRPr>
      </a:lvl5pPr>
      <a:lvl6pPr marL="457200" algn="ctr" rtl="0" eaLnBrk="1" fontAlgn="base" hangingPunct="1">
        <a:spcBef>
          <a:spcPct val="0"/>
        </a:spcBef>
        <a:spcAft>
          <a:spcPct val="0"/>
        </a:spcAft>
        <a:defRPr sz="4000" b="1">
          <a:solidFill>
            <a:srgbClr val="042C86"/>
          </a:solidFill>
          <a:latin typeface="Calibri" pitchFamily="34" charset="0"/>
        </a:defRPr>
      </a:lvl6pPr>
      <a:lvl7pPr marL="914400" algn="ctr" rtl="0" eaLnBrk="1" fontAlgn="base" hangingPunct="1">
        <a:spcBef>
          <a:spcPct val="0"/>
        </a:spcBef>
        <a:spcAft>
          <a:spcPct val="0"/>
        </a:spcAft>
        <a:defRPr sz="4000" b="1">
          <a:solidFill>
            <a:srgbClr val="042C86"/>
          </a:solidFill>
          <a:latin typeface="Calibri" pitchFamily="34" charset="0"/>
        </a:defRPr>
      </a:lvl7pPr>
      <a:lvl8pPr marL="1371600" algn="ctr" rtl="0" eaLnBrk="1" fontAlgn="base" hangingPunct="1">
        <a:spcBef>
          <a:spcPct val="0"/>
        </a:spcBef>
        <a:spcAft>
          <a:spcPct val="0"/>
        </a:spcAft>
        <a:defRPr sz="4000" b="1">
          <a:solidFill>
            <a:srgbClr val="042C86"/>
          </a:solidFill>
          <a:latin typeface="Calibri" pitchFamily="34" charset="0"/>
        </a:defRPr>
      </a:lvl8pPr>
      <a:lvl9pPr marL="1828800" algn="ctr" rtl="0" eaLnBrk="1" fontAlgn="base" hangingPunct="1">
        <a:spcBef>
          <a:spcPct val="0"/>
        </a:spcBef>
        <a:spcAft>
          <a:spcPct val="0"/>
        </a:spcAft>
        <a:defRPr sz="4000" b="1">
          <a:solidFill>
            <a:srgbClr val="042C86"/>
          </a:solidFill>
          <a:latin typeface="Calibri" pitchFamily="34" charset="0"/>
        </a:defRPr>
      </a:lvl9pPr>
    </p:titleStyle>
    <p:bodyStyle>
      <a:lvl1pPr marL="342900" indent="-342900" algn="l" rtl="0" eaLnBrk="1" fontAlgn="base" hangingPunct="1">
        <a:spcBef>
          <a:spcPct val="20000"/>
        </a:spcBef>
        <a:spcAft>
          <a:spcPct val="0"/>
        </a:spcAft>
        <a:buClr>
          <a:srgbClr val="042C86"/>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Εικόνα 1" descr="Taki Blank_Clear"/>
          <p:cNvPicPr/>
          <p:nvPr userDrawn="1"/>
        </p:nvPicPr>
        <p:blipFill>
          <a:blip r:embed="rId3" cstate="print"/>
          <a:srcRect/>
          <a:stretch>
            <a:fillRect/>
          </a:stretch>
        </p:blipFill>
        <p:spPr bwMode="auto">
          <a:xfrm>
            <a:off x="6840760" y="116632"/>
            <a:ext cx="2195736" cy="404664"/>
          </a:xfrm>
          <a:prstGeom prst="rect">
            <a:avLst/>
          </a:prstGeom>
          <a:noFill/>
          <a:ln w="9525">
            <a:noFill/>
            <a:miter lim="800000"/>
            <a:headEnd/>
            <a:tailEnd/>
          </a:ln>
        </p:spPr>
      </p:pic>
      <p:cxnSp>
        <p:nvCxnSpPr>
          <p:cNvPr id="8" name="Connecteur droit 7"/>
          <p:cNvCxnSpPr/>
          <p:nvPr userDrawn="1"/>
        </p:nvCxnSpPr>
        <p:spPr>
          <a:xfrm>
            <a:off x="0" y="6172200"/>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pic>
        <p:nvPicPr>
          <p:cNvPr id="9" name="Picture 8"/>
          <p:cNvPicPr>
            <a:picLocks noChangeAspect="1"/>
          </p:cNvPicPr>
          <p:nvPr userDrawn="1"/>
        </p:nvPicPr>
        <p:blipFill>
          <a:blip r:embed="rId4"/>
          <a:stretch>
            <a:fillRect/>
          </a:stretch>
        </p:blipFill>
        <p:spPr>
          <a:xfrm>
            <a:off x="289828" y="29206"/>
            <a:ext cx="2468343" cy="581635"/>
          </a:xfrm>
          <a:prstGeom prst="rect">
            <a:avLst/>
          </a:prstGeom>
        </p:spPr>
      </p:pic>
      <p:cxnSp>
        <p:nvCxnSpPr>
          <p:cNvPr id="10" name="Connecteur droit 7"/>
          <p:cNvCxnSpPr/>
          <p:nvPr userDrawn="1"/>
        </p:nvCxnSpPr>
        <p:spPr>
          <a:xfrm>
            <a:off x="0" y="610841"/>
            <a:ext cx="9144000" cy="0"/>
          </a:xfrm>
          <a:prstGeom prst="line">
            <a:avLst/>
          </a:prstGeom>
          <a:ln w="31750">
            <a:solidFill>
              <a:srgbClr val="CC3300"/>
            </a:solidFill>
          </a:ln>
          <a:effectLst>
            <a:outerShdw blurRad="50800" dist="38100" dir="5400000" algn="t"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1" name="Untertitel 2"/>
          <p:cNvSpPr txBox="1">
            <a:spLocks/>
          </p:cNvSpPr>
          <p:nvPr userDrawn="1"/>
        </p:nvSpPr>
        <p:spPr bwMode="auto">
          <a:xfrm>
            <a:off x="6876256" y="6383784"/>
            <a:ext cx="218970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C86"/>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charset="0"/>
              <a:buNone/>
            </a:pPr>
            <a:r>
              <a:rPr lang="de-AT" altLang="de-DE" sz="1400" b="1" dirty="0" smtClean="0">
                <a:solidFill>
                  <a:prstClr val="black"/>
                </a:solidFill>
                <a:latin typeface="Calibri"/>
              </a:rPr>
              <a:t>www.concorde-project.eu</a:t>
            </a:r>
          </a:p>
        </p:txBody>
      </p:sp>
    </p:spTree>
    <p:extLst>
      <p:ext uri="{BB962C8B-B14F-4D97-AF65-F5344CB8AC3E}">
        <p14:creationId xmlns:p14="http://schemas.microsoft.com/office/powerpoint/2010/main" val="1834692598"/>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hf hdr="0"/>
  <p:txStyles>
    <p:titleStyle>
      <a:lvl1pPr algn="ctr" rtl="0" eaLnBrk="1" fontAlgn="base" hangingPunct="1">
        <a:spcBef>
          <a:spcPct val="0"/>
        </a:spcBef>
        <a:spcAft>
          <a:spcPct val="0"/>
        </a:spcAft>
        <a:defRPr sz="4000" b="1" kern="1200">
          <a:solidFill>
            <a:srgbClr val="042C86"/>
          </a:solidFill>
          <a:latin typeface="+mj-lt"/>
          <a:ea typeface="+mj-ea"/>
          <a:cs typeface="+mj-cs"/>
        </a:defRPr>
      </a:lvl1pPr>
      <a:lvl2pPr algn="ctr" rtl="0" eaLnBrk="1" fontAlgn="base" hangingPunct="1">
        <a:spcBef>
          <a:spcPct val="0"/>
        </a:spcBef>
        <a:spcAft>
          <a:spcPct val="0"/>
        </a:spcAft>
        <a:defRPr sz="4000" b="1">
          <a:solidFill>
            <a:srgbClr val="042C86"/>
          </a:solidFill>
          <a:latin typeface="Calibri" pitchFamily="34" charset="0"/>
        </a:defRPr>
      </a:lvl2pPr>
      <a:lvl3pPr algn="ctr" rtl="0" eaLnBrk="1" fontAlgn="base" hangingPunct="1">
        <a:spcBef>
          <a:spcPct val="0"/>
        </a:spcBef>
        <a:spcAft>
          <a:spcPct val="0"/>
        </a:spcAft>
        <a:defRPr sz="4000" b="1">
          <a:solidFill>
            <a:srgbClr val="042C86"/>
          </a:solidFill>
          <a:latin typeface="Calibri" pitchFamily="34" charset="0"/>
        </a:defRPr>
      </a:lvl3pPr>
      <a:lvl4pPr algn="ctr" rtl="0" eaLnBrk="1" fontAlgn="base" hangingPunct="1">
        <a:spcBef>
          <a:spcPct val="0"/>
        </a:spcBef>
        <a:spcAft>
          <a:spcPct val="0"/>
        </a:spcAft>
        <a:defRPr sz="4000" b="1">
          <a:solidFill>
            <a:srgbClr val="042C86"/>
          </a:solidFill>
          <a:latin typeface="Calibri" pitchFamily="34" charset="0"/>
        </a:defRPr>
      </a:lvl4pPr>
      <a:lvl5pPr algn="ctr" rtl="0" eaLnBrk="1" fontAlgn="base" hangingPunct="1">
        <a:spcBef>
          <a:spcPct val="0"/>
        </a:spcBef>
        <a:spcAft>
          <a:spcPct val="0"/>
        </a:spcAft>
        <a:defRPr sz="4000" b="1">
          <a:solidFill>
            <a:srgbClr val="042C86"/>
          </a:solidFill>
          <a:latin typeface="Calibri" pitchFamily="34" charset="0"/>
        </a:defRPr>
      </a:lvl5pPr>
      <a:lvl6pPr marL="457200" algn="ctr" rtl="0" eaLnBrk="1" fontAlgn="base" hangingPunct="1">
        <a:spcBef>
          <a:spcPct val="0"/>
        </a:spcBef>
        <a:spcAft>
          <a:spcPct val="0"/>
        </a:spcAft>
        <a:defRPr sz="4000" b="1">
          <a:solidFill>
            <a:srgbClr val="042C86"/>
          </a:solidFill>
          <a:latin typeface="Calibri" pitchFamily="34" charset="0"/>
        </a:defRPr>
      </a:lvl6pPr>
      <a:lvl7pPr marL="914400" algn="ctr" rtl="0" eaLnBrk="1" fontAlgn="base" hangingPunct="1">
        <a:spcBef>
          <a:spcPct val="0"/>
        </a:spcBef>
        <a:spcAft>
          <a:spcPct val="0"/>
        </a:spcAft>
        <a:defRPr sz="4000" b="1">
          <a:solidFill>
            <a:srgbClr val="042C86"/>
          </a:solidFill>
          <a:latin typeface="Calibri" pitchFamily="34" charset="0"/>
        </a:defRPr>
      </a:lvl7pPr>
      <a:lvl8pPr marL="1371600" algn="ctr" rtl="0" eaLnBrk="1" fontAlgn="base" hangingPunct="1">
        <a:spcBef>
          <a:spcPct val="0"/>
        </a:spcBef>
        <a:spcAft>
          <a:spcPct val="0"/>
        </a:spcAft>
        <a:defRPr sz="4000" b="1">
          <a:solidFill>
            <a:srgbClr val="042C86"/>
          </a:solidFill>
          <a:latin typeface="Calibri" pitchFamily="34" charset="0"/>
        </a:defRPr>
      </a:lvl8pPr>
      <a:lvl9pPr marL="1828800" algn="ctr" rtl="0" eaLnBrk="1" fontAlgn="base" hangingPunct="1">
        <a:spcBef>
          <a:spcPct val="0"/>
        </a:spcBef>
        <a:spcAft>
          <a:spcPct val="0"/>
        </a:spcAft>
        <a:defRPr sz="4000" b="1">
          <a:solidFill>
            <a:srgbClr val="042C86"/>
          </a:solidFill>
          <a:latin typeface="Calibri" pitchFamily="34" charset="0"/>
        </a:defRPr>
      </a:lvl9pPr>
    </p:titleStyle>
    <p:bodyStyle>
      <a:lvl1pPr marL="342900" indent="-342900" algn="l" rtl="0" eaLnBrk="1" fontAlgn="base" hangingPunct="1">
        <a:spcBef>
          <a:spcPct val="20000"/>
        </a:spcBef>
        <a:spcAft>
          <a:spcPct val="0"/>
        </a:spcAft>
        <a:buClr>
          <a:srgbClr val="042C86"/>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s>
</file>

<file path=ppt/slides/_rels/slide2.xml.rels><?xml version="1.0" encoding="UTF-8" standalone="yes"?>
<Relationships xmlns="http://schemas.openxmlformats.org/package/2006/relationships"><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jpg"/><Relationship Id="rId1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1.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Untertitel 2"/>
          <p:cNvSpPr>
            <a:spLocks noGrp="1"/>
          </p:cNvSpPr>
          <p:nvPr>
            <p:ph type="subTitle" idx="4294967295"/>
          </p:nvPr>
        </p:nvSpPr>
        <p:spPr>
          <a:xfrm>
            <a:off x="1259632" y="3356992"/>
            <a:ext cx="6447698" cy="1944216"/>
          </a:xfrm>
          <a:prstGeom prst="rect">
            <a:avLst/>
          </a:prstGeom>
        </p:spPr>
        <p:txBody>
          <a:bodyPr/>
          <a:lstStyle/>
          <a:p>
            <a:pPr marL="0" indent="0" algn="r">
              <a:buNone/>
            </a:pPr>
            <a:r>
              <a:rPr lang="de-AT" altLang="de-DE" sz="2400" dirty="0" smtClean="0"/>
              <a:t>Dr. Toni Staykova</a:t>
            </a:r>
          </a:p>
          <a:p>
            <a:pPr marL="0" indent="0" algn="r">
              <a:buNone/>
            </a:pPr>
            <a:r>
              <a:rPr lang="de-AT" altLang="de-DE" sz="2400" dirty="0" smtClean="0"/>
              <a:t>Takis </a:t>
            </a:r>
            <a:r>
              <a:rPr lang="de-AT" altLang="de-DE" sz="2400" dirty="0" err="1" smtClean="0"/>
              <a:t>Kotis</a:t>
            </a:r>
            <a:endParaRPr lang="de-AT" altLang="de-DE" sz="2400" dirty="0"/>
          </a:p>
          <a:p>
            <a:pPr marL="0" indent="0" algn="r">
              <a:buNone/>
            </a:pPr>
            <a:r>
              <a:rPr lang="de-AT" altLang="de-DE" sz="2400" dirty="0" err="1" smtClean="0"/>
              <a:t>COncORDE</a:t>
            </a:r>
            <a:r>
              <a:rPr lang="de-AT" altLang="de-DE" sz="2400" dirty="0" smtClean="0"/>
              <a:t> </a:t>
            </a:r>
            <a:r>
              <a:rPr lang="de-AT" altLang="de-DE" sz="2400" dirty="0" err="1" smtClean="0"/>
              <a:t>Coordinator</a:t>
            </a:r>
            <a:r>
              <a:rPr lang="de-AT" altLang="de-DE" sz="2400" dirty="0" smtClean="0"/>
              <a:t> Team</a:t>
            </a:r>
          </a:p>
          <a:p>
            <a:pPr marL="0" indent="0" algn="r">
              <a:buNone/>
            </a:pPr>
            <a:r>
              <a:rPr lang="de-AT" altLang="de-DE" sz="2400" dirty="0" smtClean="0"/>
              <a:t>Cambridge University Hospitals</a:t>
            </a:r>
          </a:p>
        </p:txBody>
      </p:sp>
      <p:sp>
        <p:nvSpPr>
          <p:cNvPr id="7" name="Untertitel 2"/>
          <p:cNvSpPr txBox="1">
            <a:spLocks/>
          </p:cNvSpPr>
          <p:nvPr/>
        </p:nvSpPr>
        <p:spPr bwMode="auto">
          <a:xfrm>
            <a:off x="611560" y="1052736"/>
            <a:ext cx="7848872"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42C86"/>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charset="0"/>
              <a:buNone/>
            </a:pPr>
            <a:r>
              <a:rPr lang="de-AT" altLang="de-DE" sz="3600" b="1" dirty="0" err="1" smtClean="0">
                <a:solidFill>
                  <a:srgbClr val="CC3300"/>
                </a:solidFill>
              </a:rPr>
              <a:t>COncORDE</a:t>
            </a:r>
            <a:r>
              <a:rPr lang="de-AT" altLang="de-DE" sz="3600" b="1" dirty="0">
                <a:solidFill>
                  <a:srgbClr val="CC3300"/>
                </a:solidFill>
              </a:rPr>
              <a:t> </a:t>
            </a:r>
            <a:r>
              <a:rPr lang="de-AT" altLang="de-DE" sz="3600" b="1" dirty="0" err="1" smtClean="0">
                <a:solidFill>
                  <a:srgbClr val="CC3300"/>
                </a:solidFill>
              </a:rPr>
              <a:t>and</a:t>
            </a:r>
            <a:r>
              <a:rPr lang="de-AT" altLang="de-DE" sz="3600" b="1" dirty="0" smtClean="0">
                <a:solidFill>
                  <a:srgbClr val="CC3300"/>
                </a:solidFill>
              </a:rPr>
              <a:t> </a:t>
            </a:r>
            <a:r>
              <a:rPr lang="de-AT" altLang="de-DE" sz="3600" b="1" dirty="0" err="1">
                <a:solidFill>
                  <a:srgbClr val="CC3300"/>
                </a:solidFill>
              </a:rPr>
              <a:t>I</a:t>
            </a:r>
            <a:r>
              <a:rPr lang="de-AT" altLang="de-DE" sz="3600" b="1" dirty="0" err="1" smtClean="0">
                <a:solidFill>
                  <a:srgbClr val="CC3300"/>
                </a:solidFill>
              </a:rPr>
              <a:t>ncident</a:t>
            </a:r>
            <a:r>
              <a:rPr lang="de-AT" altLang="de-DE" sz="3600" b="1" dirty="0" smtClean="0">
                <a:solidFill>
                  <a:srgbClr val="CC3300"/>
                </a:solidFill>
              </a:rPr>
              <a:t> Data </a:t>
            </a:r>
            <a:r>
              <a:rPr lang="de-AT" altLang="de-DE" sz="3600" b="1" dirty="0" err="1" smtClean="0">
                <a:solidFill>
                  <a:srgbClr val="CC3300"/>
                </a:solidFill>
              </a:rPr>
              <a:t>for</a:t>
            </a:r>
            <a:r>
              <a:rPr lang="de-AT" altLang="de-DE" sz="3600" b="1" dirty="0" smtClean="0">
                <a:solidFill>
                  <a:srgbClr val="CC3300"/>
                </a:solidFill>
              </a:rPr>
              <a:t> EMS</a:t>
            </a:r>
          </a:p>
          <a:p>
            <a:pPr marL="0" indent="0" algn="ctr">
              <a:buFont typeface="Arial" charset="0"/>
              <a:buNone/>
            </a:pPr>
            <a:r>
              <a:rPr lang="de-AT" altLang="de-DE" sz="2400" dirty="0" err="1" smtClean="0">
                <a:solidFill>
                  <a:srgbClr val="CC3300"/>
                </a:solidFill>
              </a:rPr>
              <a:t>Brussels</a:t>
            </a:r>
            <a:r>
              <a:rPr lang="de-AT" altLang="de-DE" sz="2400" dirty="0" smtClean="0">
                <a:solidFill>
                  <a:srgbClr val="CC3300"/>
                </a:solidFill>
              </a:rPr>
              <a:t>, 26th </a:t>
            </a:r>
            <a:r>
              <a:rPr lang="de-AT" altLang="de-DE" sz="2400" dirty="0" err="1" smtClean="0">
                <a:solidFill>
                  <a:srgbClr val="CC3300"/>
                </a:solidFill>
              </a:rPr>
              <a:t>January</a:t>
            </a:r>
            <a:r>
              <a:rPr lang="de-AT" altLang="de-DE" sz="2400" dirty="0" smtClean="0">
                <a:solidFill>
                  <a:srgbClr val="CC3300"/>
                </a:solidFill>
              </a:rPr>
              <a:t> 2017</a:t>
            </a:r>
          </a:p>
          <a:p>
            <a:pPr marL="0" indent="0" algn="ctr">
              <a:buFont typeface="Arial" charset="0"/>
              <a:buNone/>
            </a:pPr>
            <a:endParaRPr lang="de-AT" altLang="de-DE" sz="3600" b="1" dirty="0" smtClean="0">
              <a:solidFill>
                <a:srgbClr val="CC3300"/>
              </a:solidFill>
            </a:endParaRPr>
          </a:p>
          <a:p>
            <a:pPr marL="0" indent="0" algn="ctr">
              <a:buFont typeface="Arial" charset="0"/>
              <a:buNone/>
            </a:pPr>
            <a:endParaRPr lang="de-AT" altLang="de-DE" sz="3600" b="1" dirty="0">
              <a:solidFill>
                <a:srgbClr val="CC3300"/>
              </a:solidFill>
            </a:endParaRPr>
          </a:p>
          <a:p>
            <a:pPr marL="0" indent="0" algn="ctr">
              <a:buFont typeface="Arial" charset="0"/>
              <a:buNone/>
            </a:pPr>
            <a:endParaRPr lang="de-AT" altLang="de-DE" sz="3600" b="1" dirty="0" smtClean="0">
              <a:solidFill>
                <a:srgbClr val="CC3300"/>
              </a:solidFill>
            </a:endParaRPr>
          </a:p>
        </p:txBody>
      </p:sp>
      <p:sp>
        <p:nvSpPr>
          <p:cNvPr id="6" name="Textfeld 6"/>
          <p:cNvSpPr txBox="1">
            <a:spLocks noChangeArrowheads="1"/>
          </p:cNvSpPr>
          <p:nvPr/>
        </p:nvSpPr>
        <p:spPr bwMode="auto">
          <a:xfrm>
            <a:off x="262699" y="5517232"/>
            <a:ext cx="72616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en-US" altLang="de-DE" sz="1200" dirty="0" smtClean="0"/>
              <a:t>This project has received funding from the European Union’s Seventh Framework </a:t>
            </a:r>
            <a:r>
              <a:rPr lang="en-US" altLang="de-DE" sz="1200" dirty="0" err="1" smtClean="0"/>
              <a:t>Programme</a:t>
            </a:r>
            <a:r>
              <a:rPr lang="en-US" altLang="de-DE" sz="1200" dirty="0" smtClean="0"/>
              <a:t> for research, technological development and demonstration under grant agreement no. 607814 “</a:t>
            </a:r>
            <a:r>
              <a:rPr lang="en-US" altLang="de-DE" sz="1200" dirty="0" err="1" smtClean="0"/>
              <a:t>COncORDE</a:t>
            </a:r>
            <a:r>
              <a:rPr lang="en-US" altLang="de-DE" sz="1200" dirty="0" smtClean="0"/>
              <a:t>”.</a:t>
            </a:r>
            <a:endParaRPr lang="de-AT" altLang="de-DE" sz="1200" dirty="0" smtClean="0"/>
          </a:p>
        </p:txBody>
      </p:sp>
      <p:pic>
        <p:nvPicPr>
          <p:cNvPr id="4" name="Picture 3"/>
          <p:cNvPicPr>
            <a:picLocks noChangeAspect="1"/>
          </p:cNvPicPr>
          <p:nvPr/>
        </p:nvPicPr>
        <p:blipFill rotWithShape="1">
          <a:blip r:embed="rId3"/>
          <a:srcRect l="23639" r="24049" b="34541"/>
          <a:stretch/>
        </p:blipFill>
        <p:spPr>
          <a:xfrm>
            <a:off x="7511556" y="5157192"/>
            <a:ext cx="1197794" cy="930658"/>
          </a:xfrm>
          <a:prstGeom prst="rect">
            <a:avLst/>
          </a:prstGeom>
        </p:spPr>
      </p:pic>
      <p:sp>
        <p:nvSpPr>
          <p:cNvPr id="9" name="TextBox 8"/>
          <p:cNvSpPr txBox="1"/>
          <p:nvPr/>
        </p:nvSpPr>
        <p:spPr>
          <a:xfrm>
            <a:off x="7215624" y="259745"/>
            <a:ext cx="184666" cy="369332"/>
          </a:xfrm>
          <a:prstGeom prst="rect">
            <a:avLst/>
          </a:prstGeom>
          <a:noFill/>
        </p:spPr>
        <p:txBody>
          <a:bodyPr wrap="none"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1263"/>
            <a:ext cx="9144000" cy="726374"/>
          </a:xfrm>
        </p:spPr>
        <p:txBody>
          <a:bodyPr/>
          <a:lstStyle/>
          <a:p>
            <a:r>
              <a:rPr lang="en-US" sz="2800" dirty="0" smtClean="0"/>
              <a:t>Incident information  - which actor needs to know what</a:t>
            </a:r>
            <a:endParaRPr lang="en-US" sz="2800" dirty="0"/>
          </a:p>
        </p:txBody>
      </p:sp>
      <p:sp>
        <p:nvSpPr>
          <p:cNvPr id="3" name="Content Placeholder 2"/>
          <p:cNvSpPr>
            <a:spLocks noGrp="1"/>
          </p:cNvSpPr>
          <p:nvPr>
            <p:ph idx="1"/>
          </p:nvPr>
        </p:nvSpPr>
        <p:spPr>
          <a:xfrm>
            <a:off x="323528" y="1340768"/>
            <a:ext cx="8640960" cy="5400599"/>
          </a:xfrm>
        </p:spPr>
        <p:txBody>
          <a:bodyPr/>
          <a:lstStyle/>
          <a:p>
            <a:pPr marL="0" indent="0">
              <a:buNone/>
            </a:pPr>
            <a:r>
              <a:rPr lang="en-US" sz="1800" dirty="0" smtClean="0"/>
              <a:t>Two approaches in parallel:</a:t>
            </a:r>
          </a:p>
          <a:p>
            <a:pPr marL="0" indent="0">
              <a:buNone/>
            </a:pPr>
            <a:endParaRPr lang="en-US" sz="1800" dirty="0" smtClean="0"/>
          </a:p>
          <a:p>
            <a:pPr marL="0" indent="0">
              <a:buNone/>
            </a:pPr>
            <a:r>
              <a:rPr lang="en-US" sz="1800" dirty="0" smtClean="0"/>
              <a:t>A) Approach to technical system design and initial system testing </a:t>
            </a:r>
          </a:p>
          <a:p>
            <a:pPr marL="0" indent="0">
              <a:buNone/>
            </a:pPr>
            <a:r>
              <a:rPr lang="en-US" sz="1800" dirty="0" smtClean="0"/>
              <a:t>Step 1: All actors need to be able to know everything for a start to ensure that all system functionalities are there and function.</a:t>
            </a:r>
          </a:p>
          <a:p>
            <a:pPr marL="0" indent="0">
              <a:buNone/>
            </a:pPr>
            <a:r>
              <a:rPr lang="en-US" sz="1800" dirty="0" smtClean="0"/>
              <a:t>Step 2: Then we start limiting information (access rights) based on analysis of usual workflows.</a:t>
            </a:r>
          </a:p>
          <a:p>
            <a:pPr marL="0" indent="0">
              <a:buNone/>
            </a:pPr>
            <a:r>
              <a:rPr lang="en-US" sz="1800" dirty="0" smtClean="0"/>
              <a:t>Step 3: In addition this can be </a:t>
            </a:r>
            <a:r>
              <a:rPr lang="en-US" sz="1800" dirty="0" err="1" smtClean="0"/>
              <a:t>customised</a:t>
            </a:r>
            <a:r>
              <a:rPr lang="en-US" sz="1800" dirty="0" smtClean="0"/>
              <a:t> to different legal systems.</a:t>
            </a:r>
          </a:p>
          <a:p>
            <a:pPr marL="0" indent="0">
              <a:buNone/>
            </a:pPr>
            <a:endParaRPr lang="en-US" sz="1800" dirty="0"/>
          </a:p>
          <a:p>
            <a:pPr marL="0" indent="0">
              <a:buNone/>
            </a:pPr>
            <a:r>
              <a:rPr lang="en-US" sz="1800" dirty="0" smtClean="0"/>
              <a:t>B) Approach to CIS content design and decisions on access</a:t>
            </a:r>
          </a:p>
          <a:p>
            <a:pPr marL="0" indent="0">
              <a:buNone/>
            </a:pPr>
            <a:r>
              <a:rPr lang="en-US" sz="1800" dirty="0" smtClean="0"/>
              <a:t>Several cycles of analysis</a:t>
            </a:r>
          </a:p>
          <a:p>
            <a:pPr marL="0" indent="0">
              <a:buNone/>
            </a:pPr>
            <a:endParaRPr lang="en-US" sz="2000" dirty="0"/>
          </a:p>
          <a:p>
            <a:pPr marL="0" indent="0">
              <a:buNone/>
            </a:pPr>
            <a:r>
              <a:rPr lang="en-US" sz="1800" dirty="0" smtClean="0"/>
              <a:t>After integration of both approaches, scenario testing and validation adds additional insights.</a:t>
            </a:r>
          </a:p>
          <a:p>
            <a:pPr marL="0" indent="0">
              <a:buNone/>
            </a:pPr>
            <a:r>
              <a:rPr lang="en-US" sz="1800" dirty="0" smtClean="0"/>
              <a:t>ELSI scrutiny and monitoring</a:t>
            </a:r>
          </a:p>
        </p:txBody>
      </p:sp>
    </p:spTree>
    <p:extLst>
      <p:ext uri="{BB962C8B-B14F-4D97-AF65-F5344CB8AC3E}">
        <p14:creationId xmlns:p14="http://schemas.microsoft.com/office/powerpoint/2010/main" val="42050585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505489"/>
          </a:xfrm>
        </p:spPr>
        <p:txBody>
          <a:bodyPr/>
          <a:lstStyle/>
          <a:p>
            <a:r>
              <a:rPr lang="en-US" sz="2400" dirty="0" smtClean="0"/>
              <a:t>Analysis prior to </a:t>
            </a:r>
            <a:r>
              <a:rPr lang="en-US" sz="2400" dirty="0"/>
              <a:t>CIS content design and decisions on access</a:t>
            </a:r>
            <a:r>
              <a:rPr lang="en-US" sz="2800" dirty="0"/>
              <a:t/>
            </a:r>
            <a:br>
              <a:rPr lang="en-US" sz="2800" dirty="0"/>
            </a:br>
            <a:endParaRPr lang="en-US" sz="2800" dirty="0"/>
          </a:p>
        </p:txBody>
      </p:sp>
      <p:sp>
        <p:nvSpPr>
          <p:cNvPr id="3" name="Content Placeholder 2"/>
          <p:cNvSpPr>
            <a:spLocks noGrp="1"/>
          </p:cNvSpPr>
          <p:nvPr>
            <p:ph idx="1"/>
          </p:nvPr>
        </p:nvSpPr>
        <p:spPr>
          <a:xfrm>
            <a:off x="107504" y="980728"/>
            <a:ext cx="8856984" cy="5400600"/>
          </a:xfrm>
        </p:spPr>
        <p:txBody>
          <a:bodyPr/>
          <a:lstStyle/>
          <a:p>
            <a:r>
              <a:rPr lang="en-US" sz="1600" dirty="0" smtClean="0"/>
              <a:t>General principles of the analysis: </a:t>
            </a:r>
          </a:p>
          <a:p>
            <a:pPr marL="857250" lvl="2" indent="0">
              <a:buNone/>
            </a:pPr>
            <a:r>
              <a:rPr lang="en-US" sz="1400" dirty="0" smtClean="0"/>
              <a:t>1. AN ACTOR NEEDS TO KNOW ONLY THE INFORMATION NEEDED TO PERFORM THE ROLE IN THE INCIDENT.</a:t>
            </a:r>
          </a:p>
          <a:p>
            <a:pPr marL="857250" lvl="2" indent="0">
              <a:buNone/>
            </a:pPr>
            <a:r>
              <a:rPr lang="en-US" sz="1400" dirty="0" smtClean="0"/>
              <a:t>1.1. Thus we need to know what </a:t>
            </a:r>
            <a:r>
              <a:rPr lang="en-US" sz="1400" dirty="0"/>
              <a:t>are the tasks in the </a:t>
            </a:r>
            <a:r>
              <a:rPr lang="en-US" sz="1400" dirty="0" smtClean="0"/>
              <a:t>role. Our initial process analysis defined each </a:t>
            </a:r>
            <a:r>
              <a:rPr lang="en-US" sz="1400" dirty="0"/>
              <a:t>role </a:t>
            </a:r>
            <a:r>
              <a:rPr lang="en-US" sz="1400" dirty="0" smtClean="0"/>
              <a:t>with its </a:t>
            </a:r>
            <a:r>
              <a:rPr lang="en-US" sz="1400" dirty="0"/>
              <a:t>list of tasks </a:t>
            </a:r>
            <a:r>
              <a:rPr lang="en-US" sz="1400" dirty="0" smtClean="0"/>
              <a:t>in order to </a:t>
            </a:r>
            <a:r>
              <a:rPr lang="en-US" sz="1400" dirty="0"/>
              <a:t>determine the need for knowledge</a:t>
            </a:r>
            <a:r>
              <a:rPr lang="en-US" sz="1400" dirty="0" smtClean="0"/>
              <a:t>. Importantly, the </a:t>
            </a:r>
            <a:r>
              <a:rPr lang="en-US" sz="1400" b="1" dirty="0" smtClean="0"/>
              <a:t>task definition is patient </a:t>
            </a:r>
            <a:r>
              <a:rPr lang="en-US" sz="1400" b="1" dirty="0" err="1" smtClean="0"/>
              <a:t>centred</a:t>
            </a:r>
            <a:r>
              <a:rPr lang="en-US" sz="1400" dirty="0" smtClean="0"/>
              <a:t>, simply because the goal of the EMS is to manage patients in emergencies.</a:t>
            </a:r>
          </a:p>
          <a:p>
            <a:pPr marL="857250" lvl="2" indent="0">
              <a:buNone/>
            </a:pPr>
            <a:r>
              <a:rPr lang="en-US" sz="1400" dirty="0" smtClean="0"/>
              <a:t>1.2. We also need to know the minimum data set an actor needs to know in order to fulfill his role. </a:t>
            </a:r>
            <a:r>
              <a:rPr lang="en-US" sz="1400" dirty="0"/>
              <a:t>This </a:t>
            </a:r>
            <a:r>
              <a:rPr lang="en-US" sz="1400" dirty="0" smtClean="0"/>
              <a:t>was derived both from the process analysis as well as from mapping of real life cases – evaluation of real life incident reports, </a:t>
            </a:r>
            <a:r>
              <a:rPr lang="en-US" sz="1400" dirty="0" err="1" smtClean="0"/>
              <a:t>logsheets</a:t>
            </a:r>
            <a:r>
              <a:rPr lang="en-US" sz="1400" dirty="0" smtClean="0"/>
              <a:t>, </a:t>
            </a:r>
            <a:r>
              <a:rPr lang="en-US" sz="1400" dirty="0" err="1" smtClean="0"/>
              <a:t>sitreps</a:t>
            </a:r>
            <a:r>
              <a:rPr lang="en-US" sz="1400" dirty="0" smtClean="0"/>
              <a:t>, ambulance forms and literature reports, incl. lawsuits.</a:t>
            </a:r>
          </a:p>
          <a:p>
            <a:pPr marL="857250" lvl="2" indent="0">
              <a:buNone/>
            </a:pPr>
            <a:r>
              <a:rPr lang="en-US" sz="1400" dirty="0" smtClean="0"/>
              <a:t>1.3. The analysis in 1.2 resulted in a set of knowledge concepts related to the minimum data sets. Then we map each task vs. each knowledge concept and ask which concepts are needed to perform the task.  </a:t>
            </a:r>
          </a:p>
          <a:p>
            <a:pPr marL="857250" lvl="2" indent="0">
              <a:buNone/>
            </a:pPr>
            <a:endParaRPr lang="en-US" sz="1400" dirty="0"/>
          </a:p>
          <a:p>
            <a:pPr marL="857250" lvl="2" indent="0">
              <a:buNone/>
            </a:pPr>
            <a:r>
              <a:rPr lang="en-US" sz="1400" dirty="0" smtClean="0"/>
              <a:t>2. AN ACTOR NEEDS TO KNOW ANYTHING THAT WOULD ENDANGER HIS SAFETY AND PATIENT SAFETY</a:t>
            </a:r>
          </a:p>
          <a:p>
            <a:pPr marL="857250" lvl="2" indent="0">
              <a:buNone/>
            </a:pPr>
            <a:r>
              <a:rPr lang="en-US" sz="1400" dirty="0" smtClean="0"/>
              <a:t>2.1 Important - Responder </a:t>
            </a:r>
            <a:r>
              <a:rPr lang="en-US" sz="1400" dirty="0"/>
              <a:t>safety comes first – because if you have a dead responder, then patient safety is not really possible either. </a:t>
            </a:r>
            <a:endParaRPr lang="en-US" sz="1400" dirty="0" smtClean="0"/>
          </a:p>
          <a:p>
            <a:pPr marL="857250" lvl="2" indent="0">
              <a:buNone/>
            </a:pPr>
            <a:r>
              <a:rPr lang="en-US" sz="1400" dirty="0" smtClean="0"/>
              <a:t>2.2 Patient safety</a:t>
            </a:r>
          </a:p>
          <a:p>
            <a:pPr marL="857250" lvl="2" indent="0">
              <a:buNone/>
            </a:pPr>
            <a:r>
              <a:rPr lang="en-US" sz="1400" dirty="0" smtClean="0"/>
              <a:t>The analysis question is: Is it possible that barring Actor X (e.g. hospital) from access to the information in concept Y (hazard – chemical spill) because in general terms he does not need this information for his role, that this missing information might endanger his safety or his patients’ safety?</a:t>
            </a:r>
          </a:p>
          <a:p>
            <a:r>
              <a:rPr lang="en-US" sz="1600" dirty="0" smtClean="0"/>
              <a:t>Overall our step by step analysis has revealed that our concepts are sufficient to provide the operational knowledge required for each role, but at the same time they represent a safe minimum of what each actor needs to know and very little access limitation is actually needed.  </a:t>
            </a:r>
            <a:endParaRPr lang="en-US" sz="1600" dirty="0"/>
          </a:p>
          <a:p>
            <a:endParaRPr lang="en-US" sz="1600" dirty="0" smtClean="0"/>
          </a:p>
          <a:p>
            <a:endParaRPr lang="en-US" sz="2000" dirty="0" smtClean="0"/>
          </a:p>
        </p:txBody>
      </p:sp>
    </p:spTree>
    <p:extLst>
      <p:ext uri="{BB962C8B-B14F-4D97-AF65-F5344CB8AC3E}">
        <p14:creationId xmlns:p14="http://schemas.microsoft.com/office/powerpoint/2010/main" val="18767695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726374"/>
          </a:xfrm>
        </p:spPr>
        <p:txBody>
          <a:bodyPr/>
          <a:lstStyle/>
          <a:p>
            <a:r>
              <a:rPr lang="en-US" sz="3200" dirty="0" smtClean="0"/>
              <a:t>Actors</a:t>
            </a:r>
            <a:endParaRPr lang="en-US" sz="3200" dirty="0"/>
          </a:p>
        </p:txBody>
      </p:sp>
      <p:sp>
        <p:nvSpPr>
          <p:cNvPr id="3" name="Content Placeholder 2"/>
          <p:cNvSpPr>
            <a:spLocks noGrp="1"/>
          </p:cNvSpPr>
          <p:nvPr>
            <p:ph idx="1"/>
          </p:nvPr>
        </p:nvSpPr>
        <p:spPr>
          <a:xfrm>
            <a:off x="107504" y="692696"/>
            <a:ext cx="4968552" cy="6165304"/>
          </a:xfrm>
        </p:spPr>
        <p:txBody>
          <a:bodyPr/>
          <a:lstStyle/>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r>
              <a:rPr lang="en-US" sz="2000" dirty="0" smtClean="0"/>
              <a:t>Actors </a:t>
            </a:r>
            <a:r>
              <a:rPr lang="en-US" sz="2000" dirty="0"/>
              <a:t>only necessary in relation to patient</a:t>
            </a:r>
          </a:p>
          <a:p>
            <a:pPr marL="0" indent="0">
              <a:buNone/>
            </a:pPr>
            <a:r>
              <a:rPr lang="en-US" sz="2000" dirty="0"/>
              <a:t>Many more actors will participate in various incidents but these are the fixed ones</a:t>
            </a:r>
          </a:p>
          <a:p>
            <a:pPr marL="0" indent="0">
              <a:buNone/>
            </a:pPr>
            <a:endParaRPr lang="en-US" sz="2000" dirty="0" smtClean="0"/>
          </a:p>
        </p:txBody>
      </p:sp>
      <p:pic>
        <p:nvPicPr>
          <p:cNvPr id="4" name="Picture 3"/>
          <p:cNvPicPr/>
          <p:nvPr/>
        </p:nvPicPr>
        <p:blipFill>
          <a:blip r:embed="rId2">
            <a:extLst>
              <a:ext uri="{28A0092B-C50C-407E-A947-70E740481C1C}">
                <a14:useLocalDpi xmlns:a14="http://schemas.microsoft.com/office/drawing/2010/main" val="0"/>
              </a:ext>
            </a:extLst>
          </a:blip>
          <a:srcRect l="25266" t="22205" r="15437" b="17793"/>
          <a:stretch>
            <a:fillRect/>
          </a:stretch>
        </p:blipFill>
        <p:spPr bwMode="auto">
          <a:xfrm>
            <a:off x="107504" y="692696"/>
            <a:ext cx="2880320" cy="144016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l="24818" t="22733" r="16478" b="17000"/>
          <a:stretch>
            <a:fillRect/>
          </a:stretch>
        </p:blipFill>
        <p:spPr bwMode="auto">
          <a:xfrm>
            <a:off x="0" y="2636912"/>
            <a:ext cx="3426976" cy="1656184"/>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l="12930" t="1057" r="17964" b="12506"/>
          <a:stretch>
            <a:fillRect/>
          </a:stretch>
        </p:blipFill>
        <p:spPr bwMode="auto">
          <a:xfrm>
            <a:off x="3995936" y="764704"/>
            <a:ext cx="3895328" cy="2218432"/>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l="25114" t="21941" r="16776" b="15149"/>
          <a:stretch>
            <a:fillRect/>
          </a:stretch>
        </p:blipFill>
        <p:spPr bwMode="auto">
          <a:xfrm>
            <a:off x="6379984" y="2996952"/>
            <a:ext cx="2764016" cy="1441192"/>
          </a:xfrm>
          <a:prstGeom prst="rect">
            <a:avLst/>
          </a:prstGeom>
          <a:noFill/>
          <a:ln>
            <a:noFill/>
          </a:ln>
        </p:spPr>
      </p:pic>
      <p:pic>
        <p:nvPicPr>
          <p:cNvPr id="8" name="Picture 7"/>
          <p:cNvPicPr/>
          <p:nvPr/>
        </p:nvPicPr>
        <p:blipFill>
          <a:blip r:embed="rId6">
            <a:extLst>
              <a:ext uri="{28A0092B-C50C-407E-A947-70E740481C1C}">
                <a14:useLocalDpi xmlns:a14="http://schemas.microsoft.com/office/drawing/2010/main" val="0"/>
              </a:ext>
            </a:extLst>
          </a:blip>
          <a:srcRect l="20657" t="22733" r="16180" b="4312"/>
          <a:stretch>
            <a:fillRect/>
          </a:stretch>
        </p:blipFill>
        <p:spPr bwMode="auto">
          <a:xfrm>
            <a:off x="4788024" y="4797152"/>
            <a:ext cx="3455144" cy="1978144"/>
          </a:xfrm>
          <a:prstGeom prst="rect">
            <a:avLst/>
          </a:prstGeom>
          <a:noFill/>
          <a:ln>
            <a:noFill/>
          </a:ln>
        </p:spPr>
      </p:pic>
    </p:spTree>
    <p:extLst>
      <p:ext uri="{BB962C8B-B14F-4D97-AF65-F5344CB8AC3E}">
        <p14:creationId xmlns:p14="http://schemas.microsoft.com/office/powerpoint/2010/main" val="18578244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does a responder need to know</a:t>
            </a:r>
            <a:endParaRPr lang="en-US" sz="3200" dirty="0"/>
          </a:p>
        </p:txBody>
      </p:sp>
      <p:sp>
        <p:nvSpPr>
          <p:cNvPr id="3" name="Content Placeholder 2"/>
          <p:cNvSpPr>
            <a:spLocks noGrp="1"/>
          </p:cNvSpPr>
          <p:nvPr>
            <p:ph idx="1"/>
          </p:nvPr>
        </p:nvSpPr>
        <p:spPr>
          <a:xfrm>
            <a:off x="457200" y="1667941"/>
            <a:ext cx="8229600" cy="2697163"/>
          </a:xfrm>
        </p:spPr>
        <p:txBody>
          <a:bodyPr/>
          <a:lstStyle/>
          <a:p>
            <a:r>
              <a:rPr lang="en-US" dirty="0" smtClean="0"/>
              <a:t>Incident information</a:t>
            </a:r>
          </a:p>
          <a:p>
            <a:pPr marL="0" indent="0">
              <a:buNone/>
            </a:pPr>
            <a:endParaRPr lang="en-US" dirty="0" smtClean="0"/>
          </a:p>
          <a:p>
            <a:r>
              <a:rPr lang="en-US" dirty="0" smtClean="0"/>
              <a:t>Team information incl. resource</a:t>
            </a:r>
          </a:p>
          <a:p>
            <a:pPr marL="0" indent="0">
              <a:buNone/>
            </a:pPr>
            <a:endParaRPr lang="en-US" dirty="0" smtClean="0"/>
          </a:p>
          <a:p>
            <a:r>
              <a:rPr lang="en-US" dirty="0" smtClean="0"/>
              <a:t>Patient information</a:t>
            </a:r>
          </a:p>
          <a:p>
            <a:endParaRPr lang="en-US" dirty="0"/>
          </a:p>
          <a:p>
            <a:pPr marL="0" indent="0">
              <a:buNone/>
            </a:pPr>
            <a:r>
              <a:rPr lang="en-US" dirty="0" smtClean="0"/>
              <a:t>+ of course his Role (Tasks) in the incident</a:t>
            </a:r>
            <a:endParaRPr lang="en-US" dirty="0"/>
          </a:p>
        </p:txBody>
      </p:sp>
    </p:spTree>
    <p:extLst>
      <p:ext uri="{BB962C8B-B14F-4D97-AF65-F5344CB8AC3E}">
        <p14:creationId xmlns:p14="http://schemas.microsoft.com/office/powerpoint/2010/main" val="26261553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263"/>
            <a:ext cx="8229600" cy="505489"/>
          </a:xfrm>
        </p:spPr>
        <p:txBody>
          <a:bodyPr/>
          <a:lstStyle/>
          <a:p>
            <a:r>
              <a:rPr lang="en-US" sz="2000" dirty="0" smtClean="0"/>
              <a:t>MDS of Incident information – only the common concepts</a:t>
            </a:r>
            <a:endParaRPr lang="en-US" sz="2000" dirty="0"/>
          </a:p>
        </p:txBody>
      </p:sp>
      <p:sp>
        <p:nvSpPr>
          <p:cNvPr id="3" name="Content Placeholder 2"/>
          <p:cNvSpPr>
            <a:spLocks noGrp="1"/>
          </p:cNvSpPr>
          <p:nvPr>
            <p:ph idx="1"/>
          </p:nvPr>
        </p:nvSpPr>
        <p:spPr>
          <a:xfrm>
            <a:off x="179512" y="1307901"/>
            <a:ext cx="4320480" cy="4641379"/>
          </a:xfrm>
        </p:spPr>
        <p:txBody>
          <a:bodyPr/>
          <a:lstStyle/>
          <a:p>
            <a:r>
              <a:rPr lang="en-US" sz="1800" dirty="0" smtClean="0"/>
              <a:t>Initial information at time of first dispatch</a:t>
            </a:r>
          </a:p>
          <a:p>
            <a:pPr lvl="1"/>
            <a:r>
              <a:rPr lang="en-US" sz="1400" b="1" dirty="0" smtClean="0">
                <a:solidFill>
                  <a:srgbClr val="000000"/>
                </a:solidFill>
              </a:rPr>
              <a:t>Incident short name </a:t>
            </a:r>
            <a:r>
              <a:rPr lang="en-US" sz="1400" dirty="0" smtClean="0">
                <a:solidFill>
                  <a:srgbClr val="000000"/>
                </a:solidFill>
              </a:rPr>
              <a:t>/ Incident description</a:t>
            </a:r>
            <a:endParaRPr lang="en-US" sz="1400" dirty="0">
              <a:solidFill>
                <a:srgbClr val="000000"/>
              </a:solidFill>
            </a:endParaRPr>
          </a:p>
          <a:p>
            <a:pPr lvl="1"/>
            <a:r>
              <a:rPr lang="en-US" sz="1400" b="1" dirty="0" smtClean="0">
                <a:solidFill>
                  <a:srgbClr val="000000"/>
                </a:solidFill>
              </a:rPr>
              <a:t>Incident number</a:t>
            </a:r>
          </a:p>
          <a:p>
            <a:pPr lvl="1"/>
            <a:r>
              <a:rPr lang="en-US" sz="1400" dirty="0" smtClean="0">
                <a:solidFill>
                  <a:srgbClr val="000000"/>
                </a:solidFill>
              </a:rPr>
              <a:t>Incident status code</a:t>
            </a:r>
          </a:p>
          <a:p>
            <a:pPr lvl="1"/>
            <a:r>
              <a:rPr lang="en-US" sz="1400" dirty="0" smtClean="0">
                <a:solidFill>
                  <a:srgbClr val="000000"/>
                </a:solidFill>
              </a:rPr>
              <a:t>Type of emergency</a:t>
            </a:r>
          </a:p>
          <a:p>
            <a:pPr lvl="1"/>
            <a:r>
              <a:rPr lang="en-US" sz="1400" b="1" dirty="0" smtClean="0">
                <a:solidFill>
                  <a:srgbClr val="000000"/>
                </a:solidFill>
              </a:rPr>
              <a:t>Caller</a:t>
            </a:r>
          </a:p>
          <a:p>
            <a:pPr lvl="1"/>
            <a:r>
              <a:rPr lang="en-US" sz="1400" b="1" dirty="0" smtClean="0">
                <a:solidFill>
                  <a:srgbClr val="000000"/>
                </a:solidFill>
              </a:rPr>
              <a:t>Patients involved</a:t>
            </a:r>
          </a:p>
          <a:p>
            <a:pPr lvl="1"/>
            <a:r>
              <a:rPr lang="en-US" sz="1400" dirty="0" smtClean="0">
                <a:solidFill>
                  <a:srgbClr val="000000"/>
                </a:solidFill>
              </a:rPr>
              <a:t>Hazards/dangers</a:t>
            </a:r>
          </a:p>
          <a:p>
            <a:pPr lvl="1"/>
            <a:r>
              <a:rPr lang="en-US" sz="1400" b="1" dirty="0" smtClean="0">
                <a:solidFill>
                  <a:srgbClr val="000000"/>
                </a:solidFill>
              </a:rPr>
              <a:t>Location</a:t>
            </a:r>
            <a:r>
              <a:rPr lang="en-US" sz="1400" dirty="0" smtClean="0">
                <a:solidFill>
                  <a:srgbClr val="000000"/>
                </a:solidFill>
              </a:rPr>
              <a:t>, access</a:t>
            </a:r>
          </a:p>
          <a:p>
            <a:pPr lvl="1"/>
            <a:r>
              <a:rPr lang="en-US" sz="1400" b="1" dirty="0" smtClean="0">
                <a:solidFill>
                  <a:srgbClr val="000000"/>
                </a:solidFill>
              </a:rPr>
              <a:t>Reason for dispatch</a:t>
            </a:r>
          </a:p>
          <a:p>
            <a:pPr lvl="1"/>
            <a:r>
              <a:rPr lang="en-US" sz="1400" b="1" dirty="0" smtClean="0">
                <a:solidFill>
                  <a:srgbClr val="000000"/>
                </a:solidFill>
              </a:rPr>
              <a:t>Priority dispatch code/urgency</a:t>
            </a:r>
          </a:p>
          <a:p>
            <a:pPr marL="457200" lvl="1" indent="0">
              <a:buNone/>
            </a:pPr>
            <a:endParaRPr lang="en-US" sz="1400" b="1" dirty="0">
              <a:solidFill>
                <a:srgbClr val="000000"/>
              </a:solidFill>
            </a:endParaRPr>
          </a:p>
          <a:p>
            <a:pPr marL="457200" lvl="1" indent="0">
              <a:buNone/>
            </a:pPr>
            <a:r>
              <a:rPr lang="en-US" sz="1400" dirty="0" smtClean="0">
                <a:solidFill>
                  <a:srgbClr val="000000"/>
                </a:solidFill>
              </a:rPr>
              <a:t>Not all of the above have to known, but the bold are more or less obligatory in order to dispatch</a:t>
            </a:r>
          </a:p>
          <a:p>
            <a:r>
              <a:rPr lang="en-US" sz="1800" dirty="0" smtClean="0">
                <a:solidFill>
                  <a:srgbClr val="000000"/>
                </a:solidFill>
              </a:rPr>
              <a:t>Dispatched resource – ongoing</a:t>
            </a:r>
          </a:p>
          <a:p>
            <a:pPr marL="0" indent="0">
              <a:buNone/>
            </a:pPr>
            <a:endParaRPr lang="en-US" sz="2400" dirty="0" smtClean="0"/>
          </a:p>
        </p:txBody>
      </p:sp>
      <p:sp>
        <p:nvSpPr>
          <p:cNvPr id="4" name="Content Placeholder 2"/>
          <p:cNvSpPr txBox="1">
            <a:spLocks/>
          </p:cNvSpPr>
          <p:nvPr/>
        </p:nvSpPr>
        <p:spPr>
          <a:xfrm>
            <a:off x="4788024" y="1268760"/>
            <a:ext cx="4320480" cy="4641379"/>
          </a:xfrm>
          <a:prstGeom prst="rect">
            <a:avLst/>
          </a:prstGeom>
        </p:spPr>
        <p:txBody>
          <a:bodyPr/>
          <a:lstStyle>
            <a:lvl1pPr marL="457200" indent="-457200" algn="l" rtl="0" eaLnBrk="1" fontAlgn="base" hangingPunct="1">
              <a:spcBef>
                <a:spcPct val="20000"/>
              </a:spcBef>
              <a:spcAft>
                <a:spcPct val="0"/>
              </a:spcAft>
              <a:buClr>
                <a:srgbClr val="042C86"/>
              </a:buClr>
              <a:buFont typeface="Arial" panose="020B0604020202020204" pitchFamily="34"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FFCC00"/>
              </a:buClr>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FFCC00"/>
              </a:buClr>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FFCC00"/>
              </a:buClr>
              <a:buFont typeface="Arial" charset="0"/>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FFCC00"/>
              </a:buClr>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smtClean="0"/>
              <a:t>Ongoing incident information – SITREPs</a:t>
            </a:r>
          </a:p>
          <a:p>
            <a:endParaRPr lang="en-US" sz="1800" dirty="0" smtClean="0"/>
          </a:p>
          <a:p>
            <a:pPr lvl="1"/>
            <a:r>
              <a:rPr lang="en-US" sz="1400" dirty="0" smtClean="0">
                <a:solidFill>
                  <a:srgbClr val="000000"/>
                </a:solidFill>
              </a:rPr>
              <a:t>Incident short name / Incident description</a:t>
            </a:r>
          </a:p>
          <a:p>
            <a:pPr lvl="1"/>
            <a:r>
              <a:rPr lang="en-US" sz="1400" dirty="0" smtClean="0">
                <a:solidFill>
                  <a:srgbClr val="000000"/>
                </a:solidFill>
              </a:rPr>
              <a:t>Incident number</a:t>
            </a:r>
          </a:p>
          <a:p>
            <a:pPr lvl="1"/>
            <a:r>
              <a:rPr lang="en-US" sz="1400" dirty="0" smtClean="0">
                <a:solidFill>
                  <a:srgbClr val="000000"/>
                </a:solidFill>
              </a:rPr>
              <a:t>Incident status code (M)</a:t>
            </a:r>
          </a:p>
          <a:p>
            <a:pPr lvl="1"/>
            <a:r>
              <a:rPr lang="en-US" sz="1400" dirty="0" smtClean="0">
                <a:solidFill>
                  <a:srgbClr val="000000"/>
                </a:solidFill>
              </a:rPr>
              <a:t>Type of emergency (T)</a:t>
            </a:r>
          </a:p>
          <a:p>
            <a:pPr lvl="1"/>
            <a:r>
              <a:rPr lang="en-US" sz="1400" dirty="0" smtClean="0">
                <a:solidFill>
                  <a:srgbClr val="000000"/>
                </a:solidFill>
              </a:rPr>
              <a:t>Patients involved (N)</a:t>
            </a:r>
          </a:p>
          <a:p>
            <a:pPr lvl="1"/>
            <a:r>
              <a:rPr lang="en-US" sz="1400" dirty="0" smtClean="0">
                <a:solidFill>
                  <a:srgbClr val="000000"/>
                </a:solidFill>
              </a:rPr>
              <a:t>Hazards/dangers (H)</a:t>
            </a:r>
          </a:p>
          <a:p>
            <a:pPr lvl="1"/>
            <a:r>
              <a:rPr lang="en-US" sz="1400" dirty="0" smtClean="0">
                <a:solidFill>
                  <a:srgbClr val="000000"/>
                </a:solidFill>
              </a:rPr>
              <a:t>Location, access (E, A)</a:t>
            </a:r>
          </a:p>
          <a:p>
            <a:pPr lvl="1"/>
            <a:r>
              <a:rPr lang="en-US" sz="1400" dirty="0" smtClean="0">
                <a:solidFill>
                  <a:srgbClr val="000000"/>
                </a:solidFill>
              </a:rPr>
              <a:t>Emergency services present/required (E)</a:t>
            </a:r>
          </a:p>
          <a:p>
            <a:endParaRPr lang="en-US" sz="2400" dirty="0" smtClean="0"/>
          </a:p>
        </p:txBody>
      </p:sp>
      <p:pic>
        <p:nvPicPr>
          <p:cNvPr id="5" name="Content Placeholder 3" descr="Incident Management Module.pdf"/>
          <p:cNvPicPr>
            <a:picLocks noChangeAspect="1"/>
          </p:cNvPicPr>
          <p:nvPr/>
        </p:nvPicPr>
        <p:blipFill rotWithShape="1">
          <a:blip r:embed="rId2">
            <a:extLst>
              <a:ext uri="{28A0092B-C50C-407E-A947-70E740481C1C}">
                <a14:useLocalDpi xmlns:a14="http://schemas.microsoft.com/office/drawing/2010/main" val="0"/>
              </a:ext>
            </a:extLst>
          </a:blip>
          <a:srcRect l="40848" t="36205" r="4522" b="49190"/>
          <a:stretch/>
        </p:blipFill>
        <p:spPr>
          <a:xfrm>
            <a:off x="5148064" y="5146839"/>
            <a:ext cx="3325092" cy="946457"/>
          </a:xfrm>
          <a:prstGeom prst="rect">
            <a:avLst/>
          </a:prstGeom>
        </p:spPr>
      </p:pic>
      <p:sp>
        <p:nvSpPr>
          <p:cNvPr id="6" name="TextBox 5"/>
          <p:cNvSpPr txBox="1"/>
          <p:nvPr/>
        </p:nvSpPr>
        <p:spPr>
          <a:xfrm>
            <a:off x="5508104" y="4365104"/>
            <a:ext cx="2861416" cy="738664"/>
          </a:xfrm>
          <a:prstGeom prst="rect">
            <a:avLst/>
          </a:prstGeom>
          <a:noFill/>
        </p:spPr>
        <p:txBody>
          <a:bodyPr wrap="square" rtlCol="0">
            <a:spAutoFit/>
          </a:bodyPr>
          <a:lstStyle/>
          <a:p>
            <a:r>
              <a:rPr lang="en-US" sz="1400" dirty="0" smtClean="0"/>
              <a:t>Responders provide additional info</a:t>
            </a:r>
          </a:p>
          <a:p>
            <a:r>
              <a:rPr lang="en-US" sz="1400" dirty="0" smtClean="0"/>
              <a:t>Field commander decides which info to add to SITREP</a:t>
            </a:r>
            <a:endParaRPr lang="en-US" sz="1400" dirty="0"/>
          </a:p>
        </p:txBody>
      </p:sp>
    </p:spTree>
    <p:extLst>
      <p:ext uri="{BB962C8B-B14F-4D97-AF65-F5344CB8AC3E}">
        <p14:creationId xmlns:p14="http://schemas.microsoft.com/office/powerpoint/2010/main" val="27270069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263"/>
            <a:ext cx="8229600" cy="433481"/>
          </a:xfrm>
        </p:spPr>
        <p:txBody>
          <a:bodyPr/>
          <a:lstStyle/>
          <a:p>
            <a:r>
              <a:rPr lang="en-US" sz="2000" dirty="0" smtClean="0"/>
              <a:t>Team information -  Tabular view of participants in the CIS - </a:t>
            </a:r>
            <a:r>
              <a:rPr lang="en-US" sz="2000" dirty="0" err="1" smtClean="0"/>
              <a:t>Teamtable</a:t>
            </a:r>
            <a:endParaRPr lang="en-US" sz="2000" dirty="0"/>
          </a:p>
        </p:txBody>
      </p:sp>
      <p:pic>
        <p:nvPicPr>
          <p:cNvPr id="4" name="Content Placeholder 3" descr="Screenshot 2017-01-23 01.17.39.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672" t="22091" r="30094" b="18033"/>
          <a:stretch/>
        </p:blipFill>
        <p:spPr>
          <a:xfrm>
            <a:off x="0" y="1467926"/>
            <a:ext cx="9189343" cy="4669994"/>
          </a:xfrm>
        </p:spPr>
      </p:pic>
      <p:sp>
        <p:nvSpPr>
          <p:cNvPr id="3" name="TextBox 2"/>
          <p:cNvSpPr txBox="1"/>
          <p:nvPr/>
        </p:nvSpPr>
        <p:spPr>
          <a:xfrm>
            <a:off x="358588" y="6309320"/>
            <a:ext cx="3159839" cy="369332"/>
          </a:xfrm>
          <a:prstGeom prst="rect">
            <a:avLst/>
          </a:prstGeom>
          <a:noFill/>
        </p:spPr>
        <p:txBody>
          <a:bodyPr wrap="none" rtlCol="0">
            <a:spAutoFit/>
          </a:bodyPr>
          <a:lstStyle/>
          <a:p>
            <a:r>
              <a:rPr lang="en-US" b="1" dirty="0" smtClean="0">
                <a:solidFill>
                  <a:schemeClr val="accent3">
                    <a:lumMod val="75000"/>
                  </a:schemeClr>
                </a:solidFill>
              </a:rPr>
              <a:t>The issue of responder identity</a:t>
            </a:r>
            <a:endParaRPr lang="en-US" b="1" dirty="0">
              <a:solidFill>
                <a:schemeClr val="accent3">
                  <a:lumMod val="75000"/>
                </a:schemeClr>
              </a:solidFill>
            </a:endParaRPr>
          </a:p>
        </p:txBody>
      </p:sp>
    </p:spTree>
    <p:extLst>
      <p:ext uri="{BB962C8B-B14F-4D97-AF65-F5344CB8AC3E}">
        <p14:creationId xmlns:p14="http://schemas.microsoft.com/office/powerpoint/2010/main" val="30029118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Team information -  </a:t>
            </a:r>
            <a:r>
              <a:rPr lang="en-US" sz="2400" dirty="0" smtClean="0"/>
              <a:t>Map </a:t>
            </a:r>
            <a:r>
              <a:rPr lang="en-US" sz="2400" dirty="0"/>
              <a:t>view of participants in the CIS </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39519" t="29522" r="1970" b="7836"/>
          <a:stretch/>
        </p:blipFill>
        <p:spPr bwMode="auto">
          <a:xfrm>
            <a:off x="827584" y="1484785"/>
            <a:ext cx="7502456" cy="4277668"/>
          </a:xfrm>
          <a:prstGeom prst="rect">
            <a:avLst/>
          </a:prstGeom>
          <a:noFill/>
        </p:spPr>
      </p:pic>
      <p:sp>
        <p:nvSpPr>
          <p:cNvPr id="6" name="TextBox 5"/>
          <p:cNvSpPr txBox="1"/>
          <p:nvPr/>
        </p:nvSpPr>
        <p:spPr>
          <a:xfrm>
            <a:off x="358588" y="6309320"/>
            <a:ext cx="3184586" cy="369332"/>
          </a:xfrm>
          <a:prstGeom prst="rect">
            <a:avLst/>
          </a:prstGeom>
          <a:noFill/>
        </p:spPr>
        <p:txBody>
          <a:bodyPr wrap="none" rtlCol="0">
            <a:spAutoFit/>
          </a:bodyPr>
          <a:lstStyle/>
          <a:p>
            <a:r>
              <a:rPr lang="en-US" b="1" dirty="0" smtClean="0">
                <a:solidFill>
                  <a:schemeClr val="accent3">
                    <a:lumMod val="75000"/>
                  </a:schemeClr>
                </a:solidFill>
              </a:rPr>
              <a:t>The issue of responder location</a:t>
            </a:r>
            <a:endParaRPr lang="en-US" b="1" dirty="0">
              <a:solidFill>
                <a:schemeClr val="accent3">
                  <a:lumMod val="75000"/>
                </a:schemeClr>
              </a:solidFill>
            </a:endParaRPr>
          </a:p>
        </p:txBody>
      </p:sp>
    </p:spTree>
    <p:extLst>
      <p:ext uri="{BB962C8B-B14F-4D97-AF65-F5344CB8AC3E}">
        <p14:creationId xmlns:p14="http://schemas.microsoft.com/office/powerpoint/2010/main" val="20548680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9255"/>
            <a:ext cx="8229600" cy="505489"/>
          </a:xfrm>
        </p:spPr>
        <p:txBody>
          <a:bodyPr/>
          <a:lstStyle/>
          <a:p>
            <a:r>
              <a:rPr lang="en-US" sz="2800" dirty="0" smtClean="0"/>
              <a:t>Responder privacy issues - examples</a:t>
            </a:r>
            <a:endParaRPr lang="en-US" sz="2800" dirty="0"/>
          </a:p>
        </p:txBody>
      </p:sp>
      <p:sp>
        <p:nvSpPr>
          <p:cNvPr id="3" name="Content Placeholder 2"/>
          <p:cNvSpPr>
            <a:spLocks noGrp="1"/>
          </p:cNvSpPr>
          <p:nvPr>
            <p:ph idx="1"/>
          </p:nvPr>
        </p:nvSpPr>
        <p:spPr>
          <a:xfrm>
            <a:off x="457200" y="1163885"/>
            <a:ext cx="8229600" cy="4641379"/>
          </a:xfrm>
        </p:spPr>
        <p:txBody>
          <a:bodyPr/>
          <a:lstStyle/>
          <a:p>
            <a:pPr marL="0" indent="0">
              <a:buNone/>
            </a:pPr>
            <a:r>
              <a:rPr lang="en-US" sz="1800" dirty="0"/>
              <a:t>What needs to be known about responders </a:t>
            </a:r>
            <a:r>
              <a:rPr lang="en-US" sz="1800" dirty="0" smtClean="0"/>
              <a:t>participating ?</a:t>
            </a:r>
          </a:p>
          <a:p>
            <a:pPr marL="285750" lvl="1" indent="0">
              <a:buNone/>
            </a:pPr>
            <a:r>
              <a:rPr lang="en-US" sz="1400" dirty="0" smtClean="0"/>
              <a:t>Name ? </a:t>
            </a:r>
            <a:endParaRPr lang="en-US" sz="1400" dirty="0"/>
          </a:p>
          <a:p>
            <a:pPr marL="285750" lvl="1" indent="0">
              <a:buNone/>
            </a:pPr>
            <a:r>
              <a:rPr lang="en-US" sz="1400" dirty="0" smtClean="0"/>
              <a:t>Level </a:t>
            </a:r>
            <a:r>
              <a:rPr lang="en-US" sz="1400" dirty="0"/>
              <a:t>of </a:t>
            </a:r>
            <a:r>
              <a:rPr lang="en-US" sz="1400" dirty="0" smtClean="0"/>
              <a:t>expertise ?</a:t>
            </a:r>
            <a:endParaRPr lang="en-US" sz="1400" dirty="0"/>
          </a:p>
          <a:p>
            <a:pPr marL="285750" lvl="1" indent="0">
              <a:buNone/>
            </a:pPr>
            <a:r>
              <a:rPr lang="en-US" sz="1400" dirty="0" smtClean="0"/>
              <a:t>Special skills ?</a:t>
            </a:r>
            <a:endParaRPr lang="en-US" sz="1400" dirty="0"/>
          </a:p>
          <a:p>
            <a:pPr marL="285750" lvl="1" indent="0">
              <a:buNone/>
            </a:pPr>
            <a:r>
              <a:rPr lang="en-US" sz="1400" dirty="0" smtClean="0"/>
              <a:t>Affiliation/employer ?</a:t>
            </a:r>
            <a:endParaRPr lang="en-US" sz="1400" dirty="0"/>
          </a:p>
          <a:p>
            <a:pPr marL="285750" lvl="1" indent="0">
              <a:buNone/>
            </a:pPr>
            <a:r>
              <a:rPr lang="en-US" sz="1400" dirty="0" smtClean="0"/>
              <a:t>Age ?</a:t>
            </a:r>
          </a:p>
          <a:p>
            <a:pPr marL="285750" lvl="1" indent="0">
              <a:buNone/>
            </a:pPr>
            <a:r>
              <a:rPr lang="en-US" sz="1400" dirty="0" smtClean="0"/>
              <a:t>Gender ? </a:t>
            </a:r>
          </a:p>
          <a:p>
            <a:pPr marL="285750" lvl="1" indent="0">
              <a:buNone/>
            </a:pPr>
            <a:r>
              <a:rPr lang="en-US" sz="1400" dirty="0" smtClean="0"/>
              <a:t>Location ?</a:t>
            </a:r>
          </a:p>
          <a:p>
            <a:pPr marL="285750" lvl="1" indent="0">
              <a:buNone/>
            </a:pPr>
            <a:r>
              <a:rPr lang="en-US" sz="1400" dirty="0" smtClean="0"/>
              <a:t>Task ? </a:t>
            </a:r>
          </a:p>
          <a:p>
            <a:pPr marL="285750" lvl="1" indent="0">
              <a:buNone/>
            </a:pPr>
            <a:r>
              <a:rPr lang="en-US" sz="1400" dirty="0"/>
              <a:t>C</a:t>
            </a:r>
            <a:r>
              <a:rPr lang="en-US" sz="1400" dirty="0" smtClean="0"/>
              <a:t>ontact details ? </a:t>
            </a:r>
            <a:endParaRPr lang="en-US" sz="1400" dirty="0"/>
          </a:p>
          <a:p>
            <a:pPr marL="0" indent="0">
              <a:buNone/>
            </a:pPr>
            <a:r>
              <a:rPr lang="en-US" sz="1800" dirty="0"/>
              <a:t>What details are needed as minimum to be able to work with another responder?</a:t>
            </a:r>
          </a:p>
          <a:p>
            <a:pPr marL="0" indent="0">
              <a:buNone/>
            </a:pPr>
            <a:endParaRPr lang="en-US" sz="1800" dirty="0" smtClean="0"/>
          </a:p>
          <a:p>
            <a:pPr marL="0" indent="0">
              <a:buNone/>
            </a:pPr>
            <a:r>
              <a:rPr lang="en-US" sz="1800" dirty="0" smtClean="0"/>
              <a:t>How </a:t>
            </a:r>
            <a:r>
              <a:rPr lang="en-US" sz="1800" dirty="0"/>
              <a:t>do we know someone is not an imposter? verification</a:t>
            </a:r>
          </a:p>
          <a:p>
            <a:pPr marL="0" indent="0">
              <a:buNone/>
            </a:pPr>
            <a:endParaRPr lang="en-US" sz="1800" dirty="0" smtClean="0"/>
          </a:p>
          <a:p>
            <a:pPr marL="0" indent="0">
              <a:buNone/>
            </a:pPr>
            <a:r>
              <a:rPr lang="en-US" sz="1800" dirty="0" smtClean="0"/>
              <a:t>Is </a:t>
            </a:r>
            <a:r>
              <a:rPr lang="en-US" sz="1800" dirty="0"/>
              <a:t>one role allowed to know more about responders identity than the others? </a:t>
            </a:r>
          </a:p>
          <a:p>
            <a:pPr marL="0" indent="0">
              <a:buNone/>
            </a:pPr>
            <a:endParaRPr lang="en-US" sz="1800" dirty="0" smtClean="0"/>
          </a:p>
          <a:p>
            <a:pPr marL="0" indent="0">
              <a:buNone/>
            </a:pPr>
            <a:r>
              <a:rPr lang="en-US" sz="1800" dirty="0" smtClean="0"/>
              <a:t>Should </a:t>
            </a:r>
            <a:r>
              <a:rPr lang="en-US" sz="1800" dirty="0"/>
              <a:t>all responders be able to see the location of the other responders?</a:t>
            </a:r>
          </a:p>
          <a:p>
            <a:endParaRPr lang="en-US" dirty="0"/>
          </a:p>
        </p:txBody>
      </p:sp>
    </p:spTree>
    <p:extLst>
      <p:ext uri="{BB962C8B-B14F-4D97-AF65-F5344CB8AC3E}">
        <p14:creationId xmlns:p14="http://schemas.microsoft.com/office/powerpoint/2010/main" val="3612497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1263"/>
            <a:ext cx="9144000" cy="433481"/>
          </a:xfrm>
        </p:spPr>
        <p:txBody>
          <a:bodyPr/>
          <a:lstStyle/>
          <a:p>
            <a:r>
              <a:rPr lang="en-US" sz="2400" dirty="0" smtClean="0"/>
              <a:t>Patient information</a:t>
            </a:r>
            <a:endParaRPr lang="en-US" sz="2400" dirty="0"/>
          </a:p>
        </p:txBody>
      </p:sp>
      <p:sp>
        <p:nvSpPr>
          <p:cNvPr id="3" name="Content Placeholder 2"/>
          <p:cNvSpPr>
            <a:spLocks noGrp="1"/>
          </p:cNvSpPr>
          <p:nvPr>
            <p:ph idx="1"/>
          </p:nvPr>
        </p:nvSpPr>
        <p:spPr>
          <a:xfrm>
            <a:off x="457200" y="1268760"/>
            <a:ext cx="8229600" cy="4641379"/>
          </a:xfrm>
        </p:spPr>
        <p:txBody>
          <a:bodyPr/>
          <a:lstStyle/>
          <a:p>
            <a:r>
              <a:rPr lang="en-US" sz="2000" dirty="0" smtClean="0"/>
              <a:t>We as users /Trauma </a:t>
            </a:r>
            <a:r>
              <a:rPr lang="en-US" sz="2000" dirty="0" err="1" smtClean="0"/>
              <a:t>centre</a:t>
            </a:r>
            <a:r>
              <a:rPr lang="en-US" sz="2000" dirty="0" smtClean="0"/>
              <a:t> have proposed a minimum data set of patient information that needs to be known and documented in mass casualty situations. This set is based on our own expertise, plus analysis on patient ambulance forms from different sources and multiple real life situations</a:t>
            </a:r>
          </a:p>
          <a:p>
            <a:pPr lvl="1"/>
            <a:r>
              <a:rPr lang="en-US" sz="1600" dirty="0" smtClean="0">
                <a:solidFill>
                  <a:srgbClr val="77933C"/>
                </a:solidFill>
              </a:rPr>
              <a:t>Patient personal data are not needed. </a:t>
            </a:r>
            <a:r>
              <a:rPr lang="en-US" sz="1600" dirty="0" smtClean="0"/>
              <a:t>Anonymous ID is enough. All medics need is gender and estimated age.</a:t>
            </a:r>
          </a:p>
          <a:p>
            <a:pPr lvl="1"/>
            <a:r>
              <a:rPr lang="en-US" sz="1600" dirty="0" smtClean="0"/>
              <a:t>Triage data and vital signs</a:t>
            </a:r>
          </a:p>
          <a:p>
            <a:pPr lvl="1"/>
            <a:r>
              <a:rPr lang="en-US" sz="1600" dirty="0" smtClean="0"/>
              <a:t>Location</a:t>
            </a:r>
          </a:p>
          <a:p>
            <a:pPr lvl="1"/>
            <a:r>
              <a:rPr lang="en-US" sz="1600" dirty="0" smtClean="0"/>
              <a:t>Medical assessment/minimalistic – insert patient Assess screen</a:t>
            </a:r>
          </a:p>
          <a:p>
            <a:pPr lvl="1"/>
            <a:r>
              <a:rPr lang="en-US" sz="1600" dirty="0" smtClean="0"/>
              <a:t>Treatment – insert Treat screen</a:t>
            </a:r>
          </a:p>
          <a:p>
            <a:pPr lvl="1"/>
            <a:r>
              <a:rPr lang="en-US" sz="1600" dirty="0" smtClean="0"/>
              <a:t>Needs – referral diagnosis, time to hospital  - insert Needs screen</a:t>
            </a:r>
          </a:p>
          <a:p>
            <a:r>
              <a:rPr lang="en-US" sz="2000" dirty="0" smtClean="0"/>
              <a:t>In mass casualty situations we also need a patient summary screen – insert</a:t>
            </a:r>
          </a:p>
          <a:p>
            <a:endParaRPr lang="en-US" sz="1800" dirty="0"/>
          </a:p>
        </p:txBody>
      </p:sp>
    </p:spTree>
    <p:extLst>
      <p:ext uri="{BB962C8B-B14F-4D97-AF65-F5344CB8AC3E}">
        <p14:creationId xmlns:p14="http://schemas.microsoft.com/office/powerpoint/2010/main" val="7346209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Initiating patient monitoring</a:t>
            </a:r>
            <a:endParaRPr lang="en-US" sz="32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6718" r="-16718"/>
          <a:stretch/>
        </p:blipFill>
        <p:spPr>
          <a:prstGeom prst="rect">
            <a:avLst/>
          </a:prstGeom>
        </p:spPr>
      </p:pic>
    </p:spTree>
    <p:extLst>
      <p:ext uri="{BB962C8B-B14F-4D97-AF65-F5344CB8AC3E}">
        <p14:creationId xmlns:p14="http://schemas.microsoft.com/office/powerpoint/2010/main" val="1717130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3751" y="1379667"/>
            <a:ext cx="2067867" cy="282971"/>
          </a:xfrm>
          <a:prstGeom prst="rect">
            <a:avLst/>
          </a:prstGeom>
        </p:spPr>
      </p:pic>
      <p:pic>
        <p:nvPicPr>
          <p:cNvPr id="5" name="Picture 4"/>
          <p:cNvPicPr>
            <a:picLocks noChangeAspect="1"/>
          </p:cNvPicPr>
          <p:nvPr/>
        </p:nvPicPr>
        <p:blipFill>
          <a:blip r:embed="rId4"/>
          <a:stretch>
            <a:fillRect/>
          </a:stretch>
        </p:blipFill>
        <p:spPr>
          <a:xfrm>
            <a:off x="763283" y="1901063"/>
            <a:ext cx="2067868" cy="650319"/>
          </a:xfrm>
          <a:prstGeom prst="rect">
            <a:avLst/>
          </a:prstGeom>
        </p:spPr>
      </p:pic>
      <p:pic>
        <p:nvPicPr>
          <p:cNvPr id="8" name="Picture 7"/>
          <p:cNvPicPr>
            <a:picLocks noChangeAspect="1"/>
          </p:cNvPicPr>
          <p:nvPr/>
        </p:nvPicPr>
        <p:blipFill>
          <a:blip r:embed="rId5"/>
          <a:stretch>
            <a:fillRect/>
          </a:stretch>
        </p:blipFill>
        <p:spPr>
          <a:xfrm>
            <a:off x="971600" y="2663280"/>
            <a:ext cx="1629622" cy="778482"/>
          </a:xfrm>
          <a:prstGeom prst="rect">
            <a:avLst/>
          </a:prstGeom>
        </p:spPr>
      </p:pic>
      <p:pic>
        <p:nvPicPr>
          <p:cNvPr id="9" name="Picture 8"/>
          <p:cNvPicPr>
            <a:picLocks noChangeAspect="1"/>
          </p:cNvPicPr>
          <p:nvPr/>
        </p:nvPicPr>
        <p:blipFill>
          <a:blip r:embed="rId6"/>
          <a:stretch>
            <a:fillRect/>
          </a:stretch>
        </p:blipFill>
        <p:spPr>
          <a:xfrm>
            <a:off x="950544" y="3855790"/>
            <a:ext cx="1650678" cy="493376"/>
          </a:xfrm>
          <a:prstGeom prst="rect">
            <a:avLst/>
          </a:prstGeom>
        </p:spPr>
      </p:pic>
      <p:pic>
        <p:nvPicPr>
          <p:cNvPr id="10" name="Picture 9"/>
          <p:cNvPicPr>
            <a:picLocks noChangeAspect="1"/>
          </p:cNvPicPr>
          <p:nvPr/>
        </p:nvPicPr>
        <p:blipFill>
          <a:blip r:embed="rId7"/>
          <a:stretch>
            <a:fillRect/>
          </a:stretch>
        </p:blipFill>
        <p:spPr>
          <a:xfrm>
            <a:off x="1056841" y="4941168"/>
            <a:ext cx="1704777" cy="575452"/>
          </a:xfrm>
          <a:prstGeom prst="rect">
            <a:avLst/>
          </a:prstGeom>
        </p:spPr>
      </p:pic>
      <p:pic>
        <p:nvPicPr>
          <p:cNvPr id="11" name="Picture 10"/>
          <p:cNvPicPr>
            <a:picLocks noChangeAspect="1"/>
          </p:cNvPicPr>
          <p:nvPr/>
        </p:nvPicPr>
        <p:blipFill>
          <a:blip r:embed="rId8"/>
          <a:stretch>
            <a:fillRect/>
          </a:stretch>
        </p:blipFill>
        <p:spPr>
          <a:xfrm>
            <a:off x="3913009" y="1148288"/>
            <a:ext cx="1038225" cy="1028700"/>
          </a:xfrm>
          <a:prstGeom prst="rect">
            <a:avLst/>
          </a:prstGeom>
        </p:spPr>
      </p:pic>
      <p:pic>
        <p:nvPicPr>
          <p:cNvPr id="12" name="Picture 11"/>
          <p:cNvPicPr>
            <a:picLocks noChangeAspect="1"/>
          </p:cNvPicPr>
          <p:nvPr/>
        </p:nvPicPr>
        <p:blipFill>
          <a:blip r:embed="rId9"/>
          <a:stretch>
            <a:fillRect/>
          </a:stretch>
        </p:blipFill>
        <p:spPr>
          <a:xfrm>
            <a:off x="3608208" y="2564025"/>
            <a:ext cx="1647825" cy="647700"/>
          </a:xfrm>
          <a:prstGeom prst="rect">
            <a:avLst/>
          </a:prstGeom>
        </p:spPr>
      </p:pic>
      <p:pic>
        <p:nvPicPr>
          <p:cNvPr id="13" name="Picture 12"/>
          <p:cNvPicPr>
            <a:picLocks noChangeAspect="1"/>
          </p:cNvPicPr>
          <p:nvPr/>
        </p:nvPicPr>
        <p:blipFill>
          <a:blip r:embed="rId10"/>
          <a:stretch>
            <a:fillRect/>
          </a:stretch>
        </p:blipFill>
        <p:spPr>
          <a:xfrm>
            <a:off x="3479893" y="3645900"/>
            <a:ext cx="1635857" cy="442732"/>
          </a:xfrm>
          <a:prstGeom prst="rect">
            <a:avLst/>
          </a:prstGeom>
        </p:spPr>
      </p:pic>
      <p:pic>
        <p:nvPicPr>
          <p:cNvPr id="14" name="Picture 13"/>
          <p:cNvPicPr>
            <a:picLocks noChangeAspect="1"/>
          </p:cNvPicPr>
          <p:nvPr/>
        </p:nvPicPr>
        <p:blipFill>
          <a:blip r:embed="rId11"/>
          <a:stretch>
            <a:fillRect/>
          </a:stretch>
        </p:blipFill>
        <p:spPr>
          <a:xfrm>
            <a:off x="3512958" y="4496090"/>
            <a:ext cx="1743075" cy="428625"/>
          </a:xfrm>
          <a:prstGeom prst="rect">
            <a:avLst/>
          </a:prstGeom>
        </p:spPr>
      </p:pic>
      <p:pic>
        <p:nvPicPr>
          <p:cNvPr id="15" name="Picture 14"/>
          <p:cNvPicPr>
            <a:picLocks noChangeAspect="1"/>
          </p:cNvPicPr>
          <p:nvPr/>
        </p:nvPicPr>
        <p:blipFill>
          <a:blip r:embed="rId12"/>
          <a:stretch>
            <a:fillRect/>
          </a:stretch>
        </p:blipFill>
        <p:spPr>
          <a:xfrm>
            <a:off x="3670120" y="5041660"/>
            <a:ext cx="1428750" cy="581025"/>
          </a:xfrm>
          <a:prstGeom prst="rect">
            <a:avLst/>
          </a:prstGeom>
        </p:spPr>
      </p:pic>
      <p:pic>
        <p:nvPicPr>
          <p:cNvPr id="16" name="Picture 15"/>
          <p:cNvPicPr>
            <a:picLocks noChangeAspect="1"/>
          </p:cNvPicPr>
          <p:nvPr/>
        </p:nvPicPr>
        <p:blipFill>
          <a:blip r:embed="rId13"/>
          <a:stretch>
            <a:fillRect/>
          </a:stretch>
        </p:blipFill>
        <p:spPr>
          <a:xfrm>
            <a:off x="6578524" y="1177064"/>
            <a:ext cx="1017172" cy="1049361"/>
          </a:xfrm>
          <a:prstGeom prst="rect">
            <a:avLst/>
          </a:prstGeom>
        </p:spPr>
      </p:pic>
      <p:pic>
        <p:nvPicPr>
          <p:cNvPr id="17" name="Picture 16"/>
          <p:cNvPicPr>
            <a:picLocks noChangeAspect="1"/>
          </p:cNvPicPr>
          <p:nvPr/>
        </p:nvPicPr>
        <p:blipFill>
          <a:blip r:embed="rId14"/>
          <a:stretch>
            <a:fillRect/>
          </a:stretch>
        </p:blipFill>
        <p:spPr>
          <a:xfrm>
            <a:off x="5958028" y="2676370"/>
            <a:ext cx="2124075" cy="495300"/>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06547" y="3542406"/>
            <a:ext cx="1761127" cy="626767"/>
          </a:xfrm>
          <a:prstGeom prst="rect">
            <a:avLst/>
          </a:prstGeom>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00192" y="4690951"/>
            <a:ext cx="2123460" cy="500433"/>
          </a:xfrm>
          <a:prstGeom prst="rect">
            <a:avLst/>
          </a:prstGeom>
        </p:spPr>
      </p:pic>
      <p:sp>
        <p:nvSpPr>
          <p:cNvPr id="2" name="Title 1"/>
          <p:cNvSpPr>
            <a:spLocks noGrp="1"/>
          </p:cNvSpPr>
          <p:nvPr>
            <p:ph type="title"/>
          </p:nvPr>
        </p:nvSpPr>
        <p:spPr>
          <a:xfrm>
            <a:off x="457200" y="614394"/>
            <a:ext cx="8229600" cy="726374"/>
          </a:xfrm>
        </p:spPr>
        <p:txBody>
          <a:bodyPr/>
          <a:lstStyle/>
          <a:p>
            <a:r>
              <a:rPr lang="en-US" sz="2800" dirty="0" smtClean="0"/>
              <a:t>The </a:t>
            </a:r>
            <a:r>
              <a:rPr lang="en-US" sz="2800" dirty="0" err="1" smtClean="0"/>
              <a:t>COncORDE</a:t>
            </a:r>
            <a:r>
              <a:rPr lang="en-US" sz="2800" dirty="0" smtClean="0"/>
              <a:t> project partners</a:t>
            </a:r>
            <a:endParaRPr lang="en-US" sz="2800" dirty="0"/>
          </a:p>
        </p:txBody>
      </p:sp>
    </p:spTree>
    <p:extLst>
      <p:ext uri="{BB962C8B-B14F-4D97-AF65-F5344CB8AC3E}">
        <p14:creationId xmlns:p14="http://schemas.microsoft.com/office/powerpoint/2010/main" val="14093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726374"/>
          </a:xfrm>
        </p:spPr>
        <p:txBody>
          <a:bodyPr/>
          <a:lstStyle/>
          <a:p>
            <a:r>
              <a:rPr lang="en-US" sz="3200" dirty="0" smtClean="0"/>
              <a:t>Patients</a:t>
            </a:r>
            <a:endParaRPr lang="en-US" sz="3200" dirty="0"/>
          </a:p>
        </p:txBody>
      </p:sp>
      <p:pic>
        <p:nvPicPr>
          <p:cNvPr id="4" name="Picture 3" descr="C:\ESRI\Projetos\A Decorrer\1140111 - COncORDE\MOCKUPS\Patiente-form\Home.png"/>
          <p:cNvPicPr/>
          <p:nvPr/>
        </p:nvPicPr>
        <p:blipFill>
          <a:blip r:embed="rId2">
            <a:extLst>
              <a:ext uri="{28A0092B-C50C-407E-A947-70E740481C1C}">
                <a14:useLocalDpi xmlns:a14="http://schemas.microsoft.com/office/drawing/2010/main" val="0"/>
              </a:ext>
            </a:extLst>
          </a:blip>
          <a:srcRect/>
          <a:stretch>
            <a:fillRect/>
          </a:stretch>
        </p:blipFill>
        <p:spPr bwMode="auto">
          <a:xfrm>
            <a:off x="-29347" y="404664"/>
            <a:ext cx="4105275" cy="3157855"/>
          </a:xfrm>
          <a:prstGeom prst="rect">
            <a:avLst/>
          </a:prstGeom>
          <a:noFill/>
          <a:ln>
            <a:noFill/>
          </a:ln>
        </p:spPr>
      </p:pic>
      <p:pic>
        <p:nvPicPr>
          <p:cNvPr id="6" name="Picture 5" descr="C:\ESRI\Projetos\A Decorrer\1140111 - COncORDE\MOCKUPS\Patiente-form\HomePain.png"/>
          <p:cNvPicPr/>
          <p:nvPr/>
        </p:nvPicPr>
        <p:blipFill>
          <a:blip r:embed="rId3">
            <a:extLst>
              <a:ext uri="{28A0092B-C50C-407E-A947-70E740481C1C}">
                <a14:useLocalDpi xmlns:a14="http://schemas.microsoft.com/office/drawing/2010/main" val="0"/>
              </a:ext>
            </a:extLst>
          </a:blip>
          <a:srcRect/>
          <a:stretch>
            <a:fillRect/>
          </a:stretch>
        </p:blipFill>
        <p:spPr bwMode="auto">
          <a:xfrm>
            <a:off x="4980017" y="548680"/>
            <a:ext cx="4133850" cy="3180080"/>
          </a:xfrm>
          <a:prstGeom prst="rect">
            <a:avLst/>
          </a:prstGeom>
          <a:noFill/>
          <a:ln>
            <a:noFill/>
          </a:ln>
        </p:spPr>
      </p:pic>
      <p:pic>
        <p:nvPicPr>
          <p:cNvPr id="7" name="Picture 6" descr="C:\ESRI\Projetos\A Decorrer\1140111 - COncORDE\MOCKUPS\Patiente-form\HomePupil.png"/>
          <p:cNvPicPr/>
          <p:nvPr/>
        </p:nvPicPr>
        <p:blipFill>
          <a:blip r:embed="rId4">
            <a:extLst>
              <a:ext uri="{28A0092B-C50C-407E-A947-70E740481C1C}">
                <a14:useLocalDpi xmlns:a14="http://schemas.microsoft.com/office/drawing/2010/main" val="0"/>
              </a:ext>
            </a:extLst>
          </a:blip>
          <a:srcRect/>
          <a:stretch>
            <a:fillRect/>
          </a:stretch>
        </p:blipFill>
        <p:spPr bwMode="auto">
          <a:xfrm>
            <a:off x="395536" y="3582565"/>
            <a:ext cx="4225925" cy="3250565"/>
          </a:xfrm>
          <a:prstGeom prst="rect">
            <a:avLst/>
          </a:prstGeom>
          <a:noFill/>
          <a:ln>
            <a:noFill/>
          </a:ln>
        </p:spPr>
      </p:pic>
      <p:pic>
        <p:nvPicPr>
          <p:cNvPr id="8" name="Picture 7" descr="C:\ESRI\Projetos\A Decorrer\1140111 - COncORDE\MOCKUPS\Patiente-form\HomeSkin.png"/>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573016"/>
            <a:ext cx="4105275" cy="3157855"/>
          </a:xfrm>
          <a:prstGeom prst="rect">
            <a:avLst/>
          </a:prstGeom>
          <a:noFill/>
          <a:ln>
            <a:noFill/>
          </a:ln>
        </p:spPr>
      </p:pic>
    </p:spTree>
    <p:extLst>
      <p:ext uri="{BB962C8B-B14F-4D97-AF65-F5344CB8AC3E}">
        <p14:creationId xmlns:p14="http://schemas.microsoft.com/office/powerpoint/2010/main" val="17606247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726374"/>
          </a:xfrm>
        </p:spPr>
        <p:txBody>
          <a:bodyPr/>
          <a:lstStyle/>
          <a:p>
            <a:r>
              <a:rPr lang="en-US" sz="3200" dirty="0" smtClean="0"/>
              <a:t>Patients</a:t>
            </a:r>
            <a:endParaRPr lang="en-US" sz="3200" dirty="0"/>
          </a:p>
        </p:txBody>
      </p:sp>
      <p:pic>
        <p:nvPicPr>
          <p:cNvPr id="9" name="Picture 8" descr="C:\ESRI\Projetos\A Decorrer\1140111 - COncORDE\MOCKUPS\Patiente-form\Drugs.png"/>
          <p:cNvPicPr/>
          <p:nvPr/>
        </p:nvPicPr>
        <p:blipFill>
          <a:blip r:embed="rId2">
            <a:extLst>
              <a:ext uri="{28A0092B-C50C-407E-A947-70E740481C1C}">
                <a14:useLocalDpi xmlns:a14="http://schemas.microsoft.com/office/drawing/2010/main" val="0"/>
              </a:ext>
            </a:extLst>
          </a:blip>
          <a:srcRect/>
          <a:stretch>
            <a:fillRect/>
          </a:stretch>
        </p:blipFill>
        <p:spPr bwMode="auto">
          <a:xfrm>
            <a:off x="6464" y="620688"/>
            <a:ext cx="4456430" cy="3428365"/>
          </a:xfrm>
          <a:prstGeom prst="rect">
            <a:avLst/>
          </a:prstGeom>
          <a:noFill/>
          <a:ln>
            <a:noFill/>
          </a:ln>
        </p:spPr>
      </p:pic>
      <p:pic>
        <p:nvPicPr>
          <p:cNvPr id="10" name="Picture 9" descr="C:\ESRI\Projetos\A Decorrer\1140111 - COncORDE\MOCKUPS\Patiente-form\DrugsDrug1.png"/>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636912"/>
            <a:ext cx="4477385" cy="3444240"/>
          </a:xfrm>
          <a:prstGeom prst="rect">
            <a:avLst/>
          </a:prstGeom>
          <a:noFill/>
          <a:ln>
            <a:noFill/>
          </a:ln>
        </p:spPr>
      </p:pic>
    </p:spTree>
    <p:extLst>
      <p:ext uri="{BB962C8B-B14F-4D97-AF65-F5344CB8AC3E}">
        <p14:creationId xmlns:p14="http://schemas.microsoft.com/office/powerpoint/2010/main" val="30616549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726374"/>
          </a:xfrm>
        </p:spPr>
        <p:txBody>
          <a:bodyPr/>
          <a:lstStyle/>
          <a:p>
            <a:r>
              <a:rPr lang="en-US" sz="3200" dirty="0" smtClean="0"/>
              <a:t>Patients</a:t>
            </a:r>
            <a:endParaRPr lang="en-US" sz="3200" dirty="0"/>
          </a:p>
        </p:txBody>
      </p:sp>
      <p:pic>
        <p:nvPicPr>
          <p:cNvPr id="5" name="Picture 4" descr="C:\ESRI\Projetos\A Decorrer\1140111 - COncORDE\MOCKUPS\Patiente-form\Needs.png"/>
          <p:cNvPicPr/>
          <p:nvPr/>
        </p:nvPicPr>
        <p:blipFill>
          <a:blip r:embed="rId2">
            <a:extLst>
              <a:ext uri="{28A0092B-C50C-407E-A947-70E740481C1C}">
                <a14:useLocalDpi xmlns:a14="http://schemas.microsoft.com/office/drawing/2010/main" val="0"/>
              </a:ext>
            </a:extLst>
          </a:blip>
          <a:srcRect/>
          <a:stretch>
            <a:fillRect/>
          </a:stretch>
        </p:blipFill>
        <p:spPr bwMode="auto">
          <a:xfrm>
            <a:off x="0" y="1556792"/>
            <a:ext cx="4363085" cy="3357245"/>
          </a:xfrm>
          <a:prstGeom prst="rect">
            <a:avLst/>
          </a:prstGeom>
          <a:noFill/>
          <a:ln>
            <a:noFill/>
          </a:ln>
        </p:spPr>
      </p:pic>
      <p:pic>
        <p:nvPicPr>
          <p:cNvPr id="6" name="Picture 5" descr="C:\ESRI\Projetos\A Decorrer\1140111 - COncORDE\MOCKUPS\Patiente-form\PatientsList.png"/>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72816"/>
            <a:ext cx="3860165" cy="2970530"/>
          </a:xfrm>
          <a:prstGeom prst="rect">
            <a:avLst/>
          </a:prstGeom>
          <a:noFill/>
          <a:ln>
            <a:noFill/>
          </a:ln>
        </p:spPr>
      </p:pic>
    </p:spTree>
    <p:extLst>
      <p:ext uri="{BB962C8B-B14F-4D97-AF65-F5344CB8AC3E}">
        <p14:creationId xmlns:p14="http://schemas.microsoft.com/office/powerpoint/2010/main" val="18158455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Patient summary table</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val="4186680064"/>
              </p:ext>
            </p:extLst>
          </p:nvPr>
        </p:nvGraphicFramePr>
        <p:xfrm>
          <a:off x="0" y="1484784"/>
          <a:ext cx="8872985" cy="4563250"/>
        </p:xfrm>
        <a:graphic>
          <a:graphicData uri="http://schemas.openxmlformats.org/presentationml/2006/ole">
            <mc:AlternateContent xmlns:mc="http://schemas.openxmlformats.org/markup-compatibility/2006">
              <mc:Choice xmlns:v="urn:schemas-microsoft-com:vml" Requires="v">
                <p:oleObj spid="_x0000_s1040" name="Document" r:id="rId4" imgW="6667500" imgH="3429000" progId="Word.Document.12">
                  <p:embed/>
                </p:oleObj>
              </mc:Choice>
              <mc:Fallback>
                <p:oleObj name="Document" r:id="rId4" imgW="6667500" imgH="3429000" progId="Word.Document.12">
                  <p:embed/>
                  <p:pic>
                    <p:nvPicPr>
                      <p:cNvPr id="0" name=""/>
                      <p:cNvPicPr/>
                      <p:nvPr/>
                    </p:nvPicPr>
                    <p:blipFill>
                      <a:blip r:embed="rId5"/>
                      <a:stretch>
                        <a:fillRect/>
                      </a:stretch>
                    </p:blipFill>
                    <p:spPr>
                      <a:xfrm>
                        <a:off x="0" y="1484784"/>
                        <a:ext cx="8872985" cy="4563250"/>
                      </a:xfrm>
                      <a:prstGeom prst="rect">
                        <a:avLst/>
                      </a:prstGeom>
                    </p:spPr>
                  </p:pic>
                </p:oleObj>
              </mc:Fallback>
            </mc:AlternateContent>
          </a:graphicData>
        </a:graphic>
      </p:graphicFrame>
      <p:sp>
        <p:nvSpPr>
          <p:cNvPr id="5" name="TextBox 4"/>
          <p:cNvSpPr txBox="1"/>
          <p:nvPr/>
        </p:nvSpPr>
        <p:spPr>
          <a:xfrm>
            <a:off x="1286593" y="6309320"/>
            <a:ext cx="4306174" cy="369332"/>
          </a:xfrm>
          <a:prstGeom prst="rect">
            <a:avLst/>
          </a:prstGeom>
          <a:noFill/>
        </p:spPr>
        <p:txBody>
          <a:bodyPr wrap="none" rtlCol="0">
            <a:spAutoFit/>
          </a:bodyPr>
          <a:lstStyle/>
          <a:p>
            <a:r>
              <a:rPr lang="en-US" b="1" dirty="0" smtClean="0">
                <a:solidFill>
                  <a:srgbClr val="77933C"/>
                </a:solidFill>
              </a:rPr>
              <a:t>Who should see what patient information?</a:t>
            </a:r>
            <a:endParaRPr lang="en-US" b="1" dirty="0">
              <a:solidFill>
                <a:srgbClr val="77933C"/>
              </a:solidFill>
            </a:endParaRPr>
          </a:p>
        </p:txBody>
      </p:sp>
    </p:spTree>
    <p:extLst>
      <p:ext uri="{BB962C8B-B14F-4D97-AF65-F5344CB8AC3E}">
        <p14:creationId xmlns:p14="http://schemas.microsoft.com/office/powerpoint/2010/main" val="3855791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Who should see what patient info</a:t>
            </a:r>
            <a:endParaRPr lang="en-US" sz="3200" dirty="0"/>
          </a:p>
        </p:txBody>
      </p:sp>
      <p:sp>
        <p:nvSpPr>
          <p:cNvPr id="3" name="Content Placeholder 2"/>
          <p:cNvSpPr>
            <a:spLocks noGrp="1"/>
          </p:cNvSpPr>
          <p:nvPr>
            <p:ph idx="1"/>
          </p:nvPr>
        </p:nvSpPr>
        <p:spPr/>
        <p:txBody>
          <a:bodyPr/>
          <a:lstStyle/>
          <a:p>
            <a:r>
              <a:rPr lang="en-US" sz="2400" dirty="0" smtClean="0"/>
              <a:t>Open for discussion</a:t>
            </a:r>
          </a:p>
          <a:p>
            <a:r>
              <a:rPr lang="en-US" sz="2400" dirty="0" smtClean="0"/>
              <a:t>Hospital rules: </a:t>
            </a:r>
          </a:p>
          <a:p>
            <a:pPr lvl="1"/>
            <a:r>
              <a:rPr lang="en-US" sz="2000" dirty="0" smtClean="0"/>
              <a:t>Every medical professional in the hospital can access patient information (except when barred). But one should only access the information of the patients to whom medical care is provided.</a:t>
            </a:r>
          </a:p>
          <a:p>
            <a:r>
              <a:rPr lang="en-US" sz="2400" dirty="0" smtClean="0"/>
              <a:t>In </a:t>
            </a:r>
            <a:r>
              <a:rPr lang="en-US" sz="2400" dirty="0" err="1" smtClean="0"/>
              <a:t>COncORDE</a:t>
            </a:r>
            <a:r>
              <a:rPr lang="en-US" sz="2400" dirty="0" smtClean="0"/>
              <a:t>: </a:t>
            </a:r>
          </a:p>
          <a:p>
            <a:pPr lvl="1"/>
            <a:r>
              <a:rPr lang="en-US" sz="2000" dirty="0" smtClean="0"/>
              <a:t>Field EMS staff (as in hospitals) can access patient information, especially since many staff can be involved in the same patient’s care.</a:t>
            </a:r>
          </a:p>
          <a:p>
            <a:pPr lvl="1"/>
            <a:r>
              <a:rPr lang="en-US" sz="2000" dirty="0" smtClean="0"/>
              <a:t>Transport staff only access the information of their patient</a:t>
            </a:r>
          </a:p>
          <a:p>
            <a:pPr lvl="1"/>
            <a:r>
              <a:rPr lang="en-US" sz="2000" dirty="0" smtClean="0"/>
              <a:t>Hospitals only access information of the patients who have been referred to them</a:t>
            </a:r>
            <a:endParaRPr lang="en-US" sz="2000" dirty="0"/>
          </a:p>
        </p:txBody>
      </p:sp>
    </p:spTree>
    <p:extLst>
      <p:ext uri="{BB962C8B-B14F-4D97-AF65-F5344CB8AC3E}">
        <p14:creationId xmlns:p14="http://schemas.microsoft.com/office/powerpoint/2010/main" val="22842273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1263"/>
            <a:ext cx="9144000" cy="433481"/>
          </a:xfrm>
        </p:spPr>
        <p:txBody>
          <a:bodyPr/>
          <a:lstStyle/>
          <a:p>
            <a:r>
              <a:rPr lang="en-US" sz="2400" dirty="0" smtClean="0"/>
              <a:t>The next steps after </a:t>
            </a:r>
            <a:r>
              <a:rPr lang="en-US" sz="2400" dirty="0" err="1" smtClean="0"/>
              <a:t>COncORDE</a:t>
            </a:r>
            <a:endParaRPr lang="en-US" sz="2400" dirty="0"/>
          </a:p>
        </p:txBody>
      </p:sp>
      <p:sp>
        <p:nvSpPr>
          <p:cNvPr id="3" name="Content Placeholder 2"/>
          <p:cNvSpPr>
            <a:spLocks noGrp="1"/>
          </p:cNvSpPr>
          <p:nvPr>
            <p:ph idx="1"/>
          </p:nvPr>
        </p:nvSpPr>
        <p:spPr>
          <a:xfrm>
            <a:off x="457200" y="1268760"/>
            <a:ext cx="8229600" cy="4641379"/>
          </a:xfrm>
        </p:spPr>
        <p:txBody>
          <a:bodyPr/>
          <a:lstStyle/>
          <a:p>
            <a:endParaRPr lang="en-US" sz="1800" dirty="0" smtClean="0"/>
          </a:p>
          <a:p>
            <a:r>
              <a:rPr lang="en-US" sz="1800" dirty="0" smtClean="0"/>
              <a:t>We have been proactive in the design aiming to </a:t>
            </a:r>
            <a:r>
              <a:rPr lang="en-US" sz="1800" dirty="0" err="1" smtClean="0"/>
              <a:t>minimise</a:t>
            </a:r>
            <a:r>
              <a:rPr lang="en-US" sz="1800" dirty="0" smtClean="0"/>
              <a:t> ELSI issues but we do not have a panacea to solve all</a:t>
            </a:r>
          </a:p>
          <a:p>
            <a:endParaRPr lang="en-US" sz="1800" dirty="0" smtClean="0"/>
          </a:p>
          <a:p>
            <a:r>
              <a:rPr lang="en-US" sz="1800" dirty="0" smtClean="0"/>
              <a:t>Our cases are yet to be validated and </a:t>
            </a:r>
            <a:r>
              <a:rPr lang="en-US" sz="1800" dirty="0" err="1" smtClean="0"/>
              <a:t>scrutinised</a:t>
            </a:r>
            <a:endParaRPr lang="en-US" sz="1800" dirty="0" smtClean="0"/>
          </a:p>
          <a:p>
            <a:endParaRPr lang="en-US" sz="1800" dirty="0" smtClean="0"/>
          </a:p>
          <a:p>
            <a:r>
              <a:rPr lang="en-US" sz="1800" dirty="0" smtClean="0"/>
              <a:t>Collaborative discussions are welcome</a:t>
            </a:r>
          </a:p>
          <a:p>
            <a:endParaRPr lang="en-US" sz="1800" dirty="0" smtClean="0"/>
          </a:p>
          <a:p>
            <a:r>
              <a:rPr lang="en-US" sz="1800" dirty="0" smtClean="0"/>
              <a:t>Our approach opens a wide field for further research and developments, SMEs</a:t>
            </a:r>
          </a:p>
          <a:p>
            <a:endParaRPr lang="en-US" sz="1800" dirty="0"/>
          </a:p>
          <a:p>
            <a:endParaRPr lang="en-US" sz="1800" dirty="0" smtClean="0"/>
          </a:p>
        </p:txBody>
      </p:sp>
    </p:spTree>
    <p:extLst>
      <p:ext uri="{BB962C8B-B14F-4D97-AF65-F5344CB8AC3E}">
        <p14:creationId xmlns:p14="http://schemas.microsoft.com/office/powerpoint/2010/main" val="34880169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6562"/>
            <a:ext cx="8229600" cy="726374"/>
          </a:xfrm>
        </p:spPr>
        <p:txBody>
          <a:bodyPr/>
          <a:lstStyle/>
          <a:p>
            <a:r>
              <a:rPr lang="en-US" dirty="0" smtClean="0"/>
              <a:t/>
            </a:r>
            <a:br>
              <a:rPr lang="en-US" dirty="0" smtClean="0"/>
            </a:br>
            <a:r>
              <a:rPr lang="en-US" dirty="0"/>
              <a:t/>
            </a:r>
            <a:br>
              <a:rPr lang="en-US" dirty="0"/>
            </a:br>
            <a:r>
              <a:rPr lang="en-US" dirty="0" smtClean="0"/>
              <a:t>Thank You</a:t>
            </a:r>
            <a:endParaRPr lang="en-US" dirty="0"/>
          </a:p>
        </p:txBody>
      </p:sp>
    </p:spTree>
    <p:extLst>
      <p:ext uri="{BB962C8B-B14F-4D97-AF65-F5344CB8AC3E}">
        <p14:creationId xmlns:p14="http://schemas.microsoft.com/office/powerpoint/2010/main" val="1487613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3271"/>
            <a:ext cx="8229600" cy="433481"/>
          </a:xfrm>
        </p:spPr>
        <p:txBody>
          <a:bodyPr/>
          <a:lstStyle/>
          <a:p>
            <a:r>
              <a:rPr lang="en-US" sz="2800" dirty="0" smtClean="0"/>
              <a:t>Purpose of our participation</a:t>
            </a:r>
            <a:endParaRPr lang="en-US" sz="2800" dirty="0"/>
          </a:p>
        </p:txBody>
      </p:sp>
      <p:sp>
        <p:nvSpPr>
          <p:cNvPr id="6" name="Content Placeholder 5"/>
          <p:cNvSpPr>
            <a:spLocks noGrp="1"/>
          </p:cNvSpPr>
          <p:nvPr>
            <p:ph idx="1"/>
          </p:nvPr>
        </p:nvSpPr>
        <p:spPr>
          <a:xfrm>
            <a:off x="518864" y="1916832"/>
            <a:ext cx="8229600" cy="3456384"/>
          </a:xfrm>
        </p:spPr>
        <p:txBody>
          <a:bodyPr/>
          <a:lstStyle/>
          <a:p>
            <a:r>
              <a:rPr lang="en-GB" sz="2000" dirty="0" smtClean="0"/>
              <a:t>Discuss the type of ELSI issues we have encountered</a:t>
            </a:r>
          </a:p>
          <a:p>
            <a:endParaRPr lang="en-GB" sz="2000" dirty="0" smtClean="0"/>
          </a:p>
          <a:p>
            <a:r>
              <a:rPr lang="en-GB" sz="2000" dirty="0" smtClean="0"/>
              <a:t>Present our general approach to addressing ELSI issues at design time of the CIS in the </a:t>
            </a:r>
            <a:r>
              <a:rPr lang="en-GB" sz="2000" dirty="0" err="1" smtClean="0"/>
              <a:t>COncORDE</a:t>
            </a:r>
            <a:r>
              <a:rPr lang="en-GB" sz="2000" dirty="0" smtClean="0"/>
              <a:t> project</a:t>
            </a:r>
          </a:p>
          <a:p>
            <a:endParaRPr lang="en-GB" sz="2000" dirty="0" smtClean="0"/>
          </a:p>
          <a:p>
            <a:r>
              <a:rPr lang="en-GB" sz="2000" dirty="0" smtClean="0"/>
              <a:t>Present our user view of how ELSI issues can be avoided/reduced</a:t>
            </a:r>
          </a:p>
          <a:p>
            <a:endParaRPr lang="en-GB" sz="2000" dirty="0"/>
          </a:p>
          <a:p>
            <a:r>
              <a:rPr lang="en-GB" sz="2000" dirty="0" smtClean="0"/>
              <a:t>Contribute with case examples to the ELSI platform</a:t>
            </a:r>
          </a:p>
          <a:p>
            <a:endParaRPr lang="en-GB" sz="2000" dirty="0"/>
          </a:p>
          <a:p>
            <a:pPr lvl="1"/>
            <a:endParaRPr lang="en-GB" sz="1400" dirty="0" smtClean="0"/>
          </a:p>
        </p:txBody>
      </p:sp>
    </p:spTree>
    <p:extLst>
      <p:ext uri="{BB962C8B-B14F-4D97-AF65-F5344CB8AC3E}">
        <p14:creationId xmlns:p14="http://schemas.microsoft.com/office/powerpoint/2010/main" val="31107278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48680"/>
            <a:ext cx="8229600" cy="433481"/>
          </a:xfrm>
        </p:spPr>
        <p:txBody>
          <a:bodyPr/>
          <a:lstStyle/>
          <a:p>
            <a:r>
              <a:rPr lang="en-US" sz="2800" dirty="0" smtClean="0"/>
              <a:t>The project task</a:t>
            </a:r>
            <a:endParaRPr lang="en-US" sz="2800" dirty="0"/>
          </a:p>
        </p:txBody>
      </p:sp>
      <p:sp>
        <p:nvSpPr>
          <p:cNvPr id="6" name="Content Placeholder 5"/>
          <p:cNvSpPr>
            <a:spLocks noGrp="1"/>
          </p:cNvSpPr>
          <p:nvPr>
            <p:ph idx="1"/>
          </p:nvPr>
        </p:nvSpPr>
        <p:spPr>
          <a:xfrm>
            <a:off x="518864" y="1124744"/>
            <a:ext cx="8229600" cy="5472608"/>
          </a:xfrm>
        </p:spPr>
        <p:txBody>
          <a:bodyPr/>
          <a:lstStyle/>
          <a:p>
            <a:r>
              <a:rPr lang="en-US" sz="1800" dirty="0" smtClean="0"/>
              <a:t>Design, develop and test a Pan-European system</a:t>
            </a:r>
          </a:p>
          <a:p>
            <a:r>
              <a:rPr lang="en-US" sz="1800" dirty="0" smtClean="0"/>
              <a:t>Improve coordination in health system response in any size and kind of emergencies</a:t>
            </a:r>
            <a:endParaRPr lang="en-GB" sz="1800" dirty="0" smtClean="0"/>
          </a:p>
          <a:p>
            <a:r>
              <a:rPr lang="en-GB" sz="1800" dirty="0" smtClean="0"/>
              <a:t>Aim to leverage existing efforts in the domain, i.e. allow other solutions to integrate</a:t>
            </a:r>
          </a:p>
          <a:p>
            <a:endParaRPr lang="en-GB" sz="1800" dirty="0"/>
          </a:p>
          <a:p>
            <a:endParaRPr lang="en-GB" sz="1800" dirty="0" smtClean="0"/>
          </a:p>
          <a:p>
            <a:endParaRPr lang="en-GB" sz="1800" dirty="0"/>
          </a:p>
          <a:p>
            <a:endParaRPr lang="en-GB" sz="1800" dirty="0" smtClean="0"/>
          </a:p>
          <a:p>
            <a:r>
              <a:rPr lang="en-GB" sz="1800" dirty="0" smtClean="0"/>
              <a:t>Creation of a common </a:t>
            </a:r>
          </a:p>
          <a:p>
            <a:pPr marL="285750" lvl="1" indent="0">
              <a:buNone/>
            </a:pPr>
            <a:r>
              <a:rPr lang="en-GB" sz="1400" dirty="0" smtClean="0"/>
              <a:t>    </a:t>
            </a:r>
            <a:r>
              <a:rPr lang="en-GB" sz="1800" dirty="0" smtClean="0"/>
              <a:t> information space for EMS </a:t>
            </a:r>
          </a:p>
          <a:p>
            <a:pPr marL="285750" lvl="1" indent="0">
              <a:buNone/>
            </a:pPr>
            <a:r>
              <a:rPr lang="en-GB" sz="1800" dirty="0" smtClean="0"/>
              <a:t>    </a:t>
            </a:r>
            <a:r>
              <a:rPr lang="en-GB" sz="1800" b="1" dirty="0" smtClean="0"/>
              <a:t>one CIS per incident</a:t>
            </a:r>
          </a:p>
          <a:p>
            <a:endParaRPr lang="en-GB" sz="1800" dirty="0" smtClean="0"/>
          </a:p>
          <a:p>
            <a:endParaRPr lang="en-GB" sz="1800" dirty="0"/>
          </a:p>
          <a:p>
            <a:pPr lvl="1"/>
            <a:endParaRPr lang="en-GB" sz="1400" dirty="0" smtClean="0"/>
          </a:p>
        </p:txBody>
      </p:sp>
      <p:pic>
        <p:nvPicPr>
          <p:cNvPr id="2" name="Picture 1" descr="Screenshot 2017-01-23 00.22.26.png"/>
          <p:cNvPicPr>
            <a:picLocks noChangeAspect="1"/>
          </p:cNvPicPr>
          <p:nvPr/>
        </p:nvPicPr>
        <p:blipFill rotWithShape="1">
          <a:blip r:embed="rId3">
            <a:extLst>
              <a:ext uri="{28A0092B-C50C-407E-A947-70E740481C1C}">
                <a14:useLocalDpi xmlns:a14="http://schemas.microsoft.com/office/drawing/2010/main" val="0"/>
              </a:ext>
            </a:extLst>
          </a:blip>
          <a:srcRect l="7027" t="14256" r="8170" b="881"/>
          <a:stretch/>
        </p:blipFill>
        <p:spPr>
          <a:xfrm>
            <a:off x="3693785" y="3212976"/>
            <a:ext cx="5450215" cy="3066402"/>
          </a:xfrm>
          <a:prstGeom prst="rect">
            <a:avLst/>
          </a:prstGeom>
        </p:spPr>
      </p:pic>
      <p:sp>
        <p:nvSpPr>
          <p:cNvPr id="7" name="Donut 6"/>
          <p:cNvSpPr/>
          <p:nvPr/>
        </p:nvSpPr>
        <p:spPr>
          <a:xfrm>
            <a:off x="3851920" y="4293096"/>
            <a:ext cx="720080" cy="504056"/>
          </a:xfrm>
          <a:prstGeom prst="donut">
            <a:avLst>
              <a:gd name="adj" fmla="val 389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p:cNvCxnSpPr/>
          <p:nvPr/>
        </p:nvCxnSpPr>
        <p:spPr>
          <a:xfrm>
            <a:off x="1763688" y="3356992"/>
            <a:ext cx="0" cy="648072"/>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847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Aims of the CIS</a:t>
            </a:r>
            <a:endParaRPr lang="en-US" sz="2800" dirty="0"/>
          </a:p>
        </p:txBody>
      </p:sp>
      <p:sp>
        <p:nvSpPr>
          <p:cNvPr id="3" name="Content Placeholder 2"/>
          <p:cNvSpPr>
            <a:spLocks noGrp="1"/>
          </p:cNvSpPr>
          <p:nvPr>
            <p:ph idx="1"/>
          </p:nvPr>
        </p:nvSpPr>
        <p:spPr/>
        <p:txBody>
          <a:bodyPr/>
          <a:lstStyle/>
          <a:p>
            <a:r>
              <a:rPr lang="en-GB" sz="2400" dirty="0" smtClean="0"/>
              <a:t>Connect </a:t>
            </a:r>
            <a:r>
              <a:rPr lang="en-GB" sz="2400" dirty="0"/>
              <a:t>EMS responders to know the </a:t>
            </a:r>
            <a:r>
              <a:rPr lang="en-GB" sz="2400" dirty="0" smtClean="0"/>
              <a:t>following</a:t>
            </a:r>
            <a:endParaRPr lang="en-GB" sz="2400" dirty="0"/>
          </a:p>
          <a:p>
            <a:pPr lvl="1"/>
            <a:r>
              <a:rPr lang="en-GB" sz="1800" dirty="0"/>
              <a:t>Operational information exchange</a:t>
            </a:r>
          </a:p>
          <a:p>
            <a:pPr lvl="2"/>
            <a:r>
              <a:rPr lang="en-GB" sz="1800" dirty="0"/>
              <a:t>Which responders are involved in the incident</a:t>
            </a:r>
          </a:p>
          <a:p>
            <a:pPr lvl="2"/>
            <a:r>
              <a:rPr lang="en-GB" sz="1800" dirty="0"/>
              <a:t>Who is where and doing what in real time</a:t>
            </a:r>
          </a:p>
          <a:p>
            <a:pPr lvl="2"/>
            <a:r>
              <a:rPr lang="en-GB" sz="1800" dirty="0"/>
              <a:t>What is the core information as it comes in </a:t>
            </a:r>
          </a:p>
          <a:p>
            <a:pPr lvl="2"/>
            <a:r>
              <a:rPr lang="en-GB" sz="1800" dirty="0"/>
              <a:t>Where are the patients and what is their status in real time</a:t>
            </a:r>
          </a:p>
          <a:p>
            <a:pPr lvl="1"/>
            <a:r>
              <a:rPr lang="en-GB" sz="1800" dirty="0"/>
              <a:t>Post-action review of events</a:t>
            </a:r>
          </a:p>
          <a:p>
            <a:endParaRPr lang="en-US" dirty="0"/>
          </a:p>
        </p:txBody>
      </p:sp>
    </p:spTree>
    <p:extLst>
      <p:ext uri="{BB962C8B-B14F-4D97-AF65-F5344CB8AC3E}">
        <p14:creationId xmlns:p14="http://schemas.microsoft.com/office/powerpoint/2010/main" val="2978228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1263"/>
            <a:ext cx="9144000" cy="726374"/>
          </a:xfrm>
        </p:spPr>
        <p:txBody>
          <a:bodyPr/>
          <a:lstStyle/>
          <a:p>
            <a:r>
              <a:rPr lang="en-US" sz="2400" dirty="0" smtClean="0"/>
              <a:t>Potential domains for ELSI issues in the </a:t>
            </a:r>
            <a:r>
              <a:rPr lang="en-US" sz="2400" dirty="0" err="1" smtClean="0"/>
              <a:t>COncORDE</a:t>
            </a:r>
            <a:r>
              <a:rPr lang="en-US" sz="2400" dirty="0" smtClean="0"/>
              <a:t> CIS - examples</a:t>
            </a:r>
            <a:endParaRPr lang="en-US" sz="2400" dirty="0"/>
          </a:p>
        </p:txBody>
      </p:sp>
      <p:sp>
        <p:nvSpPr>
          <p:cNvPr id="3" name="Content Placeholder 2"/>
          <p:cNvSpPr>
            <a:spLocks noGrp="1"/>
          </p:cNvSpPr>
          <p:nvPr>
            <p:ph idx="1"/>
          </p:nvPr>
        </p:nvSpPr>
        <p:spPr>
          <a:xfrm>
            <a:off x="457200" y="1268760"/>
            <a:ext cx="8229600" cy="5328592"/>
          </a:xfrm>
        </p:spPr>
        <p:txBody>
          <a:bodyPr/>
          <a:lstStyle/>
          <a:p>
            <a:r>
              <a:rPr lang="en-US" sz="1400" dirty="0" smtClean="0"/>
              <a:t>Access to information</a:t>
            </a:r>
          </a:p>
          <a:p>
            <a:r>
              <a:rPr lang="en-US" sz="1400" dirty="0" smtClean="0"/>
              <a:t>Privacy</a:t>
            </a:r>
          </a:p>
          <a:p>
            <a:r>
              <a:rPr lang="en-US" sz="1400" dirty="0" smtClean="0"/>
              <a:t>Personal data protection</a:t>
            </a:r>
          </a:p>
          <a:p>
            <a:pPr marL="0" indent="0">
              <a:buNone/>
            </a:pPr>
            <a:endParaRPr lang="en-US" sz="1400" dirty="0"/>
          </a:p>
          <a:p>
            <a:pPr marL="0" indent="0">
              <a:buNone/>
            </a:pPr>
            <a:r>
              <a:rPr lang="en-US" sz="1400" dirty="0" smtClean="0"/>
              <a:t>Responder </a:t>
            </a:r>
            <a:r>
              <a:rPr lang="en-US" sz="1400" dirty="0"/>
              <a:t>identity – do we need to know personal details of responders on the field?</a:t>
            </a:r>
          </a:p>
          <a:p>
            <a:pPr marL="0" indent="0">
              <a:buNone/>
            </a:pPr>
            <a:r>
              <a:rPr lang="en-US" sz="1400" dirty="0" smtClean="0"/>
              <a:t>Which responder should know what and why?</a:t>
            </a:r>
          </a:p>
          <a:p>
            <a:pPr marL="0" indent="0">
              <a:buNone/>
            </a:pPr>
            <a:r>
              <a:rPr lang="en-US" sz="1400" dirty="0" smtClean="0"/>
              <a:t>Which information should be made available to which responder?</a:t>
            </a:r>
          </a:p>
          <a:p>
            <a:pPr marL="0" indent="0">
              <a:buNone/>
            </a:pPr>
            <a:r>
              <a:rPr lang="en-US" sz="1400" dirty="0" smtClean="0"/>
              <a:t>Patient information – what patient data do we need to know? </a:t>
            </a:r>
          </a:p>
          <a:p>
            <a:pPr marL="0" indent="0">
              <a:buNone/>
            </a:pPr>
            <a:endParaRPr lang="en-US" sz="1400" dirty="0"/>
          </a:p>
          <a:p>
            <a:pPr marL="0" indent="0">
              <a:buNone/>
            </a:pPr>
            <a:endParaRPr lang="en-US" sz="1400" dirty="0" smtClean="0"/>
          </a:p>
          <a:p>
            <a:r>
              <a:rPr lang="en-US" sz="1400" dirty="0" smtClean="0"/>
              <a:t>Trust</a:t>
            </a:r>
          </a:p>
          <a:p>
            <a:pPr marL="0" indent="0">
              <a:buNone/>
            </a:pPr>
            <a:r>
              <a:rPr lang="en-US" sz="1400" dirty="0" smtClean="0"/>
              <a:t>What is reliable information provided to the CIS?</a:t>
            </a:r>
          </a:p>
          <a:p>
            <a:pPr marL="0" indent="0">
              <a:buNone/>
            </a:pPr>
            <a:r>
              <a:rPr lang="en-US" sz="1400" dirty="0" smtClean="0"/>
              <a:t>How can you build decision support models based on incomplete or unreliable/unverified information? </a:t>
            </a:r>
          </a:p>
          <a:p>
            <a:pPr marL="0" indent="0">
              <a:buNone/>
            </a:pPr>
            <a:r>
              <a:rPr lang="en-US" sz="1400" dirty="0" smtClean="0"/>
              <a:t>Is historical data reliable for predictions?</a:t>
            </a:r>
          </a:p>
          <a:p>
            <a:pPr marL="0" indent="0">
              <a:buNone/>
            </a:pPr>
            <a:r>
              <a:rPr lang="en-US" sz="1400" dirty="0" smtClean="0"/>
              <a:t>How can a responder trust predictive models to make decision on patient lives?</a:t>
            </a:r>
            <a:endParaRPr lang="en-US" sz="1400" dirty="0"/>
          </a:p>
          <a:p>
            <a:endParaRPr lang="en-US" sz="1400" dirty="0" smtClean="0"/>
          </a:p>
          <a:p>
            <a:r>
              <a:rPr lang="en-US" sz="1400" dirty="0" smtClean="0"/>
              <a:t>!  And many more …. !, e.g. Should bystanders be in a public CIS of the incident and  know incident details ? Who decides on access rights ? Who is allowed to audit ? Should responder identity be known during audits?  </a:t>
            </a:r>
            <a:endParaRPr lang="en-US" sz="1400" dirty="0"/>
          </a:p>
        </p:txBody>
      </p:sp>
    </p:spTree>
    <p:extLst>
      <p:ext uri="{BB962C8B-B14F-4D97-AF65-F5344CB8AC3E}">
        <p14:creationId xmlns:p14="http://schemas.microsoft.com/office/powerpoint/2010/main" val="1187514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05489"/>
          </a:xfrm>
        </p:spPr>
        <p:txBody>
          <a:bodyPr/>
          <a:lstStyle/>
          <a:p>
            <a:r>
              <a:rPr lang="en-US" sz="2800" dirty="0" smtClean="0"/>
              <a:t>Approach to the CIS design</a:t>
            </a:r>
            <a:endParaRPr lang="en-US" sz="2800" dirty="0"/>
          </a:p>
        </p:txBody>
      </p:sp>
      <p:sp>
        <p:nvSpPr>
          <p:cNvPr id="3" name="Content Placeholder 2"/>
          <p:cNvSpPr>
            <a:spLocks noGrp="1"/>
          </p:cNvSpPr>
          <p:nvPr>
            <p:ph idx="1"/>
          </p:nvPr>
        </p:nvSpPr>
        <p:spPr>
          <a:xfrm>
            <a:off x="251520" y="1124744"/>
            <a:ext cx="8435280" cy="4641379"/>
          </a:xfrm>
        </p:spPr>
        <p:txBody>
          <a:bodyPr/>
          <a:lstStyle/>
          <a:p>
            <a:pPr marL="514350" indent="-514350">
              <a:buFont typeface="+mj-lt"/>
              <a:buAutoNum type="arabicPeriod"/>
            </a:pPr>
            <a:r>
              <a:rPr lang="en-US" sz="2000" dirty="0" smtClean="0"/>
              <a:t>Process analysis</a:t>
            </a:r>
          </a:p>
          <a:p>
            <a:pPr lvl="1"/>
            <a:r>
              <a:rPr lang="en-US" sz="1400" dirty="0"/>
              <a:t>The common concepts:</a:t>
            </a:r>
          </a:p>
          <a:p>
            <a:pPr marL="1143000" lvl="3" indent="0">
              <a:buNone/>
            </a:pPr>
            <a:r>
              <a:rPr lang="en-US" sz="1000" dirty="0"/>
              <a:t>1. Work spaces</a:t>
            </a:r>
          </a:p>
          <a:p>
            <a:pPr marL="1143000" lvl="3" indent="0">
              <a:buNone/>
            </a:pPr>
            <a:r>
              <a:rPr lang="en-US" sz="1000" dirty="0"/>
              <a:t>2. Actors</a:t>
            </a:r>
          </a:p>
          <a:p>
            <a:pPr marL="1143000" lvl="3" indent="0">
              <a:buNone/>
            </a:pPr>
            <a:r>
              <a:rPr lang="en-US" sz="1000" dirty="0"/>
              <a:t>3. Incident information</a:t>
            </a:r>
          </a:p>
          <a:p>
            <a:pPr marL="1143000" lvl="3" indent="0">
              <a:buNone/>
            </a:pPr>
            <a:r>
              <a:rPr lang="en-US" sz="1000" dirty="0"/>
              <a:t>4. Patient information</a:t>
            </a:r>
          </a:p>
          <a:p>
            <a:pPr marL="514350" indent="-514350">
              <a:buFont typeface="+mj-lt"/>
              <a:buAutoNum type="arabicPeriod"/>
            </a:pPr>
            <a:endParaRPr lang="en-US" sz="2000" dirty="0"/>
          </a:p>
          <a:p>
            <a:pPr marL="514350" indent="-514350">
              <a:buFont typeface="+mj-lt"/>
              <a:buAutoNum type="arabicPeriod"/>
            </a:pPr>
            <a:endParaRPr lang="en-US" sz="2000" dirty="0" smtClean="0"/>
          </a:p>
          <a:p>
            <a:pPr marL="0" indent="0">
              <a:buNone/>
            </a:pPr>
            <a:endParaRPr lang="en-US" sz="2000" dirty="0" smtClean="0"/>
          </a:p>
          <a:p>
            <a:pPr marL="514350" indent="-514350">
              <a:buFont typeface="+mj-lt"/>
              <a:buAutoNum type="arabicPeriod"/>
            </a:pPr>
            <a:r>
              <a:rPr lang="en-US" sz="2000" dirty="0" smtClean="0"/>
              <a:t>Gap analysis </a:t>
            </a:r>
          </a:p>
          <a:p>
            <a:pPr marL="514350" indent="-514350">
              <a:buFont typeface="+mj-lt"/>
              <a:buAutoNum type="arabicPeriod"/>
            </a:pPr>
            <a:endParaRPr lang="en-US" sz="2000" dirty="0"/>
          </a:p>
          <a:p>
            <a:pPr marL="514350" indent="-514350">
              <a:buFont typeface="+mj-lt"/>
              <a:buAutoNum type="arabicPeriod"/>
            </a:pPr>
            <a:endParaRPr lang="en-US" sz="2000" dirty="0" smtClean="0"/>
          </a:p>
          <a:p>
            <a:pPr marL="514350" indent="-514350">
              <a:buFont typeface="+mj-lt"/>
              <a:buAutoNum type="arabicPeriod"/>
            </a:pPr>
            <a:endParaRPr lang="en-US" sz="2000" dirty="0"/>
          </a:p>
          <a:p>
            <a:pPr marL="514350" indent="-514350">
              <a:buFont typeface="+mj-lt"/>
              <a:buAutoNum type="arabicPeriod"/>
            </a:pPr>
            <a:endParaRPr lang="en-US" sz="2000" dirty="0" smtClean="0"/>
          </a:p>
          <a:p>
            <a:pPr marL="514350" indent="-514350">
              <a:buFont typeface="+mj-lt"/>
              <a:buAutoNum type="arabicPeriod"/>
            </a:pPr>
            <a:endParaRPr lang="en-US" sz="2000" dirty="0"/>
          </a:p>
          <a:p>
            <a:pPr marL="0" indent="0">
              <a:buNone/>
            </a:pPr>
            <a:endParaRPr lang="en-US" sz="2000" dirty="0" smtClean="0"/>
          </a:p>
          <a:p>
            <a:pPr marL="514350" indent="-514350">
              <a:buFont typeface="+mj-lt"/>
              <a:buAutoNum type="arabicPeriod"/>
            </a:pPr>
            <a:r>
              <a:rPr lang="en-US" sz="2000" dirty="0" smtClean="0"/>
              <a:t>Minimum data set analysis</a:t>
            </a:r>
            <a:endParaRPr lang="en-US" sz="2000" dirty="0"/>
          </a:p>
        </p:txBody>
      </p:sp>
      <p:pic>
        <p:nvPicPr>
          <p:cNvPr id="4" name="Picture 3" descr="5spac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848" y="1052736"/>
            <a:ext cx="5788152" cy="795528"/>
          </a:xfrm>
          <a:prstGeom prst="rect">
            <a:avLst/>
          </a:prstGeom>
        </p:spPr>
      </p:pic>
      <p:pic>
        <p:nvPicPr>
          <p:cNvPr id="5" name="Picture 4"/>
          <p:cNvPicPr/>
          <p:nvPr/>
        </p:nvPicPr>
        <p:blipFill rotWithShape="1">
          <a:blip r:embed="rId4">
            <a:extLst>
              <a:ext uri="{28A0092B-C50C-407E-A947-70E740481C1C}">
                <a14:useLocalDpi xmlns:a14="http://schemas.microsoft.com/office/drawing/2010/main" val="0"/>
              </a:ext>
            </a:extLst>
          </a:blip>
          <a:srcRect l="13226" t="1851" r="13951" b="347"/>
          <a:stretch/>
        </p:blipFill>
        <p:spPr bwMode="auto">
          <a:xfrm>
            <a:off x="4860032" y="1916832"/>
            <a:ext cx="3312367" cy="1728192"/>
          </a:xfrm>
          <a:prstGeom prst="rect">
            <a:avLst/>
          </a:prstGeom>
          <a:ln>
            <a:noFill/>
          </a:ln>
          <a:extLst>
            <a:ext uri="{53640926-AAD7-44d8-BBD7-CCE9431645EC}">
              <a14:shadowObscured xmlns:a14="http://schemas.microsoft.com/office/drawing/2010/main" xmlns=""/>
            </a:ext>
          </a:extLst>
        </p:spPr>
      </p:pic>
      <p:pic>
        <p:nvPicPr>
          <p:cNvPr id="6" name="Picture 5" descr="Untitled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3717032"/>
            <a:ext cx="4188987" cy="2376264"/>
          </a:xfrm>
          <a:prstGeom prst="rect">
            <a:avLst/>
          </a:prstGeom>
        </p:spPr>
      </p:pic>
    </p:spTree>
    <p:extLst>
      <p:ext uri="{BB962C8B-B14F-4D97-AF65-F5344CB8AC3E}">
        <p14:creationId xmlns:p14="http://schemas.microsoft.com/office/powerpoint/2010/main" val="29166097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91263"/>
            <a:ext cx="8229600" cy="433481"/>
          </a:xfrm>
        </p:spPr>
        <p:txBody>
          <a:bodyPr/>
          <a:lstStyle/>
          <a:p>
            <a:r>
              <a:rPr lang="en-US" sz="2000" dirty="0" smtClean="0"/>
              <a:t>The </a:t>
            </a:r>
            <a:r>
              <a:rPr lang="en-US" sz="2000" dirty="0" err="1" smtClean="0"/>
              <a:t>COncORDE</a:t>
            </a:r>
            <a:r>
              <a:rPr lang="en-US" sz="2000" dirty="0" smtClean="0"/>
              <a:t> concept of the common incident space</a:t>
            </a:r>
            <a:endParaRPr lang="en-US" sz="2000" dirty="0"/>
          </a:p>
        </p:txBody>
      </p:sp>
      <p:pic>
        <p:nvPicPr>
          <p:cNvPr id="9" name="Content Placeholder 3" descr="ConcordeHighRes.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37" r="137" b="12883"/>
          <a:stretch/>
        </p:blipFill>
        <p:spPr>
          <a:xfrm>
            <a:off x="4220260" y="2492896"/>
            <a:ext cx="4936395" cy="2425400"/>
          </a:xfrm>
          <a:prstGeom prst="rect">
            <a:avLst/>
          </a:prstGeom>
        </p:spPr>
      </p:pic>
      <p:sp>
        <p:nvSpPr>
          <p:cNvPr id="11" name="TextBox 10"/>
          <p:cNvSpPr txBox="1"/>
          <p:nvPr/>
        </p:nvSpPr>
        <p:spPr>
          <a:xfrm>
            <a:off x="107504" y="2034538"/>
            <a:ext cx="4176464" cy="3111622"/>
          </a:xfrm>
          <a:prstGeom prst="rect">
            <a:avLst/>
          </a:prstGeom>
          <a:noFill/>
        </p:spPr>
        <p:txBody>
          <a:bodyPr wrap="square" rtlCol="0">
            <a:spAutoFit/>
          </a:bodyPr>
          <a:lstStyle/>
          <a:p>
            <a:pPr eaLnBrk="0" hangingPunct="0">
              <a:spcBef>
                <a:spcPct val="30000"/>
              </a:spcBef>
              <a:defRPr/>
            </a:pPr>
            <a:r>
              <a:rPr lang="en-GB" dirty="0" smtClean="0"/>
              <a:t>Our </a:t>
            </a:r>
            <a:r>
              <a:rPr lang="en-GB" dirty="0"/>
              <a:t>first task was to design and develop a system </a:t>
            </a:r>
            <a:r>
              <a:rPr lang="en-GB" dirty="0" smtClean="0"/>
              <a:t>which:</a:t>
            </a:r>
          </a:p>
          <a:p>
            <a:pPr marL="285750" indent="-285750" eaLnBrk="0" hangingPunct="0">
              <a:spcBef>
                <a:spcPct val="30000"/>
              </a:spcBef>
              <a:buFont typeface="Arial"/>
              <a:buChar char="•"/>
              <a:defRPr/>
            </a:pPr>
            <a:r>
              <a:rPr lang="en-GB" dirty="0" smtClean="0"/>
              <a:t>connects </a:t>
            </a:r>
            <a:r>
              <a:rPr lang="en-GB" dirty="0"/>
              <a:t>meaningfully all the </a:t>
            </a:r>
            <a:r>
              <a:rPr lang="en-GB" dirty="0" smtClean="0"/>
              <a:t>participants</a:t>
            </a:r>
            <a:endParaRPr lang="en-GB" dirty="0"/>
          </a:p>
          <a:p>
            <a:pPr marL="285750" indent="-285750" eaLnBrk="0" hangingPunct="0">
              <a:spcBef>
                <a:spcPct val="30000"/>
              </a:spcBef>
              <a:buFont typeface="Arial"/>
              <a:buChar char="•"/>
              <a:defRPr/>
            </a:pPr>
            <a:r>
              <a:rPr lang="en-GB" dirty="0" smtClean="0"/>
              <a:t>has </a:t>
            </a:r>
            <a:r>
              <a:rPr lang="en-GB" dirty="0"/>
              <a:t>the workflows for each </a:t>
            </a:r>
            <a:r>
              <a:rPr lang="en-GB" dirty="0" smtClean="0"/>
              <a:t>participant</a:t>
            </a:r>
            <a:endParaRPr lang="en-GB" dirty="0"/>
          </a:p>
          <a:p>
            <a:pPr marL="285750" indent="-285750" eaLnBrk="0" hangingPunct="0">
              <a:spcBef>
                <a:spcPct val="30000"/>
              </a:spcBef>
              <a:buFont typeface="Arial"/>
              <a:buChar char="•"/>
              <a:defRPr/>
            </a:pPr>
            <a:r>
              <a:rPr lang="en-GB" dirty="0" smtClean="0"/>
              <a:t>allows </a:t>
            </a:r>
            <a:r>
              <a:rPr lang="en-GB" dirty="0"/>
              <a:t>each participant to provide and obtain information related to his task and to be able to see what is going on across the entire response pipeline.</a:t>
            </a:r>
          </a:p>
          <a:p>
            <a:endParaRPr lang="en-US" dirty="0"/>
          </a:p>
        </p:txBody>
      </p:sp>
      <p:sp>
        <p:nvSpPr>
          <p:cNvPr id="13" name="TextBox 12"/>
          <p:cNvSpPr txBox="1"/>
          <p:nvPr/>
        </p:nvSpPr>
        <p:spPr>
          <a:xfrm>
            <a:off x="180529" y="1124744"/>
            <a:ext cx="8855967" cy="923330"/>
          </a:xfrm>
          <a:prstGeom prst="rect">
            <a:avLst/>
          </a:prstGeom>
          <a:noFill/>
        </p:spPr>
        <p:txBody>
          <a:bodyPr wrap="square" rtlCol="0">
            <a:spAutoFit/>
          </a:bodyPr>
          <a:lstStyle/>
          <a:p>
            <a:r>
              <a:rPr lang="en-GB" dirty="0"/>
              <a:t>First there needs to be a system that links all the EMS organisations and responders participating in an incident. </a:t>
            </a:r>
            <a:r>
              <a:rPr lang="en-GB" b="1" dirty="0">
                <a:solidFill>
                  <a:srgbClr val="CC3300"/>
                </a:solidFill>
              </a:rPr>
              <a:t>Such a system did not exist.</a:t>
            </a:r>
          </a:p>
          <a:p>
            <a:endParaRPr lang="en-US" dirty="0"/>
          </a:p>
        </p:txBody>
      </p:sp>
    </p:spTree>
    <p:extLst>
      <p:ext uri="{BB962C8B-B14F-4D97-AF65-F5344CB8AC3E}">
        <p14:creationId xmlns:p14="http://schemas.microsoft.com/office/powerpoint/2010/main" val="33326446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Who is not in the common information space (for now) ?</a:t>
            </a:r>
            <a:endParaRPr lang="en-US" sz="2400" dirty="0"/>
          </a:p>
        </p:txBody>
      </p:sp>
      <p:pic>
        <p:nvPicPr>
          <p:cNvPr id="8" name="Picture 7"/>
          <p:cNvPicPr/>
          <p:nvPr/>
        </p:nvPicPr>
        <p:blipFill rotWithShape="1">
          <a:blip r:embed="rId2">
            <a:extLst>
              <a:ext uri="{28A0092B-C50C-407E-A947-70E740481C1C}">
                <a14:useLocalDpi xmlns:a14="http://schemas.microsoft.com/office/drawing/2010/main" val="0"/>
              </a:ext>
            </a:extLst>
          </a:blip>
          <a:srcRect l="10800" t="20619" r="19450" b="6954"/>
          <a:stretch/>
        </p:blipFill>
        <p:spPr bwMode="auto">
          <a:xfrm>
            <a:off x="1043608" y="1268760"/>
            <a:ext cx="7056784" cy="482453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706875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EPISECC_MGMT_AIT template presentation v1.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PISECC_MGMT_AIT template presentation v1.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17111</TotalTime>
  <Words>1760</Words>
  <Application>Microsoft Macintosh PowerPoint</Application>
  <PresentationFormat>On-screen Show (4:3)</PresentationFormat>
  <Paragraphs>229</Paragraphs>
  <Slides>26</Slides>
  <Notes>6</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1" baseType="lpstr">
      <vt:lpstr>Calibri</vt:lpstr>
      <vt:lpstr>Arial</vt:lpstr>
      <vt:lpstr>EPISECC_MGMT_AIT template presentation v1.1</vt:lpstr>
      <vt:lpstr>1_EPISECC_MGMT_AIT template presentation v1.1</vt:lpstr>
      <vt:lpstr>Document</vt:lpstr>
      <vt:lpstr>PowerPoint Presentation</vt:lpstr>
      <vt:lpstr>The COncORDE project partners</vt:lpstr>
      <vt:lpstr>Purpose of our participation</vt:lpstr>
      <vt:lpstr>The project task</vt:lpstr>
      <vt:lpstr>Aims of the CIS</vt:lpstr>
      <vt:lpstr>Potential domains for ELSI issues in the COncORDE CIS - examples</vt:lpstr>
      <vt:lpstr>Approach to the CIS design</vt:lpstr>
      <vt:lpstr>The COncORDE concept of the common incident space</vt:lpstr>
      <vt:lpstr>Who is not in the common information space (for now) ?</vt:lpstr>
      <vt:lpstr>Incident information  - which actor needs to know what</vt:lpstr>
      <vt:lpstr>Analysis prior to CIS content design and decisions on access </vt:lpstr>
      <vt:lpstr>Actors</vt:lpstr>
      <vt:lpstr>What does a responder need to know</vt:lpstr>
      <vt:lpstr>MDS of Incident information – only the common concepts</vt:lpstr>
      <vt:lpstr>Team information -  Tabular view of participants in the CIS - Teamtable</vt:lpstr>
      <vt:lpstr>Team information -  Map view of participants in the CIS </vt:lpstr>
      <vt:lpstr>Responder privacy issues - examples</vt:lpstr>
      <vt:lpstr>Patient information</vt:lpstr>
      <vt:lpstr>Initiating patient monitoring</vt:lpstr>
      <vt:lpstr>Patients</vt:lpstr>
      <vt:lpstr>Patients</vt:lpstr>
      <vt:lpstr>Patients</vt:lpstr>
      <vt:lpstr>Patient summary table</vt:lpstr>
      <vt:lpstr>Who should see what patient info</vt:lpstr>
      <vt:lpstr>The next steps after COncORDE</vt:lpstr>
      <vt:lpstr>  Thank You</vt:lpstr>
    </vt:vector>
  </TitlesOfParts>
  <Company>AIT Austrian Institute of Technology GmbH</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EPISECC template for presentations v1.0</dc:title>
  <dc:creator>Jager Bettina</dc:creator>
  <cp:lastModifiedBy>Monika Buscher</cp:lastModifiedBy>
  <cp:revision>488</cp:revision>
  <dcterms:created xsi:type="dcterms:W3CDTF">2014-08-11T13:08:30Z</dcterms:created>
  <dcterms:modified xsi:type="dcterms:W3CDTF">2017-01-26T13:39:33Z</dcterms:modified>
</cp:coreProperties>
</file>