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8" r:id="rId2"/>
    <p:sldId id="326" r:id="rId3"/>
    <p:sldId id="325" r:id="rId4"/>
    <p:sldId id="321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23" r:id="rId13"/>
    <p:sldId id="332" r:id="rId14"/>
    <p:sldId id="333" r:id="rId15"/>
    <p:sldId id="320" r:id="rId16"/>
    <p:sldId id="335" r:id="rId17"/>
    <p:sldId id="324" r:id="rId18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02"/>
    <a:srgbClr val="A5A1FD"/>
    <a:srgbClr val="F3F7FA"/>
    <a:srgbClr val="F4F6FC"/>
    <a:srgbClr val="FEFEFE"/>
    <a:srgbClr val="A3F6FF"/>
    <a:srgbClr val="A5FDA1"/>
    <a:srgbClr val="FFC89F"/>
    <a:srgbClr val="DA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3541"/>
  </p:normalViewPr>
  <p:slideViewPr>
    <p:cSldViewPr>
      <p:cViewPr varScale="1">
        <p:scale>
          <a:sx n="65" d="100"/>
          <a:sy n="65" d="100"/>
        </p:scale>
        <p:origin x="18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7" tIns="47343" rIns="94687" bIns="47343" numCol="1" anchor="t" anchorCtr="0" compatLnSpc="1">
            <a:prstTxWarp prst="textNoShape">
              <a:avLst/>
            </a:prstTxWarp>
          </a:bodyPr>
          <a:lstStyle>
            <a:lvl1pPr defTabSz="947509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7" tIns="47343" rIns="94687" bIns="47343" numCol="1" anchor="t" anchorCtr="0" compatLnSpc="1">
            <a:prstTxWarp prst="textNoShape">
              <a:avLst/>
            </a:prstTxWarp>
          </a:bodyPr>
          <a:lstStyle>
            <a:lvl1pPr algn="r" defTabSz="947509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7" tIns="47343" rIns="94687" bIns="47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fr-FR" noProof="0"/>
              <a:t>Klikk for å redigere tekststiler i malen</a:t>
            </a:r>
          </a:p>
          <a:p>
            <a:pPr lvl="1"/>
            <a:r>
              <a:rPr lang="nb-NO" altLang="fr-FR" noProof="0"/>
              <a:t>Andre nivå</a:t>
            </a:r>
          </a:p>
          <a:p>
            <a:pPr lvl="2"/>
            <a:r>
              <a:rPr lang="nb-NO" altLang="fr-FR" noProof="0"/>
              <a:t>Tredje nivå</a:t>
            </a:r>
          </a:p>
          <a:p>
            <a:pPr lvl="3"/>
            <a:r>
              <a:rPr lang="nb-NO" altLang="fr-FR" noProof="0"/>
              <a:t>Fjerde nivå</a:t>
            </a:r>
          </a:p>
          <a:p>
            <a:pPr lvl="4"/>
            <a:r>
              <a:rPr lang="nb-NO" altLang="fr-FR" noProof="0"/>
              <a:t>Femte nivå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7" tIns="47343" rIns="94687" bIns="47343" numCol="1" anchor="b" anchorCtr="0" compatLnSpc="1">
            <a:prstTxWarp prst="textNoShape">
              <a:avLst/>
            </a:prstTxWarp>
          </a:bodyPr>
          <a:lstStyle>
            <a:lvl1pPr defTabSz="947509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7" tIns="47343" rIns="94687" bIns="47343" numCol="1" anchor="b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200"/>
            </a:lvl1pPr>
          </a:lstStyle>
          <a:p>
            <a:pPr>
              <a:defRPr/>
            </a:pPr>
            <a:fld id="{10F4DF9E-8093-4868-A301-133C9E8286DC}" type="slidenum">
              <a:rPr lang="nb-NO" altLang="fr-FR"/>
              <a:pPr>
                <a:defRPr/>
              </a:pPr>
              <a:t>‹#›</a:t>
            </a:fld>
            <a:endParaRPr lang="nb-NO" altLang="fr-FR"/>
          </a:p>
        </p:txBody>
      </p:sp>
    </p:spTree>
    <p:extLst>
      <p:ext uri="{BB962C8B-B14F-4D97-AF65-F5344CB8AC3E}">
        <p14:creationId xmlns:p14="http://schemas.microsoft.com/office/powerpoint/2010/main" val="3994225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EBA9-7E15-476F-85C3-DE93C816458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01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D355-AA44-4046-AD56-96834988A84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841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FF89-0006-4E3C-B4F6-EA4EA079607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132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22F4-5FAE-44D3-ACE1-070C88B6E44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373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8B8D-A8C7-473A-80ED-A105200DA7F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099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8DE44-4F90-40F2-9D0F-4BA2B89E315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973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635C-33F6-4982-BDD8-6809A9E45A7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438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0DDC-5ED9-499E-B412-BC99487E5B3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148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3D8D-5040-4122-A18A-4E2713CD0A4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10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FF60-73B2-4CB4-9037-F599FAEA98A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249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6CE-B822-41A9-8A66-2B68D666F01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926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AAB8-FE83-4D42-8708-5D07E2E5268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054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87985E-E3D9-4602-860E-75500CAF077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Text Box 7" descr="Picture1 PSCE presentation"/>
          <p:cNvSpPr txBox="1">
            <a:spLocks noChangeArrowheads="1"/>
          </p:cNvSpPr>
          <p:nvPr userDrawn="1"/>
        </p:nvSpPr>
        <p:spPr bwMode="auto">
          <a:xfrm>
            <a:off x="3924300" y="6237288"/>
            <a:ext cx="1944688" cy="260350"/>
          </a:xfrm>
          <a:prstGeom prst="rect">
            <a:avLst/>
          </a:prstGeom>
          <a:blipFill dpi="0" rotWithShape="0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>
                <a:solidFill>
                  <a:schemeClr val="bg2"/>
                </a:solidFill>
                <a:latin typeface="Calibri" charset="0"/>
              </a:rPr>
              <a:t>secretariat@psc-europe.eu</a:t>
            </a:r>
            <a:endParaRPr lang="en-GB" sz="1100" b="1">
              <a:solidFill>
                <a:schemeClr val="bg2"/>
              </a:solidFill>
              <a:latin typeface="Calibri" charset="0"/>
            </a:endParaRPr>
          </a:p>
        </p:txBody>
      </p:sp>
      <p:sp>
        <p:nvSpPr>
          <p:cNvPr id="1032" name="Text Box 12" descr="Picture1 PSCE presentation"/>
          <p:cNvSpPr txBox="1">
            <a:spLocks noChangeArrowheads="1"/>
          </p:cNvSpPr>
          <p:nvPr userDrawn="1"/>
        </p:nvSpPr>
        <p:spPr bwMode="auto">
          <a:xfrm>
            <a:off x="1908175" y="6237288"/>
            <a:ext cx="1439863" cy="260350"/>
          </a:xfrm>
          <a:prstGeom prst="rect">
            <a:avLst/>
          </a:prstGeom>
          <a:blipFill dpi="0" rotWithShape="0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1">
                <a:solidFill>
                  <a:schemeClr val="bg2"/>
                </a:solidFill>
                <a:latin typeface="Calibri" charset="0"/>
              </a:rPr>
              <a:t>www.psc-europe.eu</a:t>
            </a:r>
            <a:endParaRPr lang="en-GB" sz="1100" b="1">
              <a:solidFill>
                <a:schemeClr val="bg2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admap.eu/" TargetMode="Externa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BROADMAP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Mapping Interoperable EU PPDR Broadband Communication Applications and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416" y="4941168"/>
            <a:ext cx="6400800" cy="121716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algn="r"/>
            <a:r>
              <a:rPr lang="en-US" sz="1200" dirty="0" smtClean="0"/>
              <a:t>PSCE Conference</a:t>
            </a:r>
          </a:p>
          <a:p>
            <a:pPr algn="r"/>
            <a:r>
              <a:rPr lang="en-US" sz="1200" dirty="0" smtClean="0"/>
              <a:t>Athens</a:t>
            </a:r>
            <a:endParaRPr lang="en-US" sz="1200" dirty="0"/>
          </a:p>
          <a:p>
            <a:pPr algn="r"/>
            <a:r>
              <a:rPr lang="en-US" sz="1200" dirty="0" smtClean="0"/>
              <a:t>23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November 2016</a:t>
            </a:r>
            <a:endParaRPr lang="en-US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660" y="0"/>
            <a:ext cx="9259358" cy="33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9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22238"/>
            <a:ext cx="8100392" cy="1143000"/>
          </a:xfrm>
        </p:spPr>
        <p:txBody>
          <a:bodyPr/>
          <a:lstStyle/>
          <a:p>
            <a:r>
              <a:rPr lang="fi-FI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Principles</a:t>
            </a:r>
            <a:endParaRPr lang="fi-FI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1257300"/>
            <a:ext cx="8229600" cy="560070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sz="2000" b="1" dirty="0"/>
              <a:t>All output</a:t>
            </a:r>
            <a:r>
              <a:rPr lang="en-GB" sz="2000" dirty="0"/>
              <a:t> is generated from a PPDR </a:t>
            </a:r>
            <a:r>
              <a:rPr lang="en-GB" sz="2000" b="1" dirty="0"/>
              <a:t>end user perspective</a:t>
            </a:r>
            <a:endParaRPr lang="fi-FI" sz="2000" dirty="0"/>
          </a:p>
          <a:p>
            <a:pPr lvl="0">
              <a:lnSpc>
                <a:spcPct val="110000"/>
              </a:lnSpc>
            </a:pPr>
            <a:r>
              <a:rPr lang="en-GB" sz="2000" dirty="0"/>
              <a:t>The views of the </a:t>
            </a:r>
            <a:r>
              <a:rPr lang="en-GB" sz="2000" b="1" dirty="0"/>
              <a:t>widest possible reach across Europe of </a:t>
            </a:r>
            <a:r>
              <a:rPr lang="en-GB" sz="2000" dirty="0"/>
              <a:t>Critical Communications needs and use.</a:t>
            </a:r>
            <a:endParaRPr lang="fi-FI" sz="2000" dirty="0"/>
          </a:p>
          <a:p>
            <a:pPr>
              <a:lnSpc>
                <a:spcPct val="110000"/>
              </a:lnSpc>
            </a:pPr>
            <a:r>
              <a:rPr lang="en-GB" sz="2000" dirty="0"/>
              <a:t>To utilise all </a:t>
            </a:r>
            <a:r>
              <a:rPr lang="en-GB" sz="2000" b="1" dirty="0"/>
              <a:t>existing and relevant materials from previous and on-going activities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To utilize the </a:t>
            </a:r>
            <a:r>
              <a:rPr lang="en-GB" sz="2000" b="1" dirty="0"/>
              <a:t>combined experience</a:t>
            </a:r>
            <a:r>
              <a:rPr lang="en-GB" sz="2000" dirty="0"/>
              <a:t> </a:t>
            </a:r>
            <a:r>
              <a:rPr lang="fi-FI" sz="2000" dirty="0"/>
              <a:t>on PPDR communications</a:t>
            </a:r>
          </a:p>
          <a:p>
            <a:pPr lvl="0">
              <a:lnSpc>
                <a:spcPct val="110000"/>
              </a:lnSpc>
            </a:pPr>
            <a:r>
              <a:rPr lang="en-GB" sz="2000" dirty="0"/>
              <a:t>To foster </a:t>
            </a:r>
            <a:r>
              <a:rPr lang="en-GB" sz="2000" b="1" dirty="0"/>
              <a:t>cross fertilization and avoid duplication</a:t>
            </a:r>
            <a:r>
              <a:rPr lang="en-GB" sz="2000" dirty="0"/>
              <a:t> of ideas and plans between Member States and associated countries</a:t>
            </a:r>
            <a:endParaRPr lang="fi-FI" sz="2000" dirty="0"/>
          </a:p>
          <a:p>
            <a:pPr lvl="0">
              <a:lnSpc>
                <a:spcPct val="110000"/>
              </a:lnSpc>
            </a:pPr>
            <a:r>
              <a:rPr lang="en-GB" sz="2000" dirty="0"/>
              <a:t>To </a:t>
            </a:r>
            <a:r>
              <a:rPr lang="en-GB" sz="2000" b="1" dirty="0"/>
              <a:t>influence EU Policy and standardisation</a:t>
            </a:r>
            <a:r>
              <a:rPr lang="en-GB" sz="2000" dirty="0"/>
              <a:t> to support the future roadmap of future evolution of EU broadband applications and interoperable radio communication solutions</a:t>
            </a:r>
            <a:endParaRPr lang="fi-FI" sz="2000" dirty="0"/>
          </a:p>
          <a:p>
            <a:pPr lvl="0">
              <a:lnSpc>
                <a:spcPct val="110000"/>
              </a:lnSpc>
            </a:pPr>
            <a:r>
              <a:rPr lang="en-GB" sz="2000" dirty="0"/>
              <a:t>To take account of </a:t>
            </a:r>
            <a:r>
              <a:rPr lang="en-GB" sz="2000" b="1" dirty="0"/>
              <a:t>legacy investment in state of the art</a:t>
            </a:r>
            <a:r>
              <a:rPr lang="en-GB" sz="2000" dirty="0"/>
              <a:t> radio communications by PPDR</a:t>
            </a:r>
            <a:endParaRPr lang="fi-FI" sz="20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511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Work-Packages</a:t>
            </a:r>
          </a:p>
        </p:txBody>
      </p:sp>
      <p:sp>
        <p:nvSpPr>
          <p:cNvPr id="8" name="Ellipse 7"/>
          <p:cNvSpPr/>
          <p:nvPr/>
        </p:nvSpPr>
        <p:spPr>
          <a:xfrm>
            <a:off x="1607131" y="1196752"/>
            <a:ext cx="6973345" cy="648072"/>
          </a:xfrm>
          <a:prstGeom prst="ellipse">
            <a:avLst/>
          </a:prstGeom>
          <a:solidFill>
            <a:srgbClr val="000000">
              <a:alpha val="25000"/>
            </a:srgbClr>
          </a:solidFill>
          <a:ln w="24000">
            <a:solidFill>
              <a:srgbClr val="000000"/>
            </a:solidFill>
          </a:ln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WP 1 - </a:t>
            </a:r>
            <a:r>
              <a:rPr kumimoji="0" lang="de-DE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Ethical</a:t>
            </a: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and</a:t>
            </a: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Social</a:t>
            </a: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issues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607130" y="2015716"/>
            <a:ext cx="6973345" cy="648072"/>
          </a:xfrm>
          <a:prstGeom prst="ellipse">
            <a:avLst/>
          </a:prstGeom>
          <a:solidFill>
            <a:srgbClr val="000000">
              <a:alpha val="25000"/>
            </a:srgbClr>
          </a:solidFill>
          <a:ln w="24000">
            <a:solidFill>
              <a:srgbClr val="000000"/>
            </a:solidFill>
          </a:ln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WP 2 - Project Management</a:t>
            </a:r>
          </a:p>
        </p:txBody>
      </p:sp>
      <p:sp>
        <p:nvSpPr>
          <p:cNvPr id="14" name="Ellipse 13"/>
          <p:cNvSpPr/>
          <p:nvPr/>
        </p:nvSpPr>
        <p:spPr>
          <a:xfrm>
            <a:off x="1547664" y="4797152"/>
            <a:ext cx="6973345" cy="648072"/>
          </a:xfrm>
          <a:prstGeom prst="ellipse">
            <a:avLst/>
          </a:prstGeom>
          <a:solidFill>
            <a:srgbClr val="000000">
              <a:alpha val="25000"/>
            </a:srgbClr>
          </a:solidFill>
          <a:ln w="24000">
            <a:solidFill>
              <a:srgbClr val="000000"/>
            </a:solidFill>
          </a:ln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WP 6 - </a:t>
            </a:r>
            <a:r>
              <a:rPr kumimoji="0" lang="de-DE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Outreach</a:t>
            </a: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and</a:t>
            </a: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Dissemination</a:t>
            </a:r>
          </a:p>
        </p:txBody>
      </p:sp>
      <p:sp>
        <p:nvSpPr>
          <p:cNvPr id="15" name="Ellipse 14"/>
          <p:cNvSpPr/>
          <p:nvPr/>
        </p:nvSpPr>
        <p:spPr>
          <a:xfrm>
            <a:off x="1619672" y="2807822"/>
            <a:ext cx="2784585" cy="657182"/>
          </a:xfrm>
          <a:prstGeom prst="ellipse">
            <a:avLst/>
          </a:prstGeom>
          <a:solidFill>
            <a:srgbClr val="000000">
              <a:alpha val="25000"/>
            </a:srgbClr>
          </a:solidFill>
          <a:ln w="24000">
            <a:solidFill>
              <a:srgbClr val="000000"/>
            </a:solidFill>
          </a:ln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WP 3 - Requirement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Consolidation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701509" y="3418620"/>
            <a:ext cx="2784585" cy="657182"/>
          </a:xfrm>
          <a:prstGeom prst="ellipse">
            <a:avLst/>
          </a:prstGeom>
          <a:solidFill>
            <a:srgbClr val="000000">
              <a:alpha val="25000"/>
            </a:srgbClr>
          </a:solidFill>
          <a:ln w="24000">
            <a:solidFill>
              <a:srgbClr val="000000"/>
            </a:solidFill>
          </a:ln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WP 4 - </a:t>
            </a:r>
            <a:r>
              <a:rPr kumimoji="0" lang="de-DE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Candidate</a:t>
            </a: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Solutions 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795890" y="4005064"/>
            <a:ext cx="2784585" cy="657182"/>
          </a:xfrm>
          <a:prstGeom prst="ellipse">
            <a:avLst/>
          </a:prstGeom>
          <a:solidFill>
            <a:srgbClr val="000000">
              <a:alpha val="25000"/>
            </a:srgbClr>
          </a:solidFill>
          <a:ln w="24000">
            <a:solidFill>
              <a:srgbClr val="000000"/>
            </a:solidFill>
          </a:ln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WP 5 - Transition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000000"/>
                </a:solidFill>
                <a:latin typeface="Arial" charset="0"/>
              </a:rPr>
              <a:t>Roadmap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0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Time line</a:t>
            </a:r>
            <a:r>
              <a:rPr lang="de-DE" dirty="0"/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359820"/>
            <a:ext cx="7056784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Aug 2015		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proposal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submitted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Jan 2016 		EC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decision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10-12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May 2016 	Kick-off Meeting</a:t>
            </a: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May – Aug. 2016 	National User Workshops</a:t>
            </a: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10th </a:t>
            </a:r>
            <a:r>
              <a:rPr lang="de-DE" dirty="0">
                <a:solidFill>
                  <a:srgbClr val="FF0000"/>
                </a:solidFill>
              </a:rPr>
              <a:t>Nov. 2016 	</a:t>
            </a:r>
            <a:r>
              <a:rPr lang="de-DE" dirty="0" smtClean="0">
                <a:solidFill>
                  <a:srgbClr val="FF0000"/>
                </a:solidFill>
              </a:rPr>
              <a:t>	European </a:t>
            </a:r>
            <a:r>
              <a:rPr lang="de-DE" u="sng" dirty="0">
                <a:solidFill>
                  <a:srgbClr val="FF0000"/>
                </a:solidFill>
              </a:rPr>
              <a:t>User</a:t>
            </a:r>
            <a:r>
              <a:rPr lang="de-DE" dirty="0">
                <a:solidFill>
                  <a:srgbClr val="FF0000"/>
                </a:solidFill>
              </a:rPr>
              <a:t> Workshop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Autumn</a:t>
            </a:r>
            <a:r>
              <a:rPr lang="de-DE" dirty="0" smtClean="0"/>
              <a:t> </a:t>
            </a:r>
            <a:r>
              <a:rPr lang="de-DE" dirty="0"/>
              <a:t>2016 	</a:t>
            </a:r>
            <a:r>
              <a:rPr lang="de-DE" dirty="0" smtClean="0"/>
              <a:t>	</a:t>
            </a:r>
            <a:r>
              <a:rPr lang="de-DE" dirty="0"/>
              <a:t>I</a:t>
            </a:r>
            <a:r>
              <a:rPr lang="de-DE" dirty="0" smtClean="0"/>
              <a:t>nterim </a:t>
            </a:r>
            <a:r>
              <a:rPr lang="de-DE" dirty="0" err="1" smtClean="0"/>
              <a:t>reporting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6th April </a:t>
            </a:r>
            <a:r>
              <a:rPr lang="de-DE" dirty="0">
                <a:solidFill>
                  <a:srgbClr val="FF0000"/>
                </a:solidFill>
              </a:rPr>
              <a:t>2017 	</a:t>
            </a:r>
            <a:r>
              <a:rPr lang="de-DE" dirty="0" smtClean="0">
                <a:solidFill>
                  <a:srgbClr val="FF0000"/>
                </a:solidFill>
              </a:rPr>
              <a:t>	Final </a:t>
            </a:r>
            <a:r>
              <a:rPr lang="de-DE" dirty="0">
                <a:solidFill>
                  <a:srgbClr val="FF0000"/>
                </a:solidFill>
              </a:rPr>
              <a:t>Project Conference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30th April, </a:t>
            </a:r>
            <a:r>
              <a:rPr lang="de-DE" dirty="0"/>
              <a:t>2017 	Project </a:t>
            </a:r>
            <a:r>
              <a:rPr lang="de-DE" dirty="0" smtClean="0"/>
              <a:t>end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2018 			</a:t>
            </a:r>
            <a:r>
              <a:rPr lang="de-DE" dirty="0" smtClean="0"/>
              <a:t>SEC-04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22" y="0"/>
            <a:ext cx="302387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7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60648"/>
            <a:ext cx="2342634" cy="178319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87210" y="2521813"/>
            <a:ext cx="7776864" cy="4353347"/>
          </a:xfrm>
        </p:spPr>
        <p:txBody>
          <a:bodyPr/>
          <a:lstStyle/>
          <a:p>
            <a:pPr marL="0" indent="0">
              <a:buNone/>
            </a:pPr>
            <a:r>
              <a:rPr lang="en-GB" sz="3100" dirty="0" smtClean="0"/>
              <a:t>15 project partner countries </a:t>
            </a:r>
          </a:p>
          <a:p>
            <a:pPr marL="0" indent="0">
              <a:buNone/>
            </a:pPr>
            <a:r>
              <a:rPr lang="en-GB" sz="3100" dirty="0" smtClean="0"/>
              <a:t>25 workshops - validate user requirements</a:t>
            </a:r>
          </a:p>
          <a:p>
            <a:pPr marL="0" indent="0">
              <a:buNone/>
            </a:pPr>
            <a:r>
              <a:rPr lang="en-GB" sz="3100" dirty="0" smtClean="0"/>
              <a:t>276 PPDR organisations from 18 countries</a:t>
            </a:r>
          </a:p>
          <a:p>
            <a:pPr marL="0" indent="0">
              <a:buNone/>
            </a:pPr>
            <a:r>
              <a:rPr lang="en-GB" sz="3100" dirty="0" smtClean="0"/>
              <a:t>600+ practitioners (users) involved</a:t>
            </a:r>
            <a:endParaRPr lang="en-GB" sz="3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8B8D-A8C7-473A-80ED-A105200DA7FF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sp>
        <p:nvSpPr>
          <p:cNvPr id="6" name="Gleichschenkliges Dreieck 5"/>
          <p:cNvSpPr/>
          <p:nvPr/>
        </p:nvSpPr>
        <p:spPr bwMode="auto">
          <a:xfrm>
            <a:off x="3203848" y="1736150"/>
            <a:ext cx="792088" cy="396706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95438"/>
            <a:ext cx="792549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6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Results</a:t>
            </a:r>
            <a:r>
              <a:rPr lang="de-DE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417638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err="1" smtClean="0"/>
              <a:t>Identification</a:t>
            </a:r>
            <a:r>
              <a:rPr lang="de-DE" sz="2800" dirty="0" smtClean="0"/>
              <a:t> of </a:t>
            </a:r>
            <a:r>
              <a:rPr lang="de-DE" sz="2800" dirty="0" err="1" smtClean="0"/>
              <a:t>gaps</a:t>
            </a:r>
            <a:r>
              <a:rPr lang="de-DE" sz="2800" dirty="0" smtClean="0"/>
              <a:t> in </a:t>
            </a:r>
            <a:r>
              <a:rPr lang="de-DE" sz="2800" dirty="0" err="1" smtClean="0"/>
              <a:t>standardisation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/>
              <a:t>=&gt; Input to 3GPP</a:t>
            </a:r>
          </a:p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/>
              <a:t>Set of </a:t>
            </a:r>
            <a:r>
              <a:rPr lang="de-DE" sz="2800" dirty="0" err="1" smtClean="0"/>
              <a:t>user</a:t>
            </a:r>
            <a:r>
              <a:rPr lang="de-DE" sz="2800" dirty="0" smtClean="0"/>
              <a:t> </a:t>
            </a:r>
            <a:r>
              <a:rPr lang="de-DE" sz="2800" dirty="0" err="1" smtClean="0"/>
              <a:t>requirements</a:t>
            </a:r>
            <a:r>
              <a:rPr lang="de-DE" sz="2800" dirty="0" smtClean="0"/>
              <a:t>, potential </a:t>
            </a:r>
            <a:r>
              <a:rPr lang="de-DE" sz="2800" dirty="0" err="1" smtClean="0"/>
              <a:t>solutions</a:t>
            </a:r>
            <a:r>
              <a:rPr lang="de-DE" sz="2800" dirty="0" smtClean="0"/>
              <a:t>, plan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transition</a:t>
            </a:r>
            <a:r>
              <a:rPr lang="de-DE" sz="2800" dirty="0" smtClean="0"/>
              <a:t>, ..</a:t>
            </a:r>
          </a:p>
          <a:p>
            <a:pPr>
              <a:buFont typeface="Symbol" charset="2"/>
              <a:buChar char="Þ"/>
            </a:pPr>
            <a:r>
              <a:rPr lang="de-DE" sz="2800" dirty="0" smtClean="0"/>
              <a:t>Input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next</a:t>
            </a:r>
            <a:r>
              <a:rPr lang="de-DE" sz="2800" dirty="0" smtClean="0"/>
              <a:t> </a:t>
            </a:r>
            <a:r>
              <a:rPr lang="de-DE" sz="2800" dirty="0" err="1" smtClean="0"/>
              <a:t>project</a:t>
            </a:r>
            <a:r>
              <a:rPr lang="de-DE" sz="2800" dirty="0" smtClean="0"/>
              <a:t> (PCP, 			</a:t>
            </a:r>
            <a:r>
              <a:rPr lang="de-DE" sz="2800" dirty="0" err="1" smtClean="0"/>
              <a:t>tender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pilot</a:t>
            </a:r>
            <a:r>
              <a:rPr lang="de-DE" sz="2800" dirty="0" smtClean="0"/>
              <a:t>/</a:t>
            </a:r>
            <a:r>
              <a:rPr lang="de-DE" sz="2800" dirty="0" err="1" smtClean="0"/>
              <a:t>test</a:t>
            </a:r>
            <a:r>
              <a:rPr lang="de-DE" sz="2800" dirty="0" smtClean="0"/>
              <a:t> </a:t>
            </a:r>
            <a:r>
              <a:rPr lang="de-DE" sz="2800" dirty="0" err="1" smtClean="0"/>
              <a:t>systems</a:t>
            </a:r>
            <a:r>
              <a:rPr lang="de-DE" sz="2800" dirty="0" smtClean="0"/>
              <a:t>)</a:t>
            </a:r>
          </a:p>
          <a:p>
            <a:pPr>
              <a:buFont typeface="Symbol" charset="2"/>
              <a:buChar char="Þ"/>
            </a:pP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/>
              <a:t>=&gt; „</a:t>
            </a:r>
            <a:r>
              <a:rPr lang="de-DE" sz="2800" dirty="0" err="1" smtClean="0">
                <a:solidFill>
                  <a:srgbClr val="FF0000"/>
                </a:solidFill>
              </a:rPr>
              <a:t>Restricted</a:t>
            </a:r>
            <a:r>
              <a:rPr lang="de-DE" sz="2800" dirty="0" smtClean="0">
                <a:solidFill>
                  <a:srgbClr val="FF0000"/>
                </a:solidFill>
              </a:rPr>
              <a:t> R-UE</a:t>
            </a:r>
            <a:r>
              <a:rPr lang="de-DE" sz="2800" dirty="0" smtClean="0"/>
              <a:t>“ </a:t>
            </a:r>
            <a:r>
              <a:rPr lang="de-DE" sz="2800" dirty="0" err="1" smtClean="0"/>
              <a:t>info</a:t>
            </a:r>
            <a:r>
              <a:rPr lang="de-DE" sz="2800" dirty="0" smtClean="0"/>
              <a:t> at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moment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8B8D-A8C7-473A-80ED-A105200DA7FF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217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2740" y="188640"/>
            <a:ext cx="8080412" cy="1143000"/>
          </a:xfrm>
        </p:spPr>
        <p:txBody>
          <a:bodyPr/>
          <a:lstStyle/>
          <a:p>
            <a:r>
              <a:rPr lang="de-DE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Industry? Research?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6776" y="1124744"/>
            <a:ext cx="7956376" cy="4525963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Industry</a:t>
            </a:r>
            <a:r>
              <a:rPr lang="de-DE" dirty="0" smtClean="0"/>
              <a:t> </a:t>
            </a:r>
            <a:r>
              <a:rPr lang="de-DE" dirty="0" err="1"/>
              <a:t>participation</a:t>
            </a:r>
            <a:r>
              <a:rPr lang="de-DE" dirty="0"/>
              <a:t> </a:t>
            </a:r>
            <a:r>
              <a:rPr lang="de-DE" dirty="0" err="1"/>
              <a:t>restricted</a:t>
            </a:r>
            <a:r>
              <a:rPr lang="de-DE" dirty="0"/>
              <a:t> –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/>
              <a:t>conflict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tender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Project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: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b="1" dirty="0" smtClean="0"/>
              <a:t>Users </a:t>
            </a:r>
            <a:r>
              <a:rPr lang="de-DE" b="1" dirty="0" err="1"/>
              <a:t>only</a:t>
            </a:r>
            <a:endParaRPr lang="de-DE" b="1" dirty="0"/>
          </a:p>
          <a:p>
            <a:pPr marL="0" indent="0">
              <a:buNone/>
            </a:pPr>
            <a:r>
              <a:rPr lang="de-DE" dirty="0" err="1"/>
              <a:t>Define</a:t>
            </a:r>
            <a:r>
              <a:rPr lang="de-DE" dirty="0"/>
              <a:t> open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 smtClean="0"/>
              <a:t>issues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Final Conference April‘16 open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="1" u="sng" dirty="0"/>
              <a:t>all</a:t>
            </a:r>
            <a:r>
              <a:rPr lang="de-DE" dirty="0"/>
              <a:t> </a:t>
            </a:r>
            <a:r>
              <a:rPr lang="de-DE" dirty="0" err="1"/>
              <a:t>stakeholders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8B8D-A8C7-473A-80ED-A105200DA7FF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806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9229" y="904027"/>
            <a:ext cx="8545285" cy="4902200"/>
            <a:chOff x="-1" y="1193800"/>
            <a:chExt cx="9098455" cy="5003800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/>
            <a:srcRect t="230" b="230"/>
            <a:stretch>
              <a:fillRect/>
            </a:stretch>
          </p:blipFill>
          <p:spPr>
            <a:xfrm>
              <a:off x="-1" y="1193800"/>
              <a:ext cx="9098455" cy="5003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7000" y="3074769"/>
              <a:ext cx="660400" cy="67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" y="3049369"/>
              <a:ext cx="1062047" cy="1215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u="sng" dirty="0" smtClean="0">
                  <a:solidFill>
                    <a:schemeClr val="accent2"/>
                  </a:solidFill>
                </a:rPr>
                <a:t>Phase 0</a:t>
              </a:r>
            </a:p>
            <a:p>
              <a:r>
                <a:rPr lang="en-US" sz="1100" b="1" dirty="0" smtClean="0">
                  <a:solidFill>
                    <a:schemeClr val="accent2"/>
                  </a:solidFill>
                </a:rPr>
                <a:t>Requirements</a:t>
              </a:r>
            </a:p>
            <a:p>
              <a:r>
                <a:rPr lang="en-US" sz="1100" b="1" dirty="0" smtClean="0">
                  <a:solidFill>
                    <a:schemeClr val="accent2"/>
                  </a:solidFill>
                </a:rPr>
                <a:t>Solutions</a:t>
              </a:r>
            </a:p>
            <a:p>
              <a:r>
                <a:rPr lang="en-US" sz="1100" b="1" dirty="0" smtClean="0">
                  <a:solidFill>
                    <a:schemeClr val="accent2"/>
                  </a:solidFill>
                </a:rPr>
                <a:t>Transition </a:t>
              </a:r>
            </a:p>
            <a:p>
              <a:r>
                <a:rPr lang="en-US" sz="1100" b="1" dirty="0" smtClean="0">
                  <a:solidFill>
                    <a:schemeClr val="accent2"/>
                  </a:solidFill>
                </a:rPr>
                <a:t>  </a:t>
              </a:r>
              <a:r>
                <a:rPr lang="en-US" sz="1100" b="1" dirty="0" err="1" smtClean="0">
                  <a:solidFill>
                    <a:schemeClr val="accent2"/>
                  </a:solidFill>
                </a:rPr>
                <a:t>Roadmapping</a:t>
              </a:r>
              <a:endParaRPr lang="en-US" sz="1100" b="1" dirty="0" smtClean="0">
                <a:solidFill>
                  <a:schemeClr val="accent2"/>
                </a:solidFill>
              </a:endParaRPr>
            </a:p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82148" y="6255455"/>
            <a:ext cx="7654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BROADMAP</a:t>
            </a:r>
            <a:r>
              <a:rPr lang="en-GB" sz="1100" dirty="0" smtClean="0"/>
              <a:t> has </a:t>
            </a:r>
            <a:r>
              <a:rPr lang="en-GB" sz="1100" dirty="0"/>
              <a:t>received funding from the European Union’s Horizon 2020 research and innovation programme under grant agreement No 700380.</a:t>
            </a:r>
          </a:p>
        </p:txBody>
      </p:sp>
      <p:pic>
        <p:nvPicPr>
          <p:cNvPr id="9" name="Picture 2" descr="http://www.broadmap.eu/images/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9" y="5912427"/>
            <a:ext cx="1028129" cy="7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6" y="210783"/>
            <a:ext cx="3014619" cy="10836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52800" y="752619"/>
            <a:ext cx="4702629" cy="130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314" y="436284"/>
            <a:ext cx="3312783" cy="1156820"/>
          </a:xfrm>
          <a:prstGeom prst="rect">
            <a:avLst/>
          </a:prstGeom>
          <a:effectLst>
            <a:outerShdw blurRad="304800" dir="15900000" sx="107000" sy="107000" algn="t" rotWithShape="0">
              <a:srgbClr val="FF0000">
                <a:alpha val="40000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 flipH="1">
            <a:off x="5246914" y="1405009"/>
            <a:ext cx="1124791" cy="652391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36521" y="4572782"/>
            <a:ext cx="640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5208" y="2115294"/>
            <a:ext cx="4458906" cy="28268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0"/>
            <a:ext cx="5826698" cy="1143000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  <a:hlinkClick r:id="rId2"/>
              </a:rPr>
              <a:t>www.broadmap.eu</a:t>
            </a:r>
            <a:r>
              <a:rPr lang="de-DE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908720"/>
            <a:ext cx="9150779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8506" y="2705850"/>
            <a:ext cx="591328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304800" dir="15900000" sx="107000" sy="107000" algn="t" rotWithShape="0">
              <a:srgbClr val="FF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6</a:t>
            </a:r>
            <a:r>
              <a:rPr lang="en-US" sz="72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7200" b="1" dirty="0" smtClean="0">
                <a:solidFill>
                  <a:srgbClr val="FF0000"/>
                </a:solidFill>
              </a:rPr>
              <a:t> April 2017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5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290" y="188640"/>
            <a:ext cx="8229600" cy="1143000"/>
          </a:xfrm>
        </p:spPr>
        <p:txBody>
          <a:bodyPr/>
          <a:lstStyle/>
          <a:p>
            <a:r>
              <a:rPr lang="de-DE" sz="4000" b="1" dirty="0" smtClean="0">
                <a:solidFill>
                  <a:srgbClr val="304E94"/>
                </a:solidFill>
                <a:latin typeface="Calibri" panose="020F0502020204030204" pitchFamily="34" charset="0"/>
              </a:rPr>
              <a:t>PSCE = Public </a:t>
            </a:r>
            <a:r>
              <a:rPr lang="de-DE" sz="4000" b="1" dirty="0" err="1">
                <a:solidFill>
                  <a:srgbClr val="304E94"/>
                </a:solidFill>
                <a:latin typeface="Calibri" panose="020F0502020204030204" pitchFamily="34" charset="0"/>
              </a:rPr>
              <a:t>Safety</a:t>
            </a:r>
            <a:r>
              <a:rPr lang="de-DE" sz="4000" b="1" dirty="0">
                <a:solidFill>
                  <a:srgbClr val="304E94"/>
                </a:solidFill>
                <a:latin typeface="Calibri" panose="020F0502020204030204" pitchFamily="34" charset="0"/>
              </a:rPr>
              <a:t> </a:t>
            </a:r>
            <a:br>
              <a:rPr lang="de-DE" sz="4000" b="1" dirty="0">
                <a:solidFill>
                  <a:srgbClr val="304E94"/>
                </a:solidFill>
                <a:latin typeface="Calibri" panose="020F0502020204030204" pitchFamily="34" charset="0"/>
              </a:rPr>
            </a:br>
            <a:r>
              <a:rPr lang="de-DE" sz="4000" b="1" dirty="0">
                <a:solidFill>
                  <a:srgbClr val="304E94"/>
                </a:solidFill>
                <a:latin typeface="Calibri" panose="020F0502020204030204" pitchFamily="34" charset="0"/>
              </a:rPr>
              <a:t>Communications Europe Forum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5498" y="1735830"/>
            <a:ext cx="7571184" cy="4525963"/>
          </a:xfrm>
        </p:spPr>
        <p:txBody>
          <a:bodyPr/>
          <a:lstStyle/>
          <a:p>
            <a:r>
              <a:rPr lang="en-US" sz="2800" dirty="0"/>
              <a:t>established as a result of a European Commission funded project in 2008. </a:t>
            </a:r>
          </a:p>
          <a:p>
            <a:r>
              <a:rPr lang="en-US" sz="2800" dirty="0"/>
              <a:t>evolved into an independent forum, </a:t>
            </a:r>
          </a:p>
          <a:p>
            <a:r>
              <a:rPr lang="en-US" sz="2800" dirty="0"/>
              <a:t>public safety user </a:t>
            </a:r>
            <a:r>
              <a:rPr lang="en-US" sz="2800" dirty="0" err="1"/>
              <a:t>organisations</a:t>
            </a:r>
            <a:r>
              <a:rPr lang="en-US" sz="2800" dirty="0"/>
              <a:t>, industry and research institutes </a:t>
            </a:r>
          </a:p>
          <a:p>
            <a:r>
              <a:rPr lang="en-US" sz="2800" dirty="0"/>
              <a:t>discuss and exchange ideas and best practices, develop roadmaps and improve the future of public safety communications.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8B8D-A8C7-473A-80ED-A105200DA7FF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051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8B8D-A8C7-473A-80ED-A105200DA7FF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pic>
        <p:nvPicPr>
          <p:cNvPr id="1026" name="Picture 2" descr="http://www.psc-europe.eu/images/schem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6" y="260648"/>
            <a:ext cx="796429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5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de-DE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EC‘s</a:t>
            </a:r>
            <a:r>
              <a:rPr lang="de-DE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 Horizon2020 </a:t>
            </a:r>
            <a:r>
              <a:rPr lang="de-DE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project</a:t>
            </a:r>
            <a:r>
              <a:rPr lang="de-DE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call</a:t>
            </a:r>
            <a:endParaRPr lang="de-DE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1052736"/>
            <a:ext cx="7475321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8B8D-A8C7-473A-80ED-A105200DA7FF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132856"/>
            <a:ext cx="7831160" cy="5000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687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920880" cy="1080120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A Cornerstone for future Critical </a:t>
            </a:r>
            <a:br>
              <a:rPr lang="fi-FI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fi-FI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Mobile Broadband Communications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44650"/>
            <a:ext cx="9756576" cy="521335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3" name="Ellipse 2"/>
          <p:cNvSpPr/>
          <p:nvPr/>
        </p:nvSpPr>
        <p:spPr bwMode="auto">
          <a:xfrm>
            <a:off x="0" y="1484784"/>
            <a:ext cx="3131840" cy="1080120"/>
          </a:xfrm>
          <a:prstGeom prst="ellipse">
            <a:avLst/>
          </a:prstGeom>
          <a:noFill/>
          <a:ln w="53975" cap="flat" cmpd="sng" algn="ctr">
            <a:gradFill flip="none" rotWithShape="1">
              <a:gsLst>
                <a:gs pos="32000">
                  <a:srgbClr val="FF0000">
                    <a:lumMod val="100000"/>
                  </a:srgbClr>
                </a:gs>
                <a:gs pos="93000">
                  <a:srgbClr val="00B050"/>
                </a:gs>
                <a:gs pos="100000">
                  <a:schemeClr val="accent1">
                    <a:lumMod val="60000"/>
                  </a:schemeClr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635896" y="1700808"/>
            <a:ext cx="5112568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1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396" y="1772816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Establishing the </a:t>
            </a:r>
            <a:r>
              <a:rPr lang="en-US" sz="3000" b="1" u="sng" dirty="0"/>
              <a:t>PPDR requirements</a:t>
            </a:r>
            <a:r>
              <a:rPr lang="en-US" sz="3000" dirty="0"/>
              <a:t>, </a:t>
            </a:r>
          </a:p>
          <a:p>
            <a:pPr marL="0" indent="0">
              <a:buNone/>
            </a:pPr>
            <a:r>
              <a:rPr lang="en-US" sz="3000" dirty="0"/>
              <a:t>a </a:t>
            </a:r>
            <a:r>
              <a:rPr lang="en-US" sz="3000" b="1" u="sng" dirty="0"/>
              <a:t>core set of specifications </a:t>
            </a:r>
            <a:r>
              <a:rPr lang="en-US" sz="3000" dirty="0"/>
              <a:t>and</a:t>
            </a:r>
          </a:p>
          <a:p>
            <a:pPr marL="0" indent="0">
              <a:buNone/>
            </a:pPr>
            <a:r>
              <a:rPr lang="en-US" sz="3000" dirty="0"/>
              <a:t> the </a:t>
            </a:r>
            <a:r>
              <a:rPr lang="en-US" sz="3000" b="1" u="sng" dirty="0"/>
              <a:t>roadmap for procurement </a:t>
            </a:r>
            <a:r>
              <a:rPr lang="en-US" sz="3000" dirty="0"/>
              <a:t>to achieve future evolution of </a:t>
            </a:r>
          </a:p>
          <a:p>
            <a:pPr marL="0" indent="0">
              <a:buNone/>
            </a:pPr>
            <a:r>
              <a:rPr lang="en-US" sz="3000" dirty="0" smtClean="0"/>
              <a:t>European </a:t>
            </a:r>
            <a:r>
              <a:rPr lang="en-US" sz="3000" dirty="0"/>
              <a:t>broadband applications and </a:t>
            </a:r>
          </a:p>
          <a:p>
            <a:pPr marL="0" indent="0">
              <a:buNone/>
            </a:pPr>
            <a:r>
              <a:rPr lang="en-US" sz="3000" b="1" u="sng" dirty="0"/>
              <a:t>interoperable</a:t>
            </a:r>
            <a:r>
              <a:rPr lang="en-US" sz="3000" dirty="0"/>
              <a:t> radio communication solutions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4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22238"/>
            <a:ext cx="8064896" cy="1143000"/>
          </a:xfrm>
        </p:spPr>
        <p:txBody>
          <a:bodyPr/>
          <a:lstStyle/>
          <a:p>
            <a:r>
              <a:rPr lang="fi-FI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Objectives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5860" y="1340768"/>
            <a:ext cx="8100392" cy="522704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30000"/>
              </a:lnSpc>
            </a:pPr>
            <a:r>
              <a:rPr lang="en-GB" dirty="0"/>
              <a:t>To </a:t>
            </a:r>
            <a:r>
              <a:rPr lang="en-GB" b="1" dirty="0"/>
              <a:t>collect</a:t>
            </a:r>
            <a:r>
              <a:rPr lang="en-GB" dirty="0"/>
              <a:t>, </a:t>
            </a:r>
            <a:r>
              <a:rPr lang="en-GB" b="1" dirty="0"/>
              <a:t>assess and validate </a:t>
            </a:r>
            <a:r>
              <a:rPr lang="en-GB" dirty="0"/>
              <a:t>the PPDR’s wireless broadband communication requirements</a:t>
            </a:r>
            <a:endParaRPr lang="fi-FI" dirty="0"/>
          </a:p>
          <a:p>
            <a:pPr lvl="0">
              <a:lnSpc>
                <a:spcPct val="130000"/>
              </a:lnSpc>
            </a:pPr>
            <a:r>
              <a:rPr lang="en-GB" dirty="0"/>
              <a:t>To </a:t>
            </a:r>
            <a:r>
              <a:rPr lang="en-GB" b="1" dirty="0"/>
              <a:t>establish</a:t>
            </a:r>
            <a:r>
              <a:rPr lang="en-GB" dirty="0"/>
              <a:t> a core set of specifications to fulfil the requirements</a:t>
            </a:r>
            <a:endParaRPr lang="fi-FI" dirty="0"/>
          </a:p>
          <a:p>
            <a:pPr lvl="0">
              <a:lnSpc>
                <a:spcPct val="130000"/>
              </a:lnSpc>
            </a:pPr>
            <a:r>
              <a:rPr lang="en-GB" dirty="0"/>
              <a:t>To </a:t>
            </a:r>
            <a:r>
              <a:rPr lang="en-GB" b="1" dirty="0"/>
              <a:t>define</a:t>
            </a:r>
            <a:r>
              <a:rPr lang="en-GB" dirty="0"/>
              <a:t> transition roadmaps for research and standardisation for future evolution of European interoperable radio communication solutions, within legal procurement constraints</a:t>
            </a:r>
            <a:endParaRPr lang="fi-FI" dirty="0"/>
          </a:p>
          <a:p>
            <a:pPr lvl="0">
              <a:lnSpc>
                <a:spcPct val="130000"/>
              </a:lnSpc>
            </a:pPr>
            <a:r>
              <a:rPr lang="en-GB" dirty="0"/>
              <a:t>To </a:t>
            </a:r>
            <a:r>
              <a:rPr lang="en-GB" b="1" dirty="0"/>
              <a:t>prepare</a:t>
            </a:r>
            <a:r>
              <a:rPr lang="en-GB" dirty="0"/>
              <a:t> the ground for a new eco-system to catalyse new applications, services and processes making use of broadband capabilities for Public Safety and Security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966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8683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Consortium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2735" y="1333500"/>
            <a:ext cx="13224154" cy="55245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4" name="Rechteck 3"/>
          <p:cNvSpPr/>
          <p:nvPr/>
        </p:nvSpPr>
        <p:spPr bwMode="auto">
          <a:xfrm>
            <a:off x="1115616" y="1362708"/>
            <a:ext cx="432048" cy="194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6012160" y="1061135"/>
            <a:ext cx="3090835" cy="57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600" b="1" dirty="0"/>
              <a:t>PSCE</a:t>
            </a:r>
            <a:r>
              <a:rPr lang="en-US" sz="1600" dirty="0"/>
              <a:t> providing project coordination and support, </a:t>
            </a:r>
            <a:r>
              <a:rPr lang="en-US" sz="1600" b="1" i="1" dirty="0"/>
              <a:t>Consortium Leader:           </a:t>
            </a:r>
          </a:p>
          <a:p>
            <a:pPr lvl="1"/>
            <a:r>
              <a:rPr lang="en-US" sz="1600" b="1" i="1" dirty="0"/>
              <a:t>Dr. David Lund, PSCE</a:t>
            </a:r>
            <a:endParaRPr lang="fi-FI" sz="1600" b="1" i="1" dirty="0"/>
          </a:p>
          <a:p>
            <a:pPr marL="285750" lvl="0" indent="-285750">
              <a:buFont typeface="Arial"/>
              <a:buChar char="•"/>
            </a:pPr>
            <a:endParaRPr lang="en-US" sz="1600" b="1" dirty="0"/>
          </a:p>
          <a:p>
            <a:pPr marL="285750" lvl="0" indent="-285750">
              <a:buFont typeface="Arial"/>
              <a:buChar char="•"/>
            </a:pPr>
            <a:r>
              <a:rPr lang="en-US" sz="1600" b="1" dirty="0"/>
              <a:t>15 potential buyers/end users</a:t>
            </a:r>
            <a:r>
              <a:rPr lang="en-US" sz="1600" dirty="0"/>
              <a:t>, of which </a:t>
            </a:r>
            <a:endParaRPr lang="fi-FI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12 represent EU Member States</a:t>
            </a:r>
            <a:endParaRPr lang="fi-FI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3 represent Associated Countries</a:t>
            </a:r>
            <a:endParaRPr lang="fi-FI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8 represent the responsible Ministry within their country</a:t>
            </a:r>
            <a:endParaRPr lang="fi-FI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7 represent end user organizations and/or operators of emergency service networks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48 external supporters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7 extra countries</a:t>
            </a:r>
          </a:p>
          <a:p>
            <a:pPr marL="285750" lvl="0" indent="-285750">
              <a:buFont typeface="Arial"/>
              <a:buChar char="•"/>
            </a:pPr>
            <a:r>
              <a:rPr lang="en-US" sz="1600" b="1" dirty="0"/>
              <a:t>DGFLA</a:t>
            </a:r>
            <a:r>
              <a:rPr lang="en-US" sz="1600" dirty="0"/>
              <a:t> providing legal expertise</a:t>
            </a:r>
            <a:endParaRPr lang="en-US" sz="1600" b="1" dirty="0"/>
          </a:p>
          <a:p>
            <a:pPr marL="285750" indent="-285750">
              <a:buFont typeface="Arial"/>
              <a:buChar char="•"/>
            </a:pPr>
            <a:endParaRPr lang="fi-FI" sz="16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2" y="1054099"/>
            <a:ext cx="6245686" cy="5762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352800" y="1118632"/>
            <a:ext cx="2931098" cy="81280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/>
          <p:cNvSpPr txBox="1"/>
          <p:nvPr/>
        </p:nvSpPr>
        <p:spPr>
          <a:xfrm>
            <a:off x="4074098" y="14859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Supporting</a:t>
            </a:r>
            <a:r>
              <a:rPr lang="fi-FI" dirty="0"/>
              <a:t> </a:t>
            </a:r>
            <a:r>
              <a:rPr lang="fi-FI" dirty="0" err="1"/>
              <a:t>partners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15615" y="209273"/>
            <a:ext cx="7987379" cy="6524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A Broad Map</a:t>
            </a:r>
          </a:p>
        </p:txBody>
      </p:sp>
      <p:sp>
        <p:nvSpPr>
          <p:cNvPr id="7" name="Suorakulmio 6"/>
          <p:cNvSpPr/>
          <p:nvPr/>
        </p:nvSpPr>
        <p:spPr>
          <a:xfrm>
            <a:off x="3439098" y="1257300"/>
            <a:ext cx="635000" cy="2286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3439098" y="1582698"/>
            <a:ext cx="635000" cy="228600"/>
          </a:xfrm>
          <a:prstGeom prst="rect">
            <a:avLst/>
          </a:prstGeom>
          <a:solidFill>
            <a:srgbClr val="D925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4074098" y="1175266"/>
            <a:ext cx="183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Involved</a:t>
            </a:r>
            <a:r>
              <a:rPr lang="fi-FI" dirty="0"/>
              <a:t> </a:t>
            </a:r>
            <a:r>
              <a:rPr lang="fi-FI" dirty="0" err="1"/>
              <a:t>partners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1168119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A4E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A4E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53</TotalTime>
  <Words>505</Words>
  <Application>Microsoft Macintosh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MS PGothic</vt:lpstr>
      <vt:lpstr>ＭＳ Ｐゴシック</vt:lpstr>
      <vt:lpstr>Symbol</vt:lpstr>
      <vt:lpstr>Modèle par défaut</vt:lpstr>
      <vt:lpstr>BROADMAP   Mapping Interoperable EU PPDR Broadband Communication Applications and Technology</vt:lpstr>
      <vt:lpstr>PSCE = Public Safety  Communications Europe Forum </vt:lpstr>
      <vt:lpstr>PowerPoint Presentation</vt:lpstr>
      <vt:lpstr>EC‘s Horizon2020 project call</vt:lpstr>
      <vt:lpstr>A Cornerstone for future Critical  Mobile Broadband Communications</vt:lpstr>
      <vt:lpstr>Our goal</vt:lpstr>
      <vt:lpstr>Objectives</vt:lpstr>
      <vt:lpstr>Consortium</vt:lpstr>
      <vt:lpstr>A Broad Map</vt:lpstr>
      <vt:lpstr>Principles</vt:lpstr>
      <vt:lpstr>Work-Packages</vt:lpstr>
      <vt:lpstr>Time line </vt:lpstr>
      <vt:lpstr>PowerPoint Presentation</vt:lpstr>
      <vt:lpstr>Results ?</vt:lpstr>
      <vt:lpstr>Industry? Research?</vt:lpstr>
      <vt:lpstr>PowerPoint Presentation</vt:lpstr>
      <vt:lpstr>www.broadmap.eu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David Lund</cp:lastModifiedBy>
  <cp:revision>697</cp:revision>
  <dcterms:created xsi:type="dcterms:W3CDTF">2006-09-09T09:52:23Z</dcterms:created>
  <dcterms:modified xsi:type="dcterms:W3CDTF">2017-01-26T08:02:35Z</dcterms:modified>
</cp:coreProperties>
</file>