
<file path=[Content_Types].xml><?xml version="1.0" encoding="utf-8"?>
<Types xmlns="http://schemas.openxmlformats.org/package/2006/content-types">
  <Default Extension="xml" ContentType="application/xml"/>
  <Default Extension="png" ContentType="image/png"/>
  <Default Extension="jpeg" ContentType="image/jpeg"/>
  <Default Extension="mp3" ContentType="audio/unknown"/>
  <Default Extension="jpg" ContentType="image/jpeg"/>
  <Default Extension="rels" ContentType="application/vnd.openxmlformats-package.relationships+xml"/>
  <Default Extension="bin" ContentType="application/vnd.openxmlformats-officedocument.presentationml.printerSettings"/>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59" r:id="rId3"/>
    <p:sldId id="276" r:id="rId4"/>
    <p:sldId id="278" r:id="rId5"/>
    <p:sldId id="279" r:id="rId6"/>
    <p:sldId id="282" r:id="rId7"/>
    <p:sldId id="281" r:id="rId8"/>
    <p:sldId id="280" r:id="rId9"/>
    <p:sldId id="284" r:id="rId10"/>
    <p:sldId id="275" r:id="rId11"/>
    <p:sldId id="277" r:id="rId12"/>
    <p:sldId id="286" r:id="rId13"/>
    <p:sldId id="285" r:id="rId14"/>
    <p:sldId id="288" r:id="rId15"/>
    <p:sldId id="289" r:id="rId16"/>
    <p:sldId id="291" r:id="rId17"/>
    <p:sldId id="290" r:id="rId18"/>
    <p:sldId id="29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6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7"/>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21B"/>
    <a:srgbClr val="666666"/>
    <a:srgbClr val="D52B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0979" autoAdjust="0"/>
    <p:restoredTop sz="79831" autoAdjust="0"/>
  </p:normalViewPr>
  <p:slideViewPr>
    <p:cSldViewPr>
      <p:cViewPr varScale="1">
        <p:scale>
          <a:sx n="115" d="100"/>
          <a:sy n="115" d="100"/>
        </p:scale>
        <p:origin x="1176" y="184"/>
      </p:cViewPr>
      <p:guideLst>
        <p:guide orient="horz" pos="2160"/>
        <p:guide pos="6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2CDB6F-9360-4AC5-A1A4-B746F8B27D7E}" type="datetimeFigureOut">
              <a:rPr lang="en-GB" smtClean="0"/>
              <a:pPr/>
              <a:t>25/04/18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C8AF62-0413-459D-A055-9BD345497D1F}" type="slidenum">
              <a:rPr lang="en-GB" smtClean="0"/>
              <a:pPr/>
              <a:t>‹#›</a:t>
            </a:fld>
            <a:endParaRPr lang="en-GB"/>
          </a:p>
        </p:txBody>
      </p:sp>
    </p:spTree>
    <p:extLst>
      <p:ext uri="{BB962C8B-B14F-4D97-AF65-F5344CB8AC3E}">
        <p14:creationId xmlns:p14="http://schemas.microsoft.com/office/powerpoint/2010/main" val="3773165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sz="1200" kern="1200" dirty="0">
              <a:solidFill>
                <a:srgbClr val="731F43"/>
              </a:solidFill>
              <a:latin typeface="Lucida Grande" pitchFamily="80" charset="0"/>
              <a:ea typeface="ＭＳ Ｐゴシック" charset="-128"/>
              <a:cs typeface="+mn-cs"/>
            </a:endParaRPr>
          </a:p>
        </p:txBody>
      </p:sp>
      <p:sp>
        <p:nvSpPr>
          <p:cNvPr id="4" name="Slide Number Placeholder 3"/>
          <p:cNvSpPr>
            <a:spLocks noGrp="1"/>
          </p:cNvSpPr>
          <p:nvPr>
            <p:ph type="sldNum" sz="quarter" idx="10"/>
          </p:nvPr>
        </p:nvSpPr>
        <p:spPr/>
        <p:txBody>
          <a:bodyPr/>
          <a:lstStyle/>
          <a:p>
            <a:fld id="{0EC8AF62-0413-459D-A055-9BD345497D1F}"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8AF62-0413-459D-A055-9BD345497D1F}" type="slidenum">
              <a:rPr lang="en-GB" smtClean="0"/>
              <a:pPr/>
              <a:t>2</a:t>
            </a:fld>
            <a:endParaRPr lang="en-GB"/>
          </a:p>
        </p:txBody>
      </p:sp>
    </p:spTree>
    <p:extLst>
      <p:ext uri="{BB962C8B-B14F-4D97-AF65-F5344CB8AC3E}">
        <p14:creationId xmlns:p14="http://schemas.microsoft.com/office/powerpoint/2010/main" val="2565065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8AF62-0413-459D-A055-9BD345497D1F}" type="slidenum">
              <a:rPr lang="en-GB" smtClean="0"/>
              <a:pPr/>
              <a:t>3</a:t>
            </a:fld>
            <a:endParaRPr lang="en-GB"/>
          </a:p>
        </p:txBody>
      </p:sp>
    </p:spTree>
    <p:extLst>
      <p:ext uri="{BB962C8B-B14F-4D97-AF65-F5344CB8AC3E}">
        <p14:creationId xmlns:p14="http://schemas.microsoft.com/office/powerpoint/2010/main" val="3756786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8AF62-0413-459D-A055-9BD345497D1F}" type="slidenum">
              <a:rPr lang="en-GB" smtClean="0"/>
              <a:pPr/>
              <a:t>7</a:t>
            </a:fld>
            <a:endParaRPr lang="en-GB"/>
          </a:p>
        </p:txBody>
      </p:sp>
    </p:spTree>
    <p:extLst>
      <p:ext uri="{BB962C8B-B14F-4D97-AF65-F5344CB8AC3E}">
        <p14:creationId xmlns:p14="http://schemas.microsoft.com/office/powerpoint/2010/main" val="2428875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8AF62-0413-459D-A055-9BD345497D1F}" type="slidenum">
              <a:rPr lang="en-GB" smtClean="0"/>
              <a:pPr/>
              <a:t>9</a:t>
            </a:fld>
            <a:endParaRPr lang="en-GB"/>
          </a:p>
        </p:txBody>
      </p:sp>
    </p:spTree>
    <p:extLst>
      <p:ext uri="{BB962C8B-B14F-4D97-AF65-F5344CB8AC3E}">
        <p14:creationId xmlns:p14="http://schemas.microsoft.com/office/powerpoint/2010/main" val="1015154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1: presentation title">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556792"/>
            <a:ext cx="8208912" cy="1010543"/>
          </a:xfrm>
          <a:prstGeom prst="rect">
            <a:avLst/>
          </a:prstGeom>
        </p:spPr>
        <p:txBody>
          <a:bodyPr/>
          <a:lstStyle>
            <a:lvl1pPr algn="l">
              <a:lnSpc>
                <a:spcPts val="3500"/>
              </a:lnSpc>
              <a:defRPr sz="3600">
                <a:solidFill>
                  <a:srgbClr val="B5121B"/>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467544" y="2852936"/>
            <a:ext cx="8208912" cy="720080"/>
          </a:xfrm>
          <a:prstGeom prst="rect">
            <a:avLst/>
          </a:prstGeom>
        </p:spPr>
        <p:txBody>
          <a:bodyPr/>
          <a:lstStyle>
            <a:lvl1pPr marL="0" indent="0" algn="l">
              <a:spcBef>
                <a:spcPts val="0"/>
              </a:spcBef>
              <a:buNone/>
              <a:defRPr sz="16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lide 9: discussion">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556792"/>
            <a:ext cx="8208912" cy="1010543"/>
          </a:xfrm>
          <a:prstGeom prst="rect">
            <a:avLst/>
          </a:prstGeom>
        </p:spPr>
        <p:txBody>
          <a:bodyPr/>
          <a:lstStyle>
            <a:lvl1pPr algn="l">
              <a:lnSpc>
                <a:spcPts val="3500"/>
              </a:lnSpc>
              <a:defRPr sz="3600">
                <a:solidFill>
                  <a:srgbClr val="B5121B"/>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467544" y="2852936"/>
            <a:ext cx="8208912" cy="720080"/>
          </a:xfrm>
          <a:prstGeom prst="rect">
            <a:avLst/>
          </a:prstGeom>
        </p:spPr>
        <p:txBody>
          <a:bodyPr/>
          <a:lstStyle>
            <a:lvl1pPr marL="0" indent="0" algn="l">
              <a:spcBef>
                <a:spcPts val="0"/>
              </a:spcBef>
              <a:buNone/>
              <a:defRPr sz="16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2: text only">
    <p:spTree>
      <p:nvGrpSpPr>
        <p:cNvPr id="1" name=""/>
        <p:cNvGrpSpPr/>
        <p:nvPr/>
      </p:nvGrpSpPr>
      <p:grpSpPr>
        <a:xfrm>
          <a:off x="0" y="0"/>
          <a:ext cx="0" cy="0"/>
          <a:chOff x="0" y="0"/>
          <a:chExt cx="0" cy="0"/>
        </a:xfrm>
      </p:grpSpPr>
      <p:sp>
        <p:nvSpPr>
          <p:cNvPr id="2"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US" dirty="0"/>
              <a:t>Click to edit Master title style</a:t>
            </a:r>
            <a:endParaRPr lang="en-GB" dirty="0"/>
          </a:p>
        </p:txBody>
      </p:sp>
      <p:sp>
        <p:nvSpPr>
          <p:cNvPr id="4" name="Text Placeholder 7"/>
          <p:cNvSpPr>
            <a:spLocks noGrp="1"/>
          </p:cNvSpPr>
          <p:nvPr>
            <p:ph type="body" sz="quarter" idx="14"/>
          </p:nvPr>
        </p:nvSpPr>
        <p:spPr>
          <a:xfrm>
            <a:off x="395288" y="1844675"/>
            <a:ext cx="8425184" cy="4752975"/>
          </a:xfrm>
          <a:prstGeom prst="rect">
            <a:avLst/>
          </a:prstGeom>
        </p:spPr>
        <p:txBody>
          <a:bodyPr vert="horz"/>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600">
                <a:solidFill>
                  <a:srgbClr val="666666"/>
                </a:solidFill>
              </a:defRPr>
            </a:lvl5pPr>
          </a:lstStyle>
          <a:p>
            <a:pPr lvl="0"/>
            <a:r>
              <a:rPr lang="en-GB"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3: text using bullet points">
    <p:spTree>
      <p:nvGrpSpPr>
        <p:cNvPr id="1" name=""/>
        <p:cNvGrpSpPr/>
        <p:nvPr/>
      </p:nvGrpSpPr>
      <p:grpSpPr>
        <a:xfrm>
          <a:off x="0" y="0"/>
          <a:ext cx="0" cy="0"/>
          <a:chOff x="0" y="0"/>
          <a:chExt cx="0" cy="0"/>
        </a:xfrm>
      </p:grpSpPr>
      <p:sp>
        <p:nvSpPr>
          <p:cNvPr id="4"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US" dirty="0"/>
              <a:t>Click to edit Master title style</a:t>
            </a:r>
            <a:endParaRPr lang="en-GB" dirty="0"/>
          </a:p>
        </p:txBody>
      </p:sp>
      <p:sp>
        <p:nvSpPr>
          <p:cNvPr id="5" name="Text Placeholder 7"/>
          <p:cNvSpPr>
            <a:spLocks noGrp="1"/>
          </p:cNvSpPr>
          <p:nvPr>
            <p:ph type="body" sz="quarter" idx="14"/>
          </p:nvPr>
        </p:nvSpPr>
        <p:spPr>
          <a:xfrm>
            <a:off x="395288" y="1844675"/>
            <a:ext cx="8425184" cy="4752975"/>
          </a:xfrm>
          <a:prstGeom prst="rect">
            <a:avLst/>
          </a:prstGeom>
        </p:spPr>
        <p:txBody>
          <a:bodyPr vert="horz"/>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600">
                <a:solidFill>
                  <a:srgbClr val="666666"/>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4: smaller text using bullet points">
    <p:spTree>
      <p:nvGrpSpPr>
        <p:cNvPr id="1" name=""/>
        <p:cNvGrpSpPr/>
        <p:nvPr/>
      </p:nvGrpSpPr>
      <p:grpSpPr>
        <a:xfrm>
          <a:off x="0" y="0"/>
          <a:ext cx="0" cy="0"/>
          <a:chOff x="0" y="0"/>
          <a:chExt cx="0" cy="0"/>
        </a:xfrm>
      </p:grpSpPr>
      <p:sp>
        <p:nvSpPr>
          <p:cNvPr id="4"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US" dirty="0"/>
              <a:t>Click to edit Master title style</a:t>
            </a:r>
            <a:endParaRPr lang="en-GB" dirty="0"/>
          </a:p>
        </p:txBody>
      </p:sp>
      <p:sp>
        <p:nvSpPr>
          <p:cNvPr id="5" name="Text Placeholder 7"/>
          <p:cNvSpPr>
            <a:spLocks noGrp="1"/>
          </p:cNvSpPr>
          <p:nvPr>
            <p:ph type="body" sz="quarter" idx="14"/>
          </p:nvPr>
        </p:nvSpPr>
        <p:spPr>
          <a:xfrm>
            <a:off x="395288" y="1844675"/>
            <a:ext cx="8425184" cy="4752975"/>
          </a:xfrm>
          <a:prstGeom prst="rect">
            <a:avLst/>
          </a:prstGeom>
        </p:spPr>
        <p:txBody>
          <a:bodyPr vert="horz"/>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600">
                <a:solidFill>
                  <a:srgbClr val="666666"/>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5: text with bullet points &amp; 1 image">
    <p:spTree>
      <p:nvGrpSpPr>
        <p:cNvPr id="1" name=""/>
        <p:cNvGrpSpPr/>
        <p:nvPr/>
      </p:nvGrpSpPr>
      <p:grpSpPr>
        <a:xfrm>
          <a:off x="0" y="0"/>
          <a:ext cx="0" cy="0"/>
          <a:chOff x="0" y="0"/>
          <a:chExt cx="0" cy="0"/>
        </a:xfrm>
      </p:grpSpPr>
      <p:sp>
        <p:nvSpPr>
          <p:cNvPr id="4"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US" dirty="0"/>
              <a:t>Click to edit Master title style</a:t>
            </a:r>
            <a:endParaRPr lang="en-GB" dirty="0"/>
          </a:p>
        </p:txBody>
      </p:sp>
      <p:sp>
        <p:nvSpPr>
          <p:cNvPr id="5" name="Text Placeholder 7"/>
          <p:cNvSpPr>
            <a:spLocks noGrp="1"/>
          </p:cNvSpPr>
          <p:nvPr>
            <p:ph type="body" sz="quarter" idx="14"/>
          </p:nvPr>
        </p:nvSpPr>
        <p:spPr>
          <a:xfrm>
            <a:off x="395289" y="1844675"/>
            <a:ext cx="5400847" cy="4752975"/>
          </a:xfrm>
          <a:prstGeom prst="rect">
            <a:avLst/>
          </a:prstGeom>
        </p:spPr>
        <p:txBody>
          <a:bodyPr vert="horz"/>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600">
                <a:solidFill>
                  <a:srgbClr val="666666"/>
                </a:solidFill>
              </a:defRPr>
            </a:lvl5pPr>
          </a:lstStyle>
          <a:p>
            <a:pPr lvl="0"/>
            <a:r>
              <a:rPr lang="en-GB" dirty="0"/>
              <a:t>Click to edit Master text styles</a:t>
            </a:r>
          </a:p>
        </p:txBody>
      </p:sp>
      <p:sp>
        <p:nvSpPr>
          <p:cNvPr id="2" name="TextBox 1"/>
          <p:cNvSpPr txBox="1"/>
          <p:nvPr userDrawn="1"/>
        </p:nvSpPr>
        <p:spPr>
          <a:xfrm>
            <a:off x="3234022" y="3660229"/>
            <a:ext cx="184666" cy="369332"/>
          </a:xfrm>
          <a:prstGeom prst="rect">
            <a:avLst/>
          </a:prstGeom>
          <a:noFill/>
        </p:spPr>
        <p:txBody>
          <a:bodyPr wrap="none" rtlCol="0">
            <a:spAutoFit/>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6: text with bullet points &amp; 2 images">
    <p:spTree>
      <p:nvGrpSpPr>
        <p:cNvPr id="1" name=""/>
        <p:cNvGrpSpPr/>
        <p:nvPr/>
      </p:nvGrpSpPr>
      <p:grpSpPr>
        <a:xfrm>
          <a:off x="0" y="0"/>
          <a:ext cx="0" cy="0"/>
          <a:chOff x="0" y="0"/>
          <a:chExt cx="0" cy="0"/>
        </a:xfrm>
      </p:grpSpPr>
      <p:sp>
        <p:nvSpPr>
          <p:cNvPr id="4"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US" dirty="0"/>
              <a:t>Click to edit Master title style</a:t>
            </a:r>
            <a:endParaRPr lang="en-GB" dirty="0"/>
          </a:p>
        </p:txBody>
      </p:sp>
      <p:sp>
        <p:nvSpPr>
          <p:cNvPr id="8" name="Text Placeholder 7"/>
          <p:cNvSpPr>
            <a:spLocks noGrp="1"/>
          </p:cNvSpPr>
          <p:nvPr>
            <p:ph type="body" sz="quarter" idx="14"/>
          </p:nvPr>
        </p:nvSpPr>
        <p:spPr>
          <a:xfrm>
            <a:off x="395289" y="1844675"/>
            <a:ext cx="5400847" cy="4752975"/>
          </a:xfrm>
          <a:prstGeom prst="rect">
            <a:avLst/>
          </a:prstGeom>
        </p:spPr>
        <p:txBody>
          <a:bodyPr vert="horz"/>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600">
                <a:solidFill>
                  <a:srgbClr val="666666"/>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7: image only">
    <p:spTree>
      <p:nvGrpSpPr>
        <p:cNvPr id="1" name=""/>
        <p:cNvGrpSpPr/>
        <p:nvPr/>
      </p:nvGrpSpPr>
      <p:grpSpPr>
        <a:xfrm>
          <a:off x="0" y="0"/>
          <a:ext cx="0" cy="0"/>
          <a:chOff x="0" y="0"/>
          <a:chExt cx="0" cy="0"/>
        </a:xfrm>
      </p:grpSpPr>
      <p:sp>
        <p:nvSpPr>
          <p:cNvPr id="3"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US" dirty="0"/>
              <a:t>Click to edit Master title style</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8: blank slide">
    <p:spTree>
      <p:nvGrpSpPr>
        <p:cNvPr id="1" name=""/>
        <p:cNvGrpSpPr/>
        <p:nvPr/>
      </p:nvGrpSpPr>
      <p:grpSpPr>
        <a:xfrm>
          <a:off x="0" y="0"/>
          <a:ext cx="0" cy="0"/>
          <a:chOff x="0" y="0"/>
          <a:chExt cx="0" cy="0"/>
        </a:xfrm>
      </p:grpSpPr>
      <p:sp>
        <p:nvSpPr>
          <p:cNvPr id="3"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US" dirty="0"/>
              <a:t>Click to edit Master title style</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theme" Target="../theme/theme2.xml"/><Relationship Id="rId9" Type="http://schemas.openxmlformats.org/officeDocument/2006/relationships/image" Target="../media/image2.jpeg"/><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5"/>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 y="1101"/>
            <a:ext cx="9143998" cy="686214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68"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5522" y="3879"/>
            <a:ext cx="9132955" cy="68621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4" Type="http://schemas.microsoft.com/office/2007/relationships/media" Target="../media/media2.wav"/><Relationship Id="rId5" Type="http://schemas.openxmlformats.org/officeDocument/2006/relationships/audio" Target="../media/media2.wav"/><Relationship Id="rId6" Type="http://schemas.openxmlformats.org/officeDocument/2006/relationships/slideLayout" Target="../slideLayouts/slideLayout1.xml"/><Relationship Id="rId7" Type="http://schemas.openxmlformats.org/officeDocument/2006/relationships/notesSlide" Target="../notesSlides/notesSlide1.xml"/><Relationship Id="rId8" Type="http://schemas.openxmlformats.org/officeDocument/2006/relationships/image" Target="../media/image3.png"/><Relationship Id="rId9" Type="http://schemas.openxmlformats.org/officeDocument/2006/relationships/image" Target="../media/image4.png"/><Relationship Id="rId10" Type="http://schemas.openxmlformats.org/officeDocument/2006/relationships/image" Target="../media/image5.png"/><Relationship Id="rId1" Type="http://schemas.openxmlformats.org/officeDocument/2006/relationships/tags" Target="../tags/tag1.xml"/><Relationship Id="rId2" Type="http://schemas.microsoft.com/office/2007/relationships/media" Target="../media/media1.mp3"/></Relationships>
</file>

<file path=ppt/slides/_rels/slide10.xml.rels><?xml version="1.0" encoding="UTF-8" standalone="yes"?>
<Relationships xmlns="http://schemas.openxmlformats.org/package/2006/relationships"><Relationship Id="rId3" Type="http://schemas.openxmlformats.org/officeDocument/2006/relationships/audio" Target="../media/media11.wav"/><Relationship Id="rId4" Type="http://schemas.openxmlformats.org/officeDocument/2006/relationships/slideLayout" Target="../slideLayouts/slideLayout6.xml"/><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5.png"/><Relationship Id="rId1" Type="http://schemas.openxmlformats.org/officeDocument/2006/relationships/tags" Target="../tags/tag9.xml"/><Relationship Id="rId2" Type="http://schemas.microsoft.com/office/2007/relationships/media" Target="../media/media11.wav"/></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5.png"/><Relationship Id="rId1" Type="http://schemas.microsoft.com/office/2007/relationships/media" Target="../media/media12.wav"/><Relationship Id="rId2" Type="http://schemas.openxmlformats.org/officeDocument/2006/relationships/audio" Target="../media/media12.wav"/></Relationships>
</file>

<file path=ppt/slides/_rels/slide12.xml.rels><?xml version="1.0" encoding="UTF-8" standalone="yes"?>
<Relationships xmlns="http://schemas.openxmlformats.org/package/2006/relationships"><Relationship Id="rId3" Type="http://schemas.openxmlformats.org/officeDocument/2006/relationships/audio" Target="../media/media13.wav"/><Relationship Id="rId4" Type="http://schemas.openxmlformats.org/officeDocument/2006/relationships/slideLayout" Target="../slideLayouts/slideLayout3.xml"/><Relationship Id="rId5" Type="http://schemas.openxmlformats.org/officeDocument/2006/relationships/image" Target="../media/image22.jpg"/><Relationship Id="rId6" Type="http://schemas.openxmlformats.org/officeDocument/2006/relationships/image" Target="../media/image5.png"/><Relationship Id="rId1" Type="http://schemas.openxmlformats.org/officeDocument/2006/relationships/tags" Target="../tags/tag10.xml"/><Relationship Id="rId2" Type="http://schemas.microsoft.com/office/2007/relationships/media" Target="../media/media13.wav"/></Relationships>
</file>

<file path=ppt/slides/_rels/slide13.xml.rels><?xml version="1.0" encoding="UTF-8" standalone="yes"?>
<Relationships xmlns="http://schemas.openxmlformats.org/package/2006/relationships"><Relationship Id="rId3" Type="http://schemas.openxmlformats.org/officeDocument/2006/relationships/audio" Target="../media/media14.wav"/><Relationship Id="rId4" Type="http://schemas.openxmlformats.org/officeDocument/2006/relationships/slideLayout" Target="../slideLayouts/slideLayout6.xml"/><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5.png"/><Relationship Id="rId1" Type="http://schemas.openxmlformats.org/officeDocument/2006/relationships/tags" Target="../tags/tag11.xml"/><Relationship Id="rId2" Type="http://schemas.microsoft.com/office/2007/relationships/media" Target="../media/media14.wav"/></Relationships>
</file>

<file path=ppt/slides/_rels/slide14.xml.rels><?xml version="1.0" encoding="UTF-8" standalone="yes"?>
<Relationships xmlns="http://schemas.openxmlformats.org/package/2006/relationships"><Relationship Id="rId3" Type="http://schemas.openxmlformats.org/officeDocument/2006/relationships/audio" Target="../media/media15.wav"/><Relationship Id="rId4" Type="http://schemas.openxmlformats.org/officeDocument/2006/relationships/slideLayout" Target="../slideLayouts/slideLayout8.xml"/><Relationship Id="rId5" Type="http://schemas.openxmlformats.org/officeDocument/2006/relationships/image" Target="../media/image25.jpg"/><Relationship Id="rId6" Type="http://schemas.openxmlformats.org/officeDocument/2006/relationships/image" Target="../media/image5.png"/><Relationship Id="rId1" Type="http://schemas.openxmlformats.org/officeDocument/2006/relationships/tags" Target="../tags/tag12.xml"/><Relationship Id="rId2" Type="http://schemas.microsoft.com/office/2007/relationships/media" Target="../media/media15.wav"/></Relationships>
</file>

<file path=ppt/slides/_rels/slide15.xml.rels><?xml version="1.0" encoding="UTF-8" standalone="yes"?>
<Relationships xmlns="http://schemas.openxmlformats.org/package/2006/relationships"><Relationship Id="rId3" Type="http://schemas.openxmlformats.org/officeDocument/2006/relationships/audio" Target="../media/media16.wav"/><Relationship Id="rId4" Type="http://schemas.openxmlformats.org/officeDocument/2006/relationships/slideLayout" Target="../slideLayouts/slideLayout4.xml"/><Relationship Id="rId5" Type="http://schemas.openxmlformats.org/officeDocument/2006/relationships/image" Target="../media/image5.png"/><Relationship Id="rId1" Type="http://schemas.openxmlformats.org/officeDocument/2006/relationships/tags" Target="../tags/tag13.xml"/><Relationship Id="rId2" Type="http://schemas.microsoft.com/office/2007/relationships/media" Target="../media/media16.wav"/></Relationships>
</file>

<file path=ppt/slides/_rels/slide16.xml.rels><?xml version="1.0" encoding="UTF-8" standalone="yes"?>
<Relationships xmlns="http://schemas.openxmlformats.org/package/2006/relationships"><Relationship Id="rId3" Type="http://schemas.openxmlformats.org/officeDocument/2006/relationships/audio" Target="../media/media17.wav"/><Relationship Id="rId4" Type="http://schemas.openxmlformats.org/officeDocument/2006/relationships/slideLayout" Target="../slideLayouts/slideLayout3.xml"/><Relationship Id="rId5" Type="http://schemas.openxmlformats.org/officeDocument/2006/relationships/image" Target="../media/image26.png"/><Relationship Id="rId6" Type="http://schemas.openxmlformats.org/officeDocument/2006/relationships/image" Target="../media/image5.png"/><Relationship Id="rId1" Type="http://schemas.openxmlformats.org/officeDocument/2006/relationships/tags" Target="../tags/tag14.xml"/><Relationship Id="rId2" Type="http://schemas.microsoft.com/office/2007/relationships/media" Target="../media/media17.wav"/></Relationships>
</file>

<file path=ppt/slides/_rels/slide17.xml.rels><?xml version="1.0" encoding="UTF-8" standalone="yes"?>
<Relationships xmlns="http://schemas.openxmlformats.org/package/2006/relationships"><Relationship Id="rId3" Type="http://schemas.openxmlformats.org/officeDocument/2006/relationships/audio" Target="../media/media18.wav"/><Relationship Id="rId4" Type="http://schemas.openxmlformats.org/officeDocument/2006/relationships/slideLayout" Target="../slideLayouts/slideLayout4.xml"/><Relationship Id="rId5" Type="http://schemas.openxmlformats.org/officeDocument/2006/relationships/image" Target="../media/image5.png"/><Relationship Id="rId1" Type="http://schemas.openxmlformats.org/officeDocument/2006/relationships/tags" Target="../tags/tag15.xml"/><Relationship Id="rId2" Type="http://schemas.microsoft.com/office/2007/relationships/media" Target="../media/media18.wav"/></Relationships>
</file>

<file path=ppt/slides/_rels/slide2.xml.rels><?xml version="1.0" encoding="UTF-8" standalone="yes"?>
<Relationships xmlns="http://schemas.openxmlformats.org/package/2006/relationships"><Relationship Id="rId3" Type="http://schemas.openxmlformats.org/officeDocument/2006/relationships/audio" Target="../media/media3.wav"/><Relationship Id="rId4" Type="http://schemas.openxmlformats.org/officeDocument/2006/relationships/slideLayout" Target="../slideLayouts/slideLayout4.xml"/><Relationship Id="rId5" Type="http://schemas.openxmlformats.org/officeDocument/2006/relationships/notesSlide" Target="../notesSlides/notesSlide2.xml"/><Relationship Id="rId6" Type="http://schemas.openxmlformats.org/officeDocument/2006/relationships/image" Target="../media/image5.png"/><Relationship Id="rId1" Type="http://schemas.openxmlformats.org/officeDocument/2006/relationships/tags" Target="../tags/tag2.xml"/><Relationship Id="rId2" Type="http://schemas.microsoft.com/office/2007/relationships/media" Target="../media/media3.wav"/></Relationships>
</file>

<file path=ppt/slides/_rels/slide3.xml.rels><?xml version="1.0" encoding="UTF-8" standalone="yes"?>
<Relationships xmlns="http://schemas.openxmlformats.org/package/2006/relationships"><Relationship Id="rId3" Type="http://schemas.openxmlformats.org/officeDocument/2006/relationships/audio" Target="../media/media4.wav"/><Relationship Id="rId4" Type="http://schemas.openxmlformats.org/officeDocument/2006/relationships/slideLayout" Target="../slideLayouts/slideLayout7.xml"/><Relationship Id="rId5" Type="http://schemas.openxmlformats.org/officeDocument/2006/relationships/notesSlide" Target="../notesSlides/notesSlide3.xml"/><Relationship Id="rId6" Type="http://schemas.openxmlformats.org/officeDocument/2006/relationships/image" Target="../media/image6.png"/><Relationship Id="rId7" Type="http://schemas.openxmlformats.org/officeDocument/2006/relationships/image" Target="../media/image5.png"/><Relationship Id="rId1" Type="http://schemas.openxmlformats.org/officeDocument/2006/relationships/tags" Target="../tags/tag3.xml"/><Relationship Id="rId2" Type="http://schemas.microsoft.com/office/2007/relationships/media" Target="../media/media4.wav"/></Relationships>
</file>

<file path=ppt/slides/_rels/slide4.xml.rels><?xml version="1.0" encoding="UTF-8" standalone="yes"?>
<Relationships xmlns="http://schemas.openxmlformats.org/package/2006/relationships"><Relationship Id="rId3" Type="http://schemas.openxmlformats.org/officeDocument/2006/relationships/audio" Target="../media/media5.wav"/><Relationship Id="rId4" Type="http://schemas.openxmlformats.org/officeDocument/2006/relationships/slideLayout" Target="../slideLayouts/slideLayout7.xml"/><Relationship Id="rId5" Type="http://schemas.openxmlformats.org/officeDocument/2006/relationships/image" Target="../media/image7.jpe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5.png"/><Relationship Id="rId1" Type="http://schemas.openxmlformats.org/officeDocument/2006/relationships/tags" Target="../tags/tag4.xml"/><Relationship Id="rId2" Type="http://schemas.microsoft.com/office/2007/relationships/media" Target="../media/media5.wav"/></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5.png"/><Relationship Id="rId1" Type="http://schemas.microsoft.com/office/2007/relationships/media" Target="../media/media6.wav"/><Relationship Id="rId2" Type="http://schemas.openxmlformats.org/officeDocument/2006/relationships/audio" Target="../media/media6.wav"/></Relationships>
</file>

<file path=ppt/slides/_rels/slide6.xml.rels><?xml version="1.0" encoding="UTF-8" standalone="yes"?>
<Relationships xmlns="http://schemas.openxmlformats.org/package/2006/relationships"><Relationship Id="rId3" Type="http://schemas.openxmlformats.org/officeDocument/2006/relationships/audio" Target="../media/media7.wav"/><Relationship Id="rId4" Type="http://schemas.openxmlformats.org/officeDocument/2006/relationships/slideLayout" Target="../slideLayouts/slideLayout7.xml"/><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5.png"/><Relationship Id="rId1" Type="http://schemas.openxmlformats.org/officeDocument/2006/relationships/tags" Target="../tags/tag5.xml"/><Relationship Id="rId2" Type="http://schemas.microsoft.com/office/2007/relationships/media" Target="../media/media7.wav"/></Relationships>
</file>

<file path=ppt/slides/_rels/slide7.xml.rels><?xml version="1.0" encoding="UTF-8" standalone="yes"?>
<Relationships xmlns="http://schemas.openxmlformats.org/package/2006/relationships"><Relationship Id="rId3" Type="http://schemas.openxmlformats.org/officeDocument/2006/relationships/audio" Target="../media/media8.wav"/><Relationship Id="rId4" Type="http://schemas.openxmlformats.org/officeDocument/2006/relationships/slideLayout" Target="../slideLayouts/slideLayout6.xml"/><Relationship Id="rId5" Type="http://schemas.openxmlformats.org/officeDocument/2006/relationships/notesSlide" Target="../notesSlides/notesSlide4.xml"/><Relationship Id="rId6" Type="http://schemas.openxmlformats.org/officeDocument/2006/relationships/image" Target="../media/image5.png"/><Relationship Id="rId1" Type="http://schemas.openxmlformats.org/officeDocument/2006/relationships/tags" Target="../tags/tag6.xml"/><Relationship Id="rId2" Type="http://schemas.microsoft.com/office/2007/relationships/media" Target="../media/media8.wav"/></Relationships>
</file>

<file path=ppt/slides/_rels/slide8.xml.rels><?xml version="1.0" encoding="UTF-8" standalone="yes"?>
<Relationships xmlns="http://schemas.openxmlformats.org/package/2006/relationships"><Relationship Id="rId3" Type="http://schemas.openxmlformats.org/officeDocument/2006/relationships/audio" Target="../media/media9.wav"/><Relationship Id="rId4" Type="http://schemas.openxmlformats.org/officeDocument/2006/relationships/slideLayout" Target="../slideLayouts/slideLayout6.xml"/><Relationship Id="rId5" Type="http://schemas.openxmlformats.org/officeDocument/2006/relationships/image" Target="../media/image5.png"/><Relationship Id="rId1" Type="http://schemas.openxmlformats.org/officeDocument/2006/relationships/tags" Target="../tags/tag7.xml"/><Relationship Id="rId2" Type="http://schemas.microsoft.com/office/2007/relationships/media" Target="../media/media9.wav"/></Relationships>
</file>

<file path=ppt/slides/_rels/slide9.xml.rels><?xml version="1.0" encoding="UTF-8" standalone="yes"?>
<Relationships xmlns="http://schemas.openxmlformats.org/package/2006/relationships"><Relationship Id="rId11" Type="http://schemas.openxmlformats.org/officeDocument/2006/relationships/image" Target="../media/image19.jpg"/><Relationship Id="rId12" Type="http://schemas.openxmlformats.org/officeDocument/2006/relationships/image" Target="../media/image5.png"/><Relationship Id="rId1" Type="http://schemas.openxmlformats.org/officeDocument/2006/relationships/tags" Target="../tags/tag8.xml"/><Relationship Id="rId2" Type="http://schemas.microsoft.com/office/2007/relationships/media" Target="../media/media10.wav"/><Relationship Id="rId3" Type="http://schemas.openxmlformats.org/officeDocument/2006/relationships/audio" Target="../media/media10.wav"/><Relationship Id="rId4" Type="http://schemas.openxmlformats.org/officeDocument/2006/relationships/slideLayout" Target="../slideLayouts/slideLayout4.xml"/><Relationship Id="rId5" Type="http://schemas.openxmlformats.org/officeDocument/2006/relationships/notesSlide" Target="../notesSlides/notesSlide5.xml"/><Relationship Id="rId6" Type="http://schemas.openxmlformats.org/officeDocument/2006/relationships/image" Target="../media/image14.jpg"/><Relationship Id="rId7" Type="http://schemas.openxmlformats.org/officeDocument/2006/relationships/image" Target="../media/image15.jpg"/><Relationship Id="rId8" Type="http://schemas.openxmlformats.org/officeDocument/2006/relationships/image" Target="../media/image16.jpg"/><Relationship Id="rId9" Type="http://schemas.openxmlformats.org/officeDocument/2006/relationships/image" Target="../media/image17.jpg"/><Relationship Id="rId10"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Distance Learning</a:t>
            </a:r>
          </a:p>
        </p:txBody>
      </p:sp>
      <p:sp>
        <p:nvSpPr>
          <p:cNvPr id="3" name="Subtitle 2"/>
          <p:cNvSpPr>
            <a:spLocks noGrp="1"/>
          </p:cNvSpPr>
          <p:nvPr>
            <p:ph type="subTitle" idx="1"/>
          </p:nvPr>
        </p:nvSpPr>
        <p:spPr/>
        <p:txBody>
          <a:bodyPr/>
          <a:lstStyle/>
          <a:p>
            <a:r>
              <a:rPr lang="en-US" dirty="0"/>
              <a:t>Facilitating Student Presentations within the Moodle Course Framework</a:t>
            </a:r>
          </a:p>
        </p:txBody>
      </p:sp>
      <p:pic>
        <p:nvPicPr>
          <p:cNvPr id="4" name="Tagirijus_-_08_-_Two_Pianos.mp3">
            <a:hlinkClick r:id="" action="ppaction://media"/>
            <a:extLst>
              <a:ext uri="{FF2B5EF4-FFF2-40B4-BE49-F238E27FC236}">
                <a16:creationId xmlns:a16="http://schemas.microsoft.com/office/drawing/2014/main" xmlns="" id="{CF00F65E-8689-2D45-9221-161A2C04B821}"/>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7740352" y="5589240"/>
            <a:ext cx="812800" cy="812800"/>
          </a:xfrm>
          <a:prstGeom prst="rect">
            <a:avLst/>
          </a:prstGeom>
        </p:spPr>
      </p:pic>
      <p:pic>
        <p:nvPicPr>
          <p:cNvPr id="8" name="Picture 7">
            <a:extLst>
              <a:ext uri="{FF2B5EF4-FFF2-40B4-BE49-F238E27FC236}">
                <a16:creationId xmlns:a16="http://schemas.microsoft.com/office/drawing/2014/main" xmlns="" id="{BA19FF78-1EC3-5D4B-A893-96067DA1908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2994" y="4575418"/>
            <a:ext cx="3816424" cy="534862"/>
          </a:xfrm>
          <a:prstGeom prst="rect">
            <a:avLst/>
          </a:prstGeom>
        </p:spPr>
      </p:pic>
      <p:sp>
        <p:nvSpPr>
          <p:cNvPr id="9" name="TextBox 8">
            <a:extLst>
              <a:ext uri="{FF2B5EF4-FFF2-40B4-BE49-F238E27FC236}">
                <a16:creationId xmlns:a16="http://schemas.microsoft.com/office/drawing/2014/main" xmlns="" id="{9C81698F-0FA0-5C47-B9A0-70A2CCB80492}"/>
              </a:ext>
            </a:extLst>
          </p:cNvPr>
          <p:cNvSpPr txBox="1"/>
          <p:nvPr/>
        </p:nvSpPr>
        <p:spPr>
          <a:xfrm>
            <a:off x="440986" y="4222214"/>
            <a:ext cx="1980220" cy="369332"/>
          </a:xfrm>
          <a:prstGeom prst="rect">
            <a:avLst/>
          </a:prstGeom>
          <a:noFill/>
        </p:spPr>
        <p:txBody>
          <a:bodyPr wrap="square" rtlCol="0">
            <a:spAutoFit/>
          </a:bodyPr>
          <a:lstStyle/>
          <a:p>
            <a:r>
              <a:rPr lang="en-US" dirty="0">
                <a:solidFill>
                  <a:schemeClr val="bg1">
                    <a:lumMod val="65000"/>
                  </a:schemeClr>
                </a:solidFill>
              </a:rPr>
              <a:t>Philip </a:t>
            </a:r>
            <a:r>
              <a:rPr lang="en-US" dirty="0" err="1">
                <a:solidFill>
                  <a:schemeClr val="bg1">
                    <a:lumMod val="65000"/>
                  </a:schemeClr>
                </a:solidFill>
              </a:rPr>
              <a:t>Pedley</a:t>
            </a:r>
            <a:endParaRPr lang="en-US" dirty="0">
              <a:solidFill>
                <a:schemeClr val="bg1">
                  <a:lumMod val="65000"/>
                </a:schemeClr>
              </a:solidFill>
            </a:endParaRPr>
          </a:p>
        </p:txBody>
      </p:sp>
      <p:pic>
        <p:nvPicPr>
          <p:cNvPr id="5" name="Sound 4">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0"/>
          <a:stretch>
            <a:fillRect/>
          </a:stretch>
        </p:blipFill>
        <p:spPr>
          <a:xfrm>
            <a:off x="8115300" y="5829300"/>
            <a:ext cx="812800" cy="8128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Tm="7354">
        <p:fade/>
      </p:transition>
    </mc:Choice>
    <mc:Fallback>
      <p:transition xmlns:p14="http://schemas.microsoft.com/office/powerpoint/2010/main" spd="med" advTm="7354">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11" repeatCount="indefinite" fill="hold" display="0">
                  <p:stCondLst>
                    <p:cond delay="indefinite"/>
                  </p:stCondLst>
                  <p:endCondLst>
                    <p:cond evt="onStopAudio" delay="0">
                      <p:tgtEl>
                        <p:sldTgt/>
                      </p:tgtEl>
                    </p:cond>
                  </p:endCondLst>
                </p:cTn>
                <p:tgtEl>
                  <p:spTgt spid="4"/>
                </p:tgtEl>
              </p:cMediaNode>
            </p:audio>
            <p:audio isNarration="1">
              <p:cMediaNode vol="80000" showWhenStopped="0">
                <p:cTn id="12" fill="hold" display="0">
                  <p:stCondLst>
                    <p:cond delay="indefinite"/>
                  </p:stCondLst>
                  <p:endCondLst>
                    <p:cond evt="onStopAudio" delay="0">
                      <p:tgtEl>
                        <p:sldTgt/>
                      </p:tgtEl>
                    </p:cond>
                  </p:endCondLst>
                </p:cTn>
                <p:tgtEl>
                  <p:spTgt spid="5"/>
                </p:tgtEl>
              </p:cMediaNode>
            </p:audio>
          </p:childTnLst>
        </p:cTn>
      </p:par>
    </p:tnLst>
  </p:timing>
  <p:extLst mod="1">
    <p:ext uri="{E180D4A7-C9FB-4DFB-919C-405C955672EB}">
      <p14:showEvtLst xmlns:p14="http://schemas.microsoft.com/office/powerpoint/2010/main">
        <p14:playEvt time="2486"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D506AF-280E-C246-BE83-CCEE367ACAEF}"/>
              </a:ext>
            </a:extLst>
          </p:cNvPr>
          <p:cNvSpPr>
            <a:spLocks noGrp="1"/>
          </p:cNvSpPr>
          <p:nvPr>
            <p:ph type="ctrTitle"/>
          </p:nvPr>
        </p:nvSpPr>
        <p:spPr/>
        <p:txBody>
          <a:bodyPr/>
          <a:lstStyle/>
          <a:p>
            <a:r>
              <a:rPr lang="en-US" dirty="0"/>
              <a:t>Short-term solution</a:t>
            </a:r>
          </a:p>
        </p:txBody>
      </p:sp>
      <p:sp>
        <p:nvSpPr>
          <p:cNvPr id="3" name="Text Placeholder 2">
            <a:extLst>
              <a:ext uri="{FF2B5EF4-FFF2-40B4-BE49-F238E27FC236}">
                <a16:creationId xmlns:a16="http://schemas.microsoft.com/office/drawing/2014/main" xmlns="" id="{57C1C48B-2A81-744D-98C3-F42252CC9280}"/>
              </a:ext>
            </a:extLst>
          </p:cNvPr>
          <p:cNvSpPr>
            <a:spLocks noGrp="1"/>
          </p:cNvSpPr>
          <p:nvPr>
            <p:ph type="body" sz="quarter" idx="14"/>
          </p:nvPr>
        </p:nvSpPr>
        <p:spPr>
          <a:xfrm>
            <a:off x="395289" y="1844675"/>
            <a:ext cx="3744663" cy="4752975"/>
          </a:xfrm>
        </p:spPr>
        <p:txBody>
          <a:bodyPr/>
          <a:lstStyle/>
          <a:p>
            <a:r>
              <a:rPr lang="en-US" dirty="0"/>
              <a:t>In addition to the </a:t>
            </a:r>
            <a:r>
              <a:rPr lang="en-US" dirty="0" err="1"/>
              <a:t>Xerte</a:t>
            </a:r>
            <a:r>
              <a:rPr lang="en-US" dirty="0"/>
              <a:t> resource help, two additional &amp; separate PDF Guides were produced</a:t>
            </a:r>
          </a:p>
          <a:p>
            <a:r>
              <a:rPr lang="en-US" dirty="0"/>
              <a:t>Accessible by DL students</a:t>
            </a:r>
          </a:p>
          <a:p>
            <a:r>
              <a:rPr lang="en-US" dirty="0"/>
              <a:t>Focused PowerPoint Versions for on Mac and Windows PC/laptop operating platforms</a:t>
            </a:r>
          </a:p>
        </p:txBody>
      </p:sp>
      <p:pic>
        <p:nvPicPr>
          <p:cNvPr id="7" name="Picture 6">
            <a:extLst>
              <a:ext uri="{FF2B5EF4-FFF2-40B4-BE49-F238E27FC236}">
                <a16:creationId xmlns:a16="http://schemas.microsoft.com/office/drawing/2014/main" xmlns="" id="{F65B12F0-DDFD-D341-839C-60FE424388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1960" y="1683730"/>
            <a:ext cx="3096344" cy="3834145"/>
          </a:xfrm>
          <a:prstGeom prst="rect">
            <a:avLst/>
          </a:prstGeom>
        </p:spPr>
      </p:pic>
      <p:pic>
        <p:nvPicPr>
          <p:cNvPr id="9" name="Picture 8">
            <a:extLst>
              <a:ext uri="{FF2B5EF4-FFF2-40B4-BE49-F238E27FC236}">
                <a16:creationId xmlns:a16="http://schemas.microsoft.com/office/drawing/2014/main" xmlns="" id="{3DA7627A-5369-A144-BE0E-663A69F64A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0072" y="2492896"/>
            <a:ext cx="3168352" cy="3898558"/>
          </a:xfrm>
          <a:prstGeom prst="rect">
            <a:avLst/>
          </a:prstGeom>
        </p:spPr>
      </p:pic>
      <p:pic>
        <p:nvPicPr>
          <p:cNvPr id="5" name="Sound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115300" y="5829300"/>
            <a:ext cx="812800" cy="812800"/>
          </a:xfrm>
          <a:prstGeom prst="rect">
            <a:avLst/>
          </a:prstGeom>
        </p:spPr>
      </p:pic>
    </p:spTree>
    <p:custDataLst>
      <p:tags r:id="rId1"/>
    </p:custDataLst>
    <p:extLst>
      <p:ext uri="{BB962C8B-B14F-4D97-AF65-F5344CB8AC3E}">
        <p14:creationId xmlns:p14="http://schemas.microsoft.com/office/powerpoint/2010/main" val="1466026333"/>
      </p:ext>
    </p:extLst>
  </p:cSld>
  <p:clrMapOvr>
    <a:masterClrMapping/>
  </p:clrMapOvr>
  <mc:AlternateContent xmlns:mc="http://schemas.openxmlformats.org/markup-compatibility/2006">
    <mc:Choice xmlns:p14="http://schemas.microsoft.com/office/powerpoint/2010/main" Requires="p14">
      <p:transition spd="slow" p14:dur="2000" advTm="12166"/>
    </mc:Choice>
    <mc:Fallback>
      <p:transition xmlns:p14="http://schemas.microsoft.com/office/powerpoint/2010/main" spd="slow" advTm="1216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dissolv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dissolv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2" fill="hold" display="0">
                  <p:stCondLst>
                    <p:cond delay="indefinite"/>
                  </p:stCondLst>
                  <p:endCondLst>
                    <p:cond evt="onStopAudio" delay="0">
                      <p:tgtEl>
                        <p:sldTgt/>
                      </p:tgtEl>
                    </p:cond>
                  </p:endCondLst>
                </p:cTn>
                <p:tgtEl>
                  <p:spTgt spid="5"/>
                </p:tgtEl>
              </p:cMediaNode>
            </p:audio>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1B6F31-7ED8-7E47-B9EB-0E9411085A24}"/>
              </a:ext>
            </a:extLst>
          </p:cNvPr>
          <p:cNvSpPr>
            <a:spLocks noGrp="1"/>
          </p:cNvSpPr>
          <p:nvPr>
            <p:ph type="ctrTitle"/>
          </p:nvPr>
        </p:nvSpPr>
        <p:spPr/>
        <p:txBody>
          <a:bodyPr/>
          <a:lstStyle/>
          <a:p>
            <a:r>
              <a:rPr lang="en-US" dirty="0"/>
              <a:t>Longer term solution</a:t>
            </a:r>
          </a:p>
        </p:txBody>
      </p:sp>
      <p:sp>
        <p:nvSpPr>
          <p:cNvPr id="3" name="Subtitle 2">
            <a:extLst>
              <a:ext uri="{FF2B5EF4-FFF2-40B4-BE49-F238E27FC236}">
                <a16:creationId xmlns:a16="http://schemas.microsoft.com/office/drawing/2014/main" xmlns="" id="{522177E7-4FD9-7246-A333-1B8CE8AE9A48}"/>
              </a:ext>
            </a:extLst>
          </p:cNvPr>
          <p:cNvSpPr>
            <a:spLocks noGrp="1"/>
          </p:cNvSpPr>
          <p:nvPr>
            <p:ph type="subTitle" idx="1"/>
          </p:nvPr>
        </p:nvSpPr>
        <p:spPr/>
        <p:txBody>
          <a:bodyPr/>
          <a:lstStyle/>
          <a:p>
            <a:r>
              <a:rPr lang="en-US" dirty="0"/>
              <a:t>Options for recording PowerPoint</a:t>
            </a:r>
          </a:p>
        </p:txBody>
      </p:sp>
      <p:pic>
        <p:nvPicPr>
          <p:cNvPr id="5" name="Sound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2856978945"/>
      </p:ext>
    </p:extLst>
  </p:cSld>
  <p:clrMapOvr>
    <a:masterClrMapping/>
  </p:clrMapOvr>
  <mc:AlternateContent xmlns:mc="http://schemas.openxmlformats.org/markup-compatibility/2006">
    <mc:Choice xmlns:p14="http://schemas.microsoft.com/office/powerpoint/2010/main" Requires="p14">
      <p:transition spd="slow" p14:dur="2000" advTm="2428"/>
    </mc:Choice>
    <mc:Fallback>
      <p:transition xmlns:p14="http://schemas.microsoft.com/office/powerpoint/2010/main" spd="slow" advTm="242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3EF971-C91B-2C4B-BB22-35CDEE68CAD6}"/>
              </a:ext>
            </a:extLst>
          </p:cNvPr>
          <p:cNvSpPr>
            <a:spLocks noGrp="1"/>
          </p:cNvSpPr>
          <p:nvPr>
            <p:ph type="ctrTitle"/>
          </p:nvPr>
        </p:nvSpPr>
        <p:spPr/>
        <p:txBody>
          <a:bodyPr/>
          <a:lstStyle/>
          <a:p>
            <a:r>
              <a:rPr lang="en-US" dirty="0"/>
              <a:t>Options</a:t>
            </a:r>
          </a:p>
        </p:txBody>
      </p:sp>
      <p:sp>
        <p:nvSpPr>
          <p:cNvPr id="3" name="Text Placeholder 2">
            <a:extLst>
              <a:ext uri="{FF2B5EF4-FFF2-40B4-BE49-F238E27FC236}">
                <a16:creationId xmlns:a16="http://schemas.microsoft.com/office/drawing/2014/main" xmlns="" id="{B2839418-5EA7-1D44-9622-A1FF492C3405}"/>
              </a:ext>
            </a:extLst>
          </p:cNvPr>
          <p:cNvSpPr>
            <a:spLocks noGrp="1"/>
          </p:cNvSpPr>
          <p:nvPr>
            <p:ph type="body" sz="quarter" idx="14"/>
          </p:nvPr>
        </p:nvSpPr>
        <p:spPr>
          <a:xfrm>
            <a:off x="402184" y="1844824"/>
            <a:ext cx="3449735" cy="4680520"/>
          </a:xfrm>
        </p:spPr>
        <p:txBody>
          <a:bodyPr/>
          <a:lstStyle/>
          <a:p>
            <a:r>
              <a:rPr lang="en-US" dirty="0"/>
              <a:t>Various options considered against a number of key criteria.</a:t>
            </a:r>
          </a:p>
          <a:p>
            <a:pPr marL="0" indent="0">
              <a:buNone/>
            </a:pPr>
            <a:r>
              <a:rPr lang="en-US" dirty="0"/>
              <a:t>These included:</a:t>
            </a:r>
          </a:p>
          <a:p>
            <a:r>
              <a:rPr lang="en-US" dirty="0"/>
              <a:t>Cost, support issues, third party hosting &amp; the ease of use, and whether the finished student recording can be assigned to the relevant Moodle group.</a:t>
            </a:r>
          </a:p>
          <a:p>
            <a:endParaRPr lang="en-US" dirty="0"/>
          </a:p>
        </p:txBody>
      </p:sp>
      <p:pic>
        <p:nvPicPr>
          <p:cNvPr id="5" name="Picture 4">
            <a:extLst>
              <a:ext uri="{FF2B5EF4-FFF2-40B4-BE49-F238E27FC236}">
                <a16:creationId xmlns:a16="http://schemas.microsoft.com/office/drawing/2014/main" xmlns="" id="{07D24ABD-FD0B-6248-9F38-9F5B656257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5936" y="1844824"/>
            <a:ext cx="4935959" cy="2808312"/>
          </a:xfrm>
          <a:prstGeom prst="rect">
            <a:avLst/>
          </a:prstGeom>
        </p:spPr>
      </p:pic>
      <p:sp>
        <p:nvSpPr>
          <p:cNvPr id="6" name="TextBox 5">
            <a:extLst>
              <a:ext uri="{FF2B5EF4-FFF2-40B4-BE49-F238E27FC236}">
                <a16:creationId xmlns:a16="http://schemas.microsoft.com/office/drawing/2014/main" xmlns="" id="{D82F2D67-1BD4-A345-BF57-FC516CB61EB1}"/>
              </a:ext>
            </a:extLst>
          </p:cNvPr>
          <p:cNvSpPr txBox="1"/>
          <p:nvPr/>
        </p:nvSpPr>
        <p:spPr>
          <a:xfrm>
            <a:off x="3995936" y="4797152"/>
            <a:ext cx="4935959" cy="1384995"/>
          </a:xfrm>
          <a:prstGeom prst="rect">
            <a:avLst/>
          </a:prstGeom>
          <a:noFill/>
        </p:spPr>
        <p:txBody>
          <a:bodyPr wrap="square" rtlCol="0">
            <a:spAutoFit/>
          </a:bodyPr>
          <a:lstStyle/>
          <a:p>
            <a:r>
              <a:rPr lang="en-US" sz="1400" dirty="0"/>
              <a:t>Other options were considered but discounted as they failed on hosting, security, and privacy issues.</a:t>
            </a:r>
          </a:p>
          <a:p>
            <a:r>
              <a:rPr lang="en-US" sz="1400" dirty="0"/>
              <a:t>All the above could be assigned to a specific Moodle group and kept confined to the students/lecturers  in the group.</a:t>
            </a:r>
          </a:p>
          <a:p>
            <a:r>
              <a:rPr lang="en-US" sz="1400" dirty="0"/>
              <a:t>Ref Planet e-stream, there is some cut-down Mac functionality and requires use of the Chrome browser.</a:t>
            </a:r>
          </a:p>
        </p:txBody>
      </p:sp>
      <p:pic>
        <p:nvPicPr>
          <p:cNvPr id="7" name="Sound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115300" y="5829300"/>
            <a:ext cx="812800" cy="812800"/>
          </a:xfrm>
          <a:prstGeom prst="rect">
            <a:avLst/>
          </a:prstGeom>
        </p:spPr>
      </p:pic>
    </p:spTree>
    <p:custDataLst>
      <p:tags r:id="rId1"/>
    </p:custDataLst>
    <p:extLst>
      <p:ext uri="{BB962C8B-B14F-4D97-AF65-F5344CB8AC3E}">
        <p14:creationId xmlns:p14="http://schemas.microsoft.com/office/powerpoint/2010/main" val="1788504823"/>
      </p:ext>
    </p:extLst>
  </p:cSld>
  <p:clrMapOvr>
    <a:masterClrMapping/>
  </p:clrMapOvr>
  <mc:AlternateContent xmlns:mc="http://schemas.openxmlformats.org/markup-compatibility/2006">
    <mc:Choice xmlns:p14="http://schemas.microsoft.com/office/powerpoint/2010/main" Requires="p14">
      <p:transition spd="slow" p14:dur="2000" advTm="28651"/>
    </mc:Choice>
    <mc:Fallback>
      <p:transition xmlns:p14="http://schemas.microsoft.com/office/powerpoint/2010/main" spd="slow" advTm="2865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2"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2F5B2D-9D93-704C-8E05-AA7CFD681714}"/>
              </a:ext>
            </a:extLst>
          </p:cNvPr>
          <p:cNvSpPr>
            <a:spLocks noGrp="1"/>
          </p:cNvSpPr>
          <p:nvPr>
            <p:ph type="ctrTitle"/>
          </p:nvPr>
        </p:nvSpPr>
        <p:spPr/>
        <p:txBody>
          <a:bodyPr/>
          <a:lstStyle/>
          <a:p>
            <a:r>
              <a:rPr lang="en-US" dirty="0" err="1"/>
              <a:t>Panopto</a:t>
            </a:r>
            <a:endParaRPr lang="en-US" dirty="0"/>
          </a:p>
        </p:txBody>
      </p:sp>
      <p:sp>
        <p:nvSpPr>
          <p:cNvPr id="3" name="Text Placeholder 2">
            <a:extLst>
              <a:ext uri="{FF2B5EF4-FFF2-40B4-BE49-F238E27FC236}">
                <a16:creationId xmlns:a16="http://schemas.microsoft.com/office/drawing/2014/main" xmlns="" id="{B0334D40-0CCE-864F-9910-0E98311FC147}"/>
              </a:ext>
            </a:extLst>
          </p:cNvPr>
          <p:cNvSpPr>
            <a:spLocks noGrp="1"/>
          </p:cNvSpPr>
          <p:nvPr>
            <p:ph type="body" sz="quarter" idx="14"/>
          </p:nvPr>
        </p:nvSpPr>
        <p:spPr>
          <a:xfrm>
            <a:off x="395289" y="1844675"/>
            <a:ext cx="4608759" cy="4752975"/>
          </a:xfrm>
        </p:spPr>
        <p:txBody>
          <a:bodyPr/>
          <a:lstStyle/>
          <a:p>
            <a:r>
              <a:rPr lang="en-US" sz="1800" dirty="0" err="1"/>
              <a:t>Panopto</a:t>
            </a:r>
            <a:r>
              <a:rPr lang="en-US" sz="1800" dirty="0"/>
              <a:t> allows students to create a ‘standard’  [non audio/visual] PowerPoint presentation.</a:t>
            </a:r>
          </a:p>
          <a:p>
            <a:r>
              <a:rPr lang="en-US" sz="1800" dirty="0" err="1"/>
              <a:t>Panopto</a:t>
            </a:r>
            <a:r>
              <a:rPr lang="en-US" sz="1800" dirty="0"/>
              <a:t> functionality allows recording &amp; uploading of a student PP presentation to Moodle.</a:t>
            </a:r>
          </a:p>
          <a:p>
            <a:r>
              <a:rPr lang="en-US" sz="1800" dirty="0"/>
              <a:t>Achieved by the creation of a student ‘assignment folder’ by the Administrator unique to each student on a specific course.  </a:t>
            </a:r>
          </a:p>
          <a:p>
            <a:r>
              <a:rPr lang="en-US" sz="1800" dirty="0"/>
              <a:t>Recording rights are thereby granted to students participating in that specific Moodle module</a:t>
            </a:r>
          </a:p>
          <a:p>
            <a:r>
              <a:rPr lang="en-US" sz="1800" dirty="0"/>
              <a:t>Students would continue to use PowerPoint (PP) but by downloading an app would record and upload via </a:t>
            </a:r>
            <a:r>
              <a:rPr lang="en-US" sz="1800" dirty="0" err="1"/>
              <a:t>Panopto</a:t>
            </a:r>
            <a:r>
              <a:rPr lang="en-US" sz="1800" dirty="0"/>
              <a:t> using a simple interface.</a:t>
            </a:r>
          </a:p>
          <a:p>
            <a:endParaRPr lang="en-US" sz="2000" dirty="0"/>
          </a:p>
          <a:p>
            <a:endParaRPr lang="en-US" dirty="0"/>
          </a:p>
        </p:txBody>
      </p:sp>
      <p:pic>
        <p:nvPicPr>
          <p:cNvPr id="7" name="Picture 6">
            <a:extLst>
              <a:ext uri="{FF2B5EF4-FFF2-40B4-BE49-F238E27FC236}">
                <a16:creationId xmlns:a16="http://schemas.microsoft.com/office/drawing/2014/main" xmlns="" id="{B8C9AEE6-9C21-1343-B83E-6767F745A0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1409" y="1700808"/>
            <a:ext cx="5245278" cy="2656954"/>
          </a:xfrm>
          <a:prstGeom prst="rect">
            <a:avLst/>
          </a:prstGeom>
        </p:spPr>
      </p:pic>
      <p:pic>
        <p:nvPicPr>
          <p:cNvPr id="5" name="Picture 4">
            <a:extLst>
              <a:ext uri="{FF2B5EF4-FFF2-40B4-BE49-F238E27FC236}">
                <a16:creationId xmlns:a16="http://schemas.microsoft.com/office/drawing/2014/main" xmlns="" id="{AD59A7E9-A456-104C-8B52-F4FFEF04FE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3888" y="3461184"/>
            <a:ext cx="5121600" cy="2080890"/>
          </a:xfrm>
          <a:prstGeom prst="rect">
            <a:avLst/>
          </a:prstGeom>
        </p:spPr>
      </p:pic>
      <p:pic>
        <p:nvPicPr>
          <p:cNvPr id="6" name="Sound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115300" y="5829300"/>
            <a:ext cx="812800" cy="812800"/>
          </a:xfrm>
          <a:prstGeom prst="rect">
            <a:avLst/>
          </a:prstGeom>
        </p:spPr>
      </p:pic>
    </p:spTree>
    <p:custDataLst>
      <p:tags r:id="rId1"/>
    </p:custDataLst>
    <p:extLst>
      <p:ext uri="{BB962C8B-B14F-4D97-AF65-F5344CB8AC3E}">
        <p14:creationId xmlns:p14="http://schemas.microsoft.com/office/powerpoint/2010/main" val="4287312277"/>
      </p:ext>
    </p:extLst>
  </p:cSld>
  <p:clrMapOvr>
    <a:masterClrMapping/>
  </p:clrMapOvr>
  <mc:AlternateContent xmlns:mc="http://schemas.openxmlformats.org/markup-compatibility/2006">
    <mc:Choice xmlns:p14="http://schemas.microsoft.com/office/powerpoint/2010/main" Requires="p14">
      <p:transition spd="slow" p14:dur="2000" advTm="33852"/>
    </mc:Choice>
    <mc:Fallback>
      <p:transition xmlns:p14="http://schemas.microsoft.com/office/powerpoint/2010/main" spd="slow" advTm="3385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dissolv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dissolve">
                                      <p:cBhvr>
                                        <p:cTn id="21" dur="1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dissolv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dissolve">
                                      <p:cBhvr>
                                        <p:cTn id="31" dur="1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dissolve">
                                      <p:cBhvr>
                                        <p:cTn id="36" dur="1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dissolve">
                                      <p:cBhvr>
                                        <p:cTn id="4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2"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C17D72-B82E-DA45-8875-2CF05B7A7EFB}"/>
              </a:ext>
            </a:extLst>
          </p:cNvPr>
          <p:cNvSpPr>
            <a:spLocks noGrp="1"/>
          </p:cNvSpPr>
          <p:nvPr>
            <p:ph type="ctrTitle"/>
          </p:nvPr>
        </p:nvSpPr>
        <p:spPr/>
        <p:txBody>
          <a:bodyPr/>
          <a:lstStyle/>
          <a:p>
            <a:r>
              <a:rPr lang="en-US" dirty="0" err="1"/>
              <a:t>Panopto</a:t>
            </a:r>
            <a:r>
              <a:rPr lang="en-US" dirty="0"/>
              <a:t> Student Assignments: Usage in other universities</a:t>
            </a:r>
          </a:p>
        </p:txBody>
      </p:sp>
      <p:pic>
        <p:nvPicPr>
          <p:cNvPr id="4" name="Picture 3">
            <a:extLst>
              <a:ext uri="{FF2B5EF4-FFF2-40B4-BE49-F238E27FC236}">
                <a16:creationId xmlns:a16="http://schemas.microsoft.com/office/drawing/2014/main" xmlns="" id="{695CE25F-CDF0-CE49-8E0F-7CAB26FD87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086" y="2132856"/>
            <a:ext cx="7761225" cy="3679976"/>
          </a:xfrm>
          <a:prstGeom prst="rect">
            <a:avLst/>
          </a:prstGeom>
        </p:spPr>
      </p:pic>
      <p:pic>
        <p:nvPicPr>
          <p:cNvPr id="5" name="Sound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115300" y="5829300"/>
            <a:ext cx="812800" cy="812800"/>
          </a:xfrm>
          <a:prstGeom prst="rect">
            <a:avLst/>
          </a:prstGeom>
        </p:spPr>
      </p:pic>
    </p:spTree>
    <p:custDataLst>
      <p:tags r:id="rId1"/>
    </p:custDataLst>
    <p:extLst>
      <p:ext uri="{BB962C8B-B14F-4D97-AF65-F5344CB8AC3E}">
        <p14:creationId xmlns:p14="http://schemas.microsoft.com/office/powerpoint/2010/main" val="1574835521"/>
      </p:ext>
    </p:extLst>
  </p:cSld>
  <p:clrMapOvr>
    <a:masterClrMapping/>
  </p:clrMapOvr>
  <mc:AlternateContent xmlns:mc="http://schemas.openxmlformats.org/markup-compatibility/2006">
    <mc:Choice xmlns:p14="http://schemas.microsoft.com/office/powerpoint/2010/main" Requires="p14">
      <p:transition spd="slow" p14:dur="2000" advTm="16557"/>
    </mc:Choice>
    <mc:Fallback>
      <p:transition xmlns:p14="http://schemas.microsoft.com/office/powerpoint/2010/main" spd="slow" advTm="1655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7BF5B9-7FEE-C149-84CB-361CDF5E1EE4}"/>
              </a:ext>
            </a:extLst>
          </p:cNvPr>
          <p:cNvSpPr>
            <a:spLocks noGrp="1"/>
          </p:cNvSpPr>
          <p:nvPr>
            <p:ph type="ctrTitle"/>
          </p:nvPr>
        </p:nvSpPr>
        <p:spPr/>
        <p:txBody>
          <a:bodyPr/>
          <a:lstStyle/>
          <a:p>
            <a:r>
              <a:rPr lang="en-US" dirty="0" err="1"/>
              <a:t>Panopto</a:t>
            </a:r>
            <a:r>
              <a:rPr lang="en-US" dirty="0"/>
              <a:t> Student Assignment Benefits</a:t>
            </a:r>
          </a:p>
        </p:txBody>
      </p:sp>
      <p:sp>
        <p:nvSpPr>
          <p:cNvPr id="3" name="Text Placeholder 2">
            <a:extLst>
              <a:ext uri="{FF2B5EF4-FFF2-40B4-BE49-F238E27FC236}">
                <a16:creationId xmlns:a16="http://schemas.microsoft.com/office/drawing/2014/main" xmlns="" id="{FD706A93-0A5A-D54A-8094-A5D423F70D7A}"/>
              </a:ext>
            </a:extLst>
          </p:cNvPr>
          <p:cNvSpPr>
            <a:spLocks noGrp="1"/>
          </p:cNvSpPr>
          <p:nvPr>
            <p:ph type="body" sz="quarter" idx="14"/>
          </p:nvPr>
        </p:nvSpPr>
        <p:spPr/>
        <p:txBody>
          <a:bodyPr/>
          <a:lstStyle/>
          <a:p>
            <a:r>
              <a:rPr lang="en-US" dirty="0"/>
              <a:t>Relatively simple for student to use</a:t>
            </a:r>
          </a:p>
          <a:p>
            <a:r>
              <a:rPr lang="en-US" dirty="0"/>
              <a:t>Relatively easy for administrator to set up student folder</a:t>
            </a:r>
          </a:p>
          <a:p>
            <a:r>
              <a:rPr lang="en-US" dirty="0"/>
              <a:t>Easy access for module lecturer/tutor to evaluate student  presentation</a:t>
            </a:r>
          </a:p>
          <a:p>
            <a:r>
              <a:rPr lang="en-US" dirty="0"/>
              <a:t>Students can still use basic PowerPoint</a:t>
            </a:r>
          </a:p>
          <a:p>
            <a:r>
              <a:rPr lang="en-US" dirty="0"/>
              <a:t>No platform (or version) issues </a:t>
            </a:r>
          </a:p>
          <a:p>
            <a:r>
              <a:rPr lang="en-US" dirty="0"/>
              <a:t>Secure (Lancaster) hosting</a:t>
            </a:r>
          </a:p>
          <a:p>
            <a:r>
              <a:rPr lang="en-US" dirty="0"/>
              <a:t>Existing </a:t>
            </a:r>
            <a:r>
              <a:rPr lang="en-US" dirty="0" err="1"/>
              <a:t>Panopto</a:t>
            </a:r>
            <a:r>
              <a:rPr lang="en-US" dirty="0"/>
              <a:t> systems already used in Lancaster (expertise)</a:t>
            </a:r>
          </a:p>
          <a:p>
            <a:r>
              <a:rPr lang="en-US" dirty="0"/>
              <a:t>Student functionality already used in other universities (track record).</a:t>
            </a:r>
          </a:p>
          <a:p>
            <a:endParaRPr lang="en-US" dirty="0"/>
          </a:p>
        </p:txBody>
      </p:sp>
      <p:pic>
        <p:nvPicPr>
          <p:cNvPr id="5" name="Sound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115300" y="5829300"/>
            <a:ext cx="812800" cy="812800"/>
          </a:xfrm>
          <a:prstGeom prst="rect">
            <a:avLst/>
          </a:prstGeom>
        </p:spPr>
      </p:pic>
    </p:spTree>
    <p:custDataLst>
      <p:tags r:id="rId1"/>
    </p:custDataLst>
    <p:extLst>
      <p:ext uri="{BB962C8B-B14F-4D97-AF65-F5344CB8AC3E}">
        <p14:creationId xmlns:p14="http://schemas.microsoft.com/office/powerpoint/2010/main" val="2603986967"/>
      </p:ext>
    </p:extLst>
  </p:cSld>
  <p:clrMapOvr>
    <a:masterClrMapping/>
  </p:clrMapOvr>
  <mc:AlternateContent xmlns:mc="http://schemas.openxmlformats.org/markup-compatibility/2006">
    <mc:Choice xmlns:p14="http://schemas.microsoft.com/office/powerpoint/2010/main" Requires="p14">
      <p:transition spd="slow" p14:dur="2000" advTm="30842"/>
    </mc:Choice>
    <mc:Fallback>
      <p:transition xmlns:p14="http://schemas.microsoft.com/office/powerpoint/2010/main" spd="slow" advTm="3084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dissolv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dissolve">
                                      <p:cBhvr>
                                        <p:cTn id="21" dur="1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dissolv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dissolve">
                                      <p:cBhvr>
                                        <p:cTn id="31" dur="1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dissolve">
                                      <p:cBhvr>
                                        <p:cTn id="36" dur="1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dissolve">
                                      <p:cBhvr>
                                        <p:cTn id="41" dur="10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dissolve">
                                      <p:cBhvr>
                                        <p:cTn id="46"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59635C-1B6F-DD4A-A7F3-FC196DD2985C}"/>
              </a:ext>
            </a:extLst>
          </p:cNvPr>
          <p:cNvSpPr>
            <a:spLocks noGrp="1"/>
          </p:cNvSpPr>
          <p:nvPr>
            <p:ph type="ctrTitle"/>
          </p:nvPr>
        </p:nvSpPr>
        <p:spPr/>
        <p:txBody>
          <a:bodyPr/>
          <a:lstStyle/>
          <a:p>
            <a:r>
              <a:rPr lang="en-US" dirty="0"/>
              <a:t>Testimonial</a:t>
            </a:r>
          </a:p>
        </p:txBody>
      </p:sp>
      <p:sp>
        <p:nvSpPr>
          <p:cNvPr id="3" name="Text Placeholder 2">
            <a:extLst>
              <a:ext uri="{FF2B5EF4-FFF2-40B4-BE49-F238E27FC236}">
                <a16:creationId xmlns:a16="http://schemas.microsoft.com/office/drawing/2014/main" xmlns="" id="{E24A5EE4-12FA-394A-B658-3514C42B05AD}"/>
              </a:ext>
            </a:extLst>
          </p:cNvPr>
          <p:cNvSpPr>
            <a:spLocks noGrp="1"/>
          </p:cNvSpPr>
          <p:nvPr>
            <p:ph type="body" sz="quarter" idx="14"/>
          </p:nvPr>
        </p:nvSpPr>
        <p:spPr>
          <a:xfrm>
            <a:off x="395536" y="2564904"/>
            <a:ext cx="8136904" cy="2592288"/>
          </a:xfrm>
        </p:spPr>
        <p:txBody>
          <a:bodyPr/>
          <a:lstStyle/>
          <a:p>
            <a:pPr marL="0" indent="0">
              <a:buNone/>
            </a:pPr>
            <a:r>
              <a:rPr lang="en-GB" i="1" dirty="0"/>
              <a:t>“We’ve also begun to allow students to use </a:t>
            </a:r>
            <a:r>
              <a:rPr lang="en-GB" i="1" dirty="0" err="1"/>
              <a:t>Panopto</a:t>
            </a:r>
            <a:r>
              <a:rPr lang="en-GB" i="1" dirty="0"/>
              <a:t> to film their own assignments and submit to a tutor via </a:t>
            </a:r>
            <a:r>
              <a:rPr lang="en-GB" i="1" dirty="0" err="1"/>
              <a:t>Panopto’s</a:t>
            </a:r>
            <a:r>
              <a:rPr lang="en-GB" i="1" dirty="0"/>
              <a:t> ‘drop box’ style functionality. This is definitely an increasing use case for the video platform and lots of academics are now asking for their students to be able to create recordings for assessment.”</a:t>
            </a:r>
          </a:p>
          <a:p>
            <a:endParaRPr lang="en-US" dirty="0"/>
          </a:p>
        </p:txBody>
      </p:sp>
      <p:pic>
        <p:nvPicPr>
          <p:cNvPr id="4" name="Picture 3">
            <a:extLst>
              <a:ext uri="{FF2B5EF4-FFF2-40B4-BE49-F238E27FC236}">
                <a16:creationId xmlns:a16="http://schemas.microsoft.com/office/drawing/2014/main" xmlns="" id="{AAB07455-2BAC-6C4F-A93F-B59E75EADC92}"/>
              </a:ext>
            </a:extLst>
          </p:cNvPr>
          <p:cNvPicPr>
            <a:picLocks noChangeAspect="1"/>
          </p:cNvPicPr>
          <p:nvPr/>
        </p:nvPicPr>
        <p:blipFill>
          <a:blip r:embed="rId5"/>
          <a:stretch>
            <a:fillRect/>
          </a:stretch>
        </p:blipFill>
        <p:spPr>
          <a:xfrm>
            <a:off x="6516216" y="4869160"/>
            <a:ext cx="1728737" cy="1395486"/>
          </a:xfrm>
          <a:prstGeom prst="rect">
            <a:avLst/>
          </a:prstGeom>
        </p:spPr>
      </p:pic>
      <p:pic>
        <p:nvPicPr>
          <p:cNvPr id="6" name="Sound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115300" y="5829300"/>
            <a:ext cx="812800" cy="812800"/>
          </a:xfrm>
          <a:prstGeom prst="rect">
            <a:avLst/>
          </a:prstGeom>
        </p:spPr>
      </p:pic>
    </p:spTree>
    <p:custDataLst>
      <p:tags r:id="rId1"/>
    </p:custDataLst>
    <p:extLst>
      <p:ext uri="{BB962C8B-B14F-4D97-AF65-F5344CB8AC3E}">
        <p14:creationId xmlns:p14="http://schemas.microsoft.com/office/powerpoint/2010/main" val="3638217091"/>
      </p:ext>
    </p:extLst>
  </p:cSld>
  <p:clrMapOvr>
    <a:masterClrMapping/>
  </p:clrMapOvr>
  <mc:AlternateContent xmlns:mc="http://schemas.openxmlformats.org/markup-compatibility/2006">
    <mc:Choice xmlns:p14="http://schemas.microsoft.com/office/powerpoint/2010/main" Requires="p14">
      <p:transition spd="slow" p14:dur="2000" advTm="11049"/>
    </mc:Choice>
    <mc:Fallback>
      <p:transition xmlns:p14="http://schemas.microsoft.com/office/powerpoint/2010/main" spd="slow" advTm="1104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6"/>
                </p:tgtEl>
              </p:cMediaNode>
            </p:audio>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0CEAAA-6CB5-C44E-BE76-330EB3C03C28}"/>
              </a:ext>
            </a:extLst>
          </p:cNvPr>
          <p:cNvSpPr>
            <a:spLocks noGrp="1"/>
          </p:cNvSpPr>
          <p:nvPr>
            <p:ph type="ctrTitle"/>
          </p:nvPr>
        </p:nvSpPr>
        <p:spPr/>
        <p:txBody>
          <a:bodyPr/>
          <a:lstStyle/>
          <a:p>
            <a:r>
              <a:rPr lang="en-US" dirty="0"/>
              <a:t>Next Steps</a:t>
            </a:r>
          </a:p>
        </p:txBody>
      </p:sp>
      <p:sp>
        <p:nvSpPr>
          <p:cNvPr id="3" name="Text Placeholder 2">
            <a:extLst>
              <a:ext uri="{FF2B5EF4-FFF2-40B4-BE49-F238E27FC236}">
                <a16:creationId xmlns:a16="http://schemas.microsoft.com/office/drawing/2014/main" xmlns="" id="{095CE8C3-3D55-4D4C-AF9E-D080296F87C2}"/>
              </a:ext>
            </a:extLst>
          </p:cNvPr>
          <p:cNvSpPr>
            <a:spLocks noGrp="1"/>
          </p:cNvSpPr>
          <p:nvPr>
            <p:ph type="body" sz="quarter" idx="14"/>
          </p:nvPr>
        </p:nvSpPr>
        <p:spPr>
          <a:xfrm>
            <a:off x="395288" y="1844675"/>
            <a:ext cx="4680768" cy="4752975"/>
          </a:xfrm>
        </p:spPr>
        <p:txBody>
          <a:bodyPr/>
          <a:lstStyle/>
          <a:p>
            <a:r>
              <a:rPr lang="en-US" dirty="0"/>
              <a:t>Roll out the Basic Guide and the </a:t>
            </a:r>
            <a:r>
              <a:rPr lang="en-US" dirty="0" err="1"/>
              <a:t>Xerte</a:t>
            </a:r>
            <a:r>
              <a:rPr lang="en-US" dirty="0"/>
              <a:t> ‘decision tree’ help guide to the PPR Distance Learning Hub page</a:t>
            </a:r>
          </a:p>
          <a:p>
            <a:r>
              <a:rPr lang="en-US" dirty="0"/>
              <a:t>Trial the </a:t>
            </a:r>
            <a:r>
              <a:rPr lang="en-US" dirty="0" err="1"/>
              <a:t>Panopto</a:t>
            </a:r>
            <a:r>
              <a:rPr lang="en-US" dirty="0"/>
              <a:t> Student ‘upload facility’ to a PPR Distance learning MA module to assess.</a:t>
            </a:r>
          </a:p>
          <a:p>
            <a:endParaRPr lang="en-US" dirty="0"/>
          </a:p>
        </p:txBody>
      </p:sp>
      <p:pic>
        <p:nvPicPr>
          <p:cNvPr id="5" name="Sound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115300" y="5829300"/>
            <a:ext cx="812800" cy="812800"/>
          </a:xfrm>
          <a:prstGeom prst="rect">
            <a:avLst/>
          </a:prstGeom>
        </p:spPr>
      </p:pic>
    </p:spTree>
    <p:custDataLst>
      <p:tags r:id="rId1"/>
    </p:custDataLst>
    <p:extLst>
      <p:ext uri="{BB962C8B-B14F-4D97-AF65-F5344CB8AC3E}">
        <p14:creationId xmlns:p14="http://schemas.microsoft.com/office/powerpoint/2010/main" val="3360889970"/>
      </p:ext>
    </p:extLst>
  </p:cSld>
  <p:clrMapOvr>
    <a:masterClrMapping/>
  </p:clrMapOvr>
  <mc:AlternateContent xmlns:mc="http://schemas.openxmlformats.org/markup-compatibility/2006">
    <mc:Choice xmlns:p14="http://schemas.microsoft.com/office/powerpoint/2010/main" Requires="p14">
      <p:transition spd="slow" p14:dur="2000" advTm="18312"/>
    </mc:Choice>
    <mc:Fallback>
      <p:transition xmlns:p14="http://schemas.microsoft.com/office/powerpoint/2010/main" spd="slow" advTm="1831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dissolv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65B44F-874D-004D-A5D1-AB2FF1886E93}"/>
              </a:ext>
            </a:extLst>
          </p:cNvPr>
          <p:cNvSpPr>
            <a:spLocks noGrp="1"/>
          </p:cNvSpPr>
          <p:nvPr>
            <p:ph type="ctrTitle"/>
          </p:nvPr>
        </p:nvSpPr>
        <p:spPr/>
        <p:txBody>
          <a:bodyPr/>
          <a:lstStyle/>
          <a:p>
            <a:r>
              <a:rPr lang="en-US" dirty="0"/>
              <a:t>Project background</a:t>
            </a:r>
          </a:p>
        </p:txBody>
      </p:sp>
      <p:sp>
        <p:nvSpPr>
          <p:cNvPr id="3" name="Text Placeholder 2">
            <a:extLst>
              <a:ext uri="{FF2B5EF4-FFF2-40B4-BE49-F238E27FC236}">
                <a16:creationId xmlns:a16="http://schemas.microsoft.com/office/drawing/2014/main" xmlns="" id="{B7EB281D-710A-EC44-BA25-FC6C0F678367}"/>
              </a:ext>
            </a:extLst>
          </p:cNvPr>
          <p:cNvSpPr>
            <a:spLocks noGrp="1"/>
          </p:cNvSpPr>
          <p:nvPr>
            <p:ph type="body" sz="quarter" idx="14"/>
          </p:nvPr>
        </p:nvSpPr>
        <p:spPr/>
        <p:txBody>
          <a:bodyPr/>
          <a:lstStyle/>
          <a:p>
            <a:r>
              <a:rPr lang="en-US" dirty="0"/>
              <a:t>MA Distance Learners </a:t>
            </a:r>
            <a:r>
              <a:rPr lang="en-US" i="1" dirty="0"/>
              <a:t>interact</a:t>
            </a:r>
            <a:r>
              <a:rPr lang="en-US" dirty="0"/>
              <a:t> with their other course colleagues via Moodle</a:t>
            </a:r>
          </a:p>
          <a:p>
            <a:r>
              <a:rPr lang="en-US" dirty="0"/>
              <a:t>An MA student task is to compile a </a:t>
            </a:r>
            <a:r>
              <a:rPr lang="en-US" i="1" dirty="0"/>
              <a:t>narrated video</a:t>
            </a:r>
            <a:r>
              <a:rPr lang="en-US" dirty="0"/>
              <a:t> PowerPoint and upload this to the Moodle course unit.</a:t>
            </a:r>
          </a:p>
          <a:p>
            <a:r>
              <a:rPr lang="en-US" b="1" i="1" dirty="0"/>
              <a:t>This has proved problematic</a:t>
            </a:r>
          </a:p>
          <a:p>
            <a:r>
              <a:rPr lang="en-US" dirty="0"/>
              <a:t> A large percentage of students consistently fail to produce a PowerPoint presentation which can be shared and discussed.</a:t>
            </a:r>
          </a:p>
          <a:p>
            <a:r>
              <a:rPr lang="en-US" dirty="0"/>
              <a:t>This project sought to understand the reasons and provide possible interim and longer term solutions </a:t>
            </a:r>
          </a:p>
        </p:txBody>
      </p:sp>
      <p:pic>
        <p:nvPicPr>
          <p:cNvPr id="5" name="Sound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115300" y="5829300"/>
            <a:ext cx="812800" cy="812800"/>
          </a:xfrm>
          <a:prstGeom prst="rect">
            <a:avLst/>
          </a:prstGeom>
        </p:spPr>
      </p:pic>
    </p:spTree>
    <p:custDataLst>
      <p:tags r:id="rId1"/>
    </p:custDataLst>
    <p:extLst>
      <p:ext uri="{BB962C8B-B14F-4D97-AF65-F5344CB8AC3E}">
        <p14:creationId xmlns:p14="http://schemas.microsoft.com/office/powerpoint/2010/main" val="3193422877"/>
      </p:ext>
    </p:extLst>
  </p:cSld>
  <p:clrMapOvr>
    <a:masterClrMapping/>
  </p:clrMapOvr>
  <mc:AlternateContent xmlns:mc="http://schemas.openxmlformats.org/markup-compatibility/2006">
    <mc:Choice xmlns:p14="http://schemas.microsoft.com/office/powerpoint/2010/main" Requires="p14">
      <p:transition p14:dur="250" advTm="24204">
        <p:fade/>
      </p:transition>
    </mc:Choice>
    <mc:Fallback>
      <p:transition xmlns:p14="http://schemas.microsoft.com/office/powerpoint/2010/main" advTm="24204">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dissolv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dissolve">
                                      <p:cBhvr>
                                        <p:cTn id="21" dur="1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dissolv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dissolve">
                                      <p:cBhvr>
                                        <p:cTn id="3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2"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C5F117-F6AC-B34A-93EB-4F0F126EB238}"/>
              </a:ext>
            </a:extLst>
          </p:cNvPr>
          <p:cNvSpPr>
            <a:spLocks noGrp="1"/>
          </p:cNvSpPr>
          <p:nvPr>
            <p:ph type="ctrTitle"/>
          </p:nvPr>
        </p:nvSpPr>
        <p:spPr/>
        <p:txBody>
          <a:bodyPr/>
          <a:lstStyle/>
          <a:p>
            <a:r>
              <a:rPr lang="en-US" dirty="0"/>
              <a:t>Analysis: DL Sample</a:t>
            </a:r>
          </a:p>
        </p:txBody>
      </p:sp>
      <p:sp>
        <p:nvSpPr>
          <p:cNvPr id="3" name="Text Placeholder 2">
            <a:extLst>
              <a:ext uri="{FF2B5EF4-FFF2-40B4-BE49-F238E27FC236}">
                <a16:creationId xmlns:a16="http://schemas.microsoft.com/office/drawing/2014/main" xmlns="" id="{8BBF521B-596A-324C-9490-F93697D8D0E9}"/>
              </a:ext>
            </a:extLst>
          </p:cNvPr>
          <p:cNvSpPr>
            <a:spLocks noGrp="1"/>
          </p:cNvSpPr>
          <p:nvPr>
            <p:ph type="body" sz="quarter" idx="14"/>
          </p:nvPr>
        </p:nvSpPr>
        <p:spPr>
          <a:xfrm>
            <a:off x="395290" y="2016125"/>
            <a:ext cx="3312614" cy="4581525"/>
          </a:xfrm>
        </p:spPr>
        <p:txBody>
          <a:bodyPr/>
          <a:lstStyle/>
          <a:p>
            <a:r>
              <a:rPr lang="en-US" sz="2200" dirty="0"/>
              <a:t>Sample taken of one MA Distance Learning(DL) module in 2014-15</a:t>
            </a:r>
          </a:p>
          <a:p>
            <a:r>
              <a:rPr lang="en-US" sz="2200" dirty="0"/>
              <a:t>Twenty one participants in module.</a:t>
            </a:r>
          </a:p>
          <a:p>
            <a:r>
              <a:rPr lang="en-US" sz="2200" dirty="0"/>
              <a:t>Wide geographical range (Europe, Central Asia, Middle East, N &amp; S America).</a:t>
            </a:r>
          </a:p>
          <a:p>
            <a:r>
              <a:rPr lang="en-US" sz="2200" dirty="0"/>
              <a:t>Wide age range (early twenties to sixties)</a:t>
            </a:r>
          </a:p>
          <a:p>
            <a:r>
              <a:rPr lang="en-US" sz="2200" dirty="0"/>
              <a:t>Result…</a:t>
            </a:r>
          </a:p>
          <a:p>
            <a:endParaRPr lang="en-US" dirty="0"/>
          </a:p>
          <a:p>
            <a:endParaRPr lang="en-US" dirty="0"/>
          </a:p>
          <a:p>
            <a:endParaRPr lang="en-US" dirty="0"/>
          </a:p>
        </p:txBody>
      </p:sp>
      <p:pic>
        <p:nvPicPr>
          <p:cNvPr id="5" name="Content Placeholder 5">
            <a:extLst>
              <a:ext uri="{FF2B5EF4-FFF2-40B4-BE49-F238E27FC236}">
                <a16:creationId xmlns:a16="http://schemas.microsoft.com/office/drawing/2014/main" xmlns="" id="{F697BB82-8A91-3443-954F-09814D22B7BB}"/>
              </a:ext>
            </a:extLst>
          </p:cNvPr>
          <p:cNvPicPr>
            <a:picLocks noChangeAspect="1"/>
          </p:cNvPicPr>
          <p:nvPr/>
        </p:nvPicPr>
        <p:blipFill>
          <a:blip r:embed="rId6"/>
          <a:stretch>
            <a:fillRect/>
          </a:stretch>
        </p:blipFill>
        <p:spPr>
          <a:xfrm>
            <a:off x="3707903" y="2016125"/>
            <a:ext cx="5112569" cy="3315457"/>
          </a:xfrm>
          <a:prstGeom prst="rect">
            <a:avLst/>
          </a:prstGeom>
        </p:spPr>
      </p:pic>
      <p:sp>
        <p:nvSpPr>
          <p:cNvPr id="4" name="TextBox 3">
            <a:extLst>
              <a:ext uri="{FF2B5EF4-FFF2-40B4-BE49-F238E27FC236}">
                <a16:creationId xmlns:a16="http://schemas.microsoft.com/office/drawing/2014/main" xmlns="" id="{86BB545A-601A-4B44-AACD-6656E6E090CC}"/>
              </a:ext>
            </a:extLst>
          </p:cNvPr>
          <p:cNvSpPr txBox="1"/>
          <p:nvPr/>
        </p:nvSpPr>
        <p:spPr>
          <a:xfrm>
            <a:off x="4427984" y="5445224"/>
            <a:ext cx="4248472" cy="1200329"/>
          </a:xfrm>
          <a:prstGeom prst="rect">
            <a:avLst/>
          </a:prstGeom>
          <a:noFill/>
        </p:spPr>
        <p:txBody>
          <a:bodyPr wrap="square" rtlCol="0">
            <a:spAutoFit/>
          </a:bodyPr>
          <a:lstStyle/>
          <a:p>
            <a:r>
              <a:rPr lang="en-US" dirty="0"/>
              <a:t>Only 30% could upload a working PowerPoint video with audio that could be shared with fellow module students.  Why so low?</a:t>
            </a:r>
          </a:p>
        </p:txBody>
      </p:sp>
      <p:pic>
        <p:nvPicPr>
          <p:cNvPr id="7" name="Sound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115300" y="5829300"/>
            <a:ext cx="812800" cy="812800"/>
          </a:xfrm>
          <a:prstGeom prst="rect">
            <a:avLst/>
          </a:prstGeom>
        </p:spPr>
      </p:pic>
    </p:spTree>
    <p:custDataLst>
      <p:tags r:id="rId1"/>
    </p:custDataLst>
    <p:extLst>
      <p:ext uri="{BB962C8B-B14F-4D97-AF65-F5344CB8AC3E}">
        <p14:creationId xmlns:p14="http://schemas.microsoft.com/office/powerpoint/2010/main" val="2924609772"/>
      </p:ext>
    </p:extLst>
  </p:cSld>
  <p:clrMapOvr>
    <a:masterClrMapping/>
  </p:clrMapOvr>
  <mc:AlternateContent xmlns:mc="http://schemas.openxmlformats.org/markup-compatibility/2006">
    <mc:Choice xmlns:p14="http://schemas.microsoft.com/office/powerpoint/2010/main" Requires="p14">
      <p:transition spd="slow" p14:dur="2000" advTm="32921"/>
    </mc:Choice>
    <mc:Fallback>
      <p:transition xmlns:p14="http://schemas.microsoft.com/office/powerpoint/2010/main" spd="slow" advTm="3292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dissolv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dissolve">
                                      <p:cBhvr>
                                        <p:cTn id="21" dur="1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dissolv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dissolve">
                                      <p:cBhvr>
                                        <p:cTn id="31" dur="1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dissolve">
                                      <p:cBhvr>
                                        <p:cTn id="36" dur="10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dissolve">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2" fill="hold" display="0">
                  <p:stCondLst>
                    <p:cond delay="indefinite"/>
                  </p:stCondLst>
                  <p:endCondLst>
                    <p:cond evt="onStopAudio" delay="0">
                      <p:tgtEl>
                        <p:sldTgt/>
                      </p:tgtEl>
                    </p:cond>
                  </p:endCondLst>
                </p:cTn>
                <p:tgtEl>
                  <p:spTgt spid="7"/>
                </p:tgtEl>
              </p:cMediaNode>
            </p:audio>
          </p:childTnLst>
        </p:cTn>
      </p:par>
    </p:tnLst>
    <p:bldLst>
      <p:bldP spid="3" grpId="0" uiExpand="1"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BFFC60-A733-E746-B5B1-7797954916C5}"/>
              </a:ext>
            </a:extLst>
          </p:cNvPr>
          <p:cNvSpPr>
            <a:spLocks noGrp="1"/>
          </p:cNvSpPr>
          <p:nvPr>
            <p:ph type="ctrTitle"/>
          </p:nvPr>
        </p:nvSpPr>
        <p:spPr/>
        <p:txBody>
          <a:bodyPr/>
          <a:lstStyle/>
          <a:p>
            <a:r>
              <a:rPr lang="en-US" dirty="0"/>
              <a:t>Analysis: Student issues</a:t>
            </a:r>
          </a:p>
        </p:txBody>
      </p:sp>
      <p:sp>
        <p:nvSpPr>
          <p:cNvPr id="3" name="Text Placeholder 2">
            <a:extLst>
              <a:ext uri="{FF2B5EF4-FFF2-40B4-BE49-F238E27FC236}">
                <a16:creationId xmlns:a16="http://schemas.microsoft.com/office/drawing/2014/main" xmlns="" id="{4AC65BB0-FD7E-744D-A9F6-8435FB2A27E6}"/>
              </a:ext>
            </a:extLst>
          </p:cNvPr>
          <p:cNvSpPr>
            <a:spLocks noGrp="1"/>
          </p:cNvSpPr>
          <p:nvPr>
            <p:ph type="body" sz="quarter" idx="14"/>
          </p:nvPr>
        </p:nvSpPr>
        <p:spPr>
          <a:xfrm>
            <a:off x="3923928" y="1704731"/>
            <a:ext cx="4608512" cy="4752826"/>
          </a:xfrm>
        </p:spPr>
        <p:txBody>
          <a:bodyPr/>
          <a:lstStyle/>
          <a:p>
            <a:r>
              <a:rPr lang="en-US" dirty="0"/>
              <a:t>“Compatibility” issues with Impress (OpenOffice) </a:t>
            </a:r>
          </a:p>
          <a:p>
            <a:r>
              <a:rPr lang="en-US" dirty="0"/>
              <a:t>“Wrong recording software”</a:t>
            </a:r>
          </a:p>
          <a:p>
            <a:r>
              <a:rPr lang="en-US" dirty="0"/>
              <a:t>Just couldn’t record audio</a:t>
            </a:r>
          </a:p>
          <a:p>
            <a:r>
              <a:rPr lang="en-US" dirty="0"/>
              <a:t>Couldn’t figure out how to set to record</a:t>
            </a:r>
          </a:p>
          <a:p>
            <a:r>
              <a:rPr lang="en-US" dirty="0"/>
              <a:t>Version used couldn’t be viewed by other students due to variety of given  reasons e.g. Plug-ins.</a:t>
            </a:r>
          </a:p>
          <a:p>
            <a:endParaRPr lang="en-US" dirty="0"/>
          </a:p>
        </p:txBody>
      </p:sp>
      <p:pic>
        <p:nvPicPr>
          <p:cNvPr id="4" name="Picture 3">
            <a:extLst>
              <a:ext uri="{FF2B5EF4-FFF2-40B4-BE49-F238E27FC236}">
                <a16:creationId xmlns:a16="http://schemas.microsoft.com/office/drawing/2014/main" xmlns="" id="{788BAA14-18C6-2341-88B7-60526F865CF5}"/>
              </a:ext>
            </a:extLst>
          </p:cNvPr>
          <p:cNvPicPr>
            <a:picLocks noChangeAspect="1"/>
          </p:cNvPicPr>
          <p:nvPr/>
        </p:nvPicPr>
        <p:blipFill>
          <a:blip r:embed="rId5"/>
          <a:stretch>
            <a:fillRect/>
          </a:stretch>
        </p:blipFill>
        <p:spPr>
          <a:xfrm>
            <a:off x="279534" y="1700808"/>
            <a:ext cx="3608010" cy="3096344"/>
          </a:xfrm>
          <a:prstGeom prst="rect">
            <a:avLst/>
          </a:prstGeom>
        </p:spPr>
      </p:pic>
      <p:pic>
        <p:nvPicPr>
          <p:cNvPr id="5" name="Picture 4">
            <a:extLst>
              <a:ext uri="{FF2B5EF4-FFF2-40B4-BE49-F238E27FC236}">
                <a16:creationId xmlns:a16="http://schemas.microsoft.com/office/drawing/2014/main" xmlns="" id="{D6595E0B-C231-0C47-94D8-5CC23513D0E5}"/>
              </a:ext>
            </a:extLst>
          </p:cNvPr>
          <p:cNvPicPr>
            <a:picLocks noChangeAspect="1"/>
          </p:cNvPicPr>
          <p:nvPr/>
        </p:nvPicPr>
        <p:blipFill>
          <a:blip r:embed="rId6"/>
          <a:stretch>
            <a:fillRect/>
          </a:stretch>
        </p:blipFill>
        <p:spPr>
          <a:xfrm>
            <a:off x="2160112" y="4930699"/>
            <a:ext cx="1763816" cy="1590194"/>
          </a:xfrm>
          <a:prstGeom prst="rect">
            <a:avLst/>
          </a:prstGeom>
        </p:spPr>
      </p:pic>
      <p:pic>
        <p:nvPicPr>
          <p:cNvPr id="6" name="Picture 5">
            <a:extLst>
              <a:ext uri="{FF2B5EF4-FFF2-40B4-BE49-F238E27FC236}">
                <a16:creationId xmlns:a16="http://schemas.microsoft.com/office/drawing/2014/main" xmlns="" id="{14CF6F7C-7882-EF47-B870-206FBF9D173C}"/>
              </a:ext>
            </a:extLst>
          </p:cNvPr>
          <p:cNvPicPr>
            <a:picLocks noChangeAspect="1"/>
          </p:cNvPicPr>
          <p:nvPr/>
        </p:nvPicPr>
        <p:blipFill>
          <a:blip r:embed="rId7"/>
          <a:stretch>
            <a:fillRect/>
          </a:stretch>
        </p:blipFill>
        <p:spPr>
          <a:xfrm>
            <a:off x="451536" y="4930700"/>
            <a:ext cx="1611705" cy="1590194"/>
          </a:xfrm>
          <a:prstGeom prst="rect">
            <a:avLst/>
          </a:prstGeom>
        </p:spPr>
      </p:pic>
      <p:pic>
        <p:nvPicPr>
          <p:cNvPr id="8" name="Sound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115300" y="5829300"/>
            <a:ext cx="812800" cy="812800"/>
          </a:xfrm>
          <a:prstGeom prst="rect">
            <a:avLst/>
          </a:prstGeom>
        </p:spPr>
      </p:pic>
    </p:spTree>
    <p:custDataLst>
      <p:tags r:id="rId1"/>
    </p:custDataLst>
    <p:extLst>
      <p:ext uri="{BB962C8B-B14F-4D97-AF65-F5344CB8AC3E}">
        <p14:creationId xmlns:p14="http://schemas.microsoft.com/office/powerpoint/2010/main" val="3940112634"/>
      </p:ext>
    </p:extLst>
  </p:cSld>
  <p:clrMapOvr>
    <a:masterClrMapping/>
  </p:clrMapOvr>
  <mc:AlternateContent xmlns:mc="http://schemas.openxmlformats.org/markup-compatibility/2006">
    <mc:Choice xmlns:p14="http://schemas.microsoft.com/office/powerpoint/2010/main" Requires="p14">
      <p:transition spd="slow" p14:dur="2000" advTm="34109"/>
    </mc:Choice>
    <mc:Fallback>
      <p:transition xmlns:p14="http://schemas.microsoft.com/office/powerpoint/2010/main" spd="slow" advTm="3410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dissolv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dissolve">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dissolve">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dissolve">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dissolve">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dissolve">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C7A35E-7E49-A54D-9B00-9A387D4A7C91}"/>
              </a:ext>
            </a:extLst>
          </p:cNvPr>
          <p:cNvSpPr>
            <a:spLocks noGrp="1"/>
          </p:cNvSpPr>
          <p:nvPr>
            <p:ph type="ctrTitle"/>
          </p:nvPr>
        </p:nvSpPr>
        <p:spPr/>
        <p:txBody>
          <a:bodyPr/>
          <a:lstStyle/>
          <a:p>
            <a:r>
              <a:rPr lang="en-US" dirty="0"/>
              <a:t>Analysis: Platforms</a:t>
            </a:r>
          </a:p>
        </p:txBody>
      </p:sp>
      <p:sp>
        <p:nvSpPr>
          <p:cNvPr id="3" name="Subtitle 2">
            <a:extLst>
              <a:ext uri="{FF2B5EF4-FFF2-40B4-BE49-F238E27FC236}">
                <a16:creationId xmlns:a16="http://schemas.microsoft.com/office/drawing/2014/main" xmlns="" id="{8C5C492A-C43C-F24D-8D80-AF0687B8E813}"/>
              </a:ext>
            </a:extLst>
          </p:cNvPr>
          <p:cNvSpPr>
            <a:spLocks noGrp="1"/>
          </p:cNvSpPr>
          <p:nvPr>
            <p:ph type="subTitle" idx="1"/>
          </p:nvPr>
        </p:nvSpPr>
        <p:spPr/>
        <p:txBody>
          <a:bodyPr/>
          <a:lstStyle/>
          <a:p>
            <a:r>
              <a:rPr lang="en-US" dirty="0"/>
              <a:t>Use of platforms by MA Distance Learners since inception of Course </a:t>
            </a:r>
          </a:p>
        </p:txBody>
      </p:sp>
      <p:pic>
        <p:nvPicPr>
          <p:cNvPr id="5" name="Sound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2787872917"/>
      </p:ext>
    </p:extLst>
  </p:cSld>
  <p:clrMapOvr>
    <a:masterClrMapping/>
  </p:clrMapOvr>
  <mc:AlternateContent xmlns:mc="http://schemas.openxmlformats.org/markup-compatibility/2006">
    <mc:Choice xmlns:p14="http://schemas.microsoft.com/office/powerpoint/2010/main" Requires="p14">
      <p:transition spd="slow" p14:dur="2000" advTm="4200"/>
    </mc:Choice>
    <mc:Fallback>
      <p:transition xmlns:p14="http://schemas.microsoft.com/office/powerpoint/2010/main" spd="slow" advTm="42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C5F117-F6AC-B34A-93EB-4F0F126EB238}"/>
              </a:ext>
            </a:extLst>
          </p:cNvPr>
          <p:cNvSpPr>
            <a:spLocks noGrp="1"/>
          </p:cNvSpPr>
          <p:nvPr>
            <p:ph type="ctrTitle"/>
          </p:nvPr>
        </p:nvSpPr>
        <p:spPr/>
        <p:txBody>
          <a:bodyPr/>
          <a:lstStyle/>
          <a:p>
            <a:r>
              <a:rPr lang="en-US" dirty="0"/>
              <a:t>Analysis: Platforms</a:t>
            </a:r>
          </a:p>
        </p:txBody>
      </p:sp>
      <p:sp>
        <p:nvSpPr>
          <p:cNvPr id="3" name="Text Placeholder 2">
            <a:extLst>
              <a:ext uri="{FF2B5EF4-FFF2-40B4-BE49-F238E27FC236}">
                <a16:creationId xmlns:a16="http://schemas.microsoft.com/office/drawing/2014/main" xmlns="" id="{8BBF521B-596A-324C-9490-F93697D8D0E9}"/>
              </a:ext>
            </a:extLst>
          </p:cNvPr>
          <p:cNvSpPr>
            <a:spLocks noGrp="1"/>
          </p:cNvSpPr>
          <p:nvPr>
            <p:ph type="body" sz="quarter" idx="14"/>
          </p:nvPr>
        </p:nvSpPr>
        <p:spPr>
          <a:xfrm>
            <a:off x="395290" y="2016125"/>
            <a:ext cx="2664542" cy="4581525"/>
          </a:xfrm>
        </p:spPr>
        <p:txBody>
          <a:bodyPr/>
          <a:lstStyle/>
          <a:p>
            <a:r>
              <a:rPr lang="en-US" sz="1800" dirty="0"/>
              <a:t>Windows based PC’s &amp; laptops is usually dominant platform</a:t>
            </a:r>
          </a:p>
          <a:p>
            <a:r>
              <a:rPr lang="en-US" sz="1800" dirty="0"/>
              <a:t>However, Mac based platforms have grown.</a:t>
            </a:r>
          </a:p>
          <a:p>
            <a:r>
              <a:rPr lang="en-US" sz="1800" dirty="0"/>
              <a:t>In 2015/16 Mac platforms overtook Windows</a:t>
            </a:r>
          </a:p>
          <a:p>
            <a:r>
              <a:rPr lang="en-US" sz="1800" dirty="0"/>
              <a:t>2016-17 saw the appearance of iPhones &amp; non-Mac tablets as some student’s primary choice of device for accessing the course</a:t>
            </a:r>
          </a:p>
          <a:p>
            <a:endParaRPr lang="en-US" dirty="0"/>
          </a:p>
          <a:p>
            <a:endParaRPr lang="en-US" dirty="0"/>
          </a:p>
        </p:txBody>
      </p:sp>
      <p:pic>
        <p:nvPicPr>
          <p:cNvPr id="4" name="Picture 3">
            <a:extLst>
              <a:ext uri="{FF2B5EF4-FFF2-40B4-BE49-F238E27FC236}">
                <a16:creationId xmlns:a16="http://schemas.microsoft.com/office/drawing/2014/main" xmlns="" id="{AD53E38D-ADF3-6F46-B18F-AD26E3CE0240}"/>
              </a:ext>
            </a:extLst>
          </p:cNvPr>
          <p:cNvPicPr>
            <a:picLocks noChangeAspect="1"/>
          </p:cNvPicPr>
          <p:nvPr/>
        </p:nvPicPr>
        <p:blipFill>
          <a:blip r:embed="rId5"/>
          <a:stretch>
            <a:fillRect/>
          </a:stretch>
        </p:blipFill>
        <p:spPr>
          <a:xfrm>
            <a:off x="3289431" y="1782873"/>
            <a:ext cx="2741647" cy="1962249"/>
          </a:xfrm>
          <a:prstGeom prst="rect">
            <a:avLst/>
          </a:prstGeom>
        </p:spPr>
      </p:pic>
      <p:pic>
        <p:nvPicPr>
          <p:cNvPr id="5" name="Picture 4">
            <a:extLst>
              <a:ext uri="{FF2B5EF4-FFF2-40B4-BE49-F238E27FC236}">
                <a16:creationId xmlns:a16="http://schemas.microsoft.com/office/drawing/2014/main" xmlns="" id="{8B6B21BC-7A39-5640-AAC2-436FF0DF99E5}"/>
              </a:ext>
            </a:extLst>
          </p:cNvPr>
          <p:cNvPicPr>
            <a:picLocks noChangeAspect="1"/>
          </p:cNvPicPr>
          <p:nvPr/>
        </p:nvPicPr>
        <p:blipFill>
          <a:blip r:embed="rId6"/>
          <a:stretch>
            <a:fillRect/>
          </a:stretch>
        </p:blipFill>
        <p:spPr>
          <a:xfrm>
            <a:off x="6090299" y="1770034"/>
            <a:ext cx="2861480" cy="1962249"/>
          </a:xfrm>
          <a:prstGeom prst="rect">
            <a:avLst/>
          </a:prstGeom>
        </p:spPr>
      </p:pic>
      <p:pic>
        <p:nvPicPr>
          <p:cNvPr id="6" name="Picture 5">
            <a:extLst>
              <a:ext uri="{FF2B5EF4-FFF2-40B4-BE49-F238E27FC236}">
                <a16:creationId xmlns:a16="http://schemas.microsoft.com/office/drawing/2014/main" xmlns="" id="{BDED1635-AD25-AA40-813F-51D640C8A048}"/>
              </a:ext>
            </a:extLst>
          </p:cNvPr>
          <p:cNvPicPr>
            <a:picLocks noChangeAspect="1"/>
          </p:cNvPicPr>
          <p:nvPr/>
        </p:nvPicPr>
        <p:blipFill>
          <a:blip r:embed="rId7"/>
          <a:stretch>
            <a:fillRect/>
          </a:stretch>
        </p:blipFill>
        <p:spPr>
          <a:xfrm>
            <a:off x="3215609" y="4020090"/>
            <a:ext cx="2815469" cy="1885654"/>
          </a:xfrm>
          <a:prstGeom prst="rect">
            <a:avLst/>
          </a:prstGeom>
        </p:spPr>
      </p:pic>
      <p:pic>
        <p:nvPicPr>
          <p:cNvPr id="7" name="Picture 6">
            <a:extLst>
              <a:ext uri="{FF2B5EF4-FFF2-40B4-BE49-F238E27FC236}">
                <a16:creationId xmlns:a16="http://schemas.microsoft.com/office/drawing/2014/main" xmlns="" id="{7BCDC0B6-A166-0B45-8647-AA48DBF8F361}"/>
              </a:ext>
            </a:extLst>
          </p:cNvPr>
          <p:cNvPicPr>
            <a:picLocks noChangeAspect="1"/>
          </p:cNvPicPr>
          <p:nvPr/>
        </p:nvPicPr>
        <p:blipFill>
          <a:blip r:embed="rId8"/>
          <a:stretch>
            <a:fillRect/>
          </a:stretch>
        </p:blipFill>
        <p:spPr>
          <a:xfrm>
            <a:off x="6090298" y="4020090"/>
            <a:ext cx="2861480" cy="1892426"/>
          </a:xfrm>
          <a:prstGeom prst="rect">
            <a:avLst/>
          </a:prstGeom>
        </p:spPr>
      </p:pic>
      <p:pic>
        <p:nvPicPr>
          <p:cNvPr id="9" name="Sound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115300" y="5829300"/>
            <a:ext cx="812800" cy="812800"/>
          </a:xfrm>
          <a:prstGeom prst="rect">
            <a:avLst/>
          </a:prstGeom>
        </p:spPr>
      </p:pic>
    </p:spTree>
    <p:custDataLst>
      <p:tags r:id="rId1"/>
    </p:custDataLst>
    <p:extLst>
      <p:ext uri="{BB962C8B-B14F-4D97-AF65-F5344CB8AC3E}">
        <p14:creationId xmlns:p14="http://schemas.microsoft.com/office/powerpoint/2010/main" val="2242615526"/>
      </p:ext>
    </p:extLst>
  </p:cSld>
  <p:clrMapOvr>
    <a:masterClrMapping/>
  </p:clrMapOvr>
  <mc:AlternateContent xmlns:mc="http://schemas.openxmlformats.org/markup-compatibility/2006">
    <mc:Choice xmlns:p14="http://schemas.microsoft.com/office/powerpoint/2010/main" Requires="p14">
      <p:transition spd="slow" p14:dur="2000" advTm="35391"/>
    </mc:Choice>
    <mc:Fallback>
      <p:transition xmlns:p14="http://schemas.microsoft.com/office/powerpoint/2010/main" spd="slow" advTm="3539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dissolv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dissolv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dissolve">
                                      <p:cBhvr>
                                        <p:cTn id="35" dur="2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dissolve">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dissolve">
                                      <p:cBhvr>
                                        <p:cTn id="4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6"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85D27F-46FA-3F49-A239-B79206C0E18B}"/>
              </a:ext>
            </a:extLst>
          </p:cNvPr>
          <p:cNvSpPr>
            <a:spLocks noGrp="1"/>
          </p:cNvSpPr>
          <p:nvPr>
            <p:ph type="ctrTitle"/>
          </p:nvPr>
        </p:nvSpPr>
        <p:spPr/>
        <p:txBody>
          <a:bodyPr/>
          <a:lstStyle/>
          <a:p>
            <a:r>
              <a:rPr lang="en-US" dirty="0"/>
              <a:t>Conclusions</a:t>
            </a:r>
          </a:p>
        </p:txBody>
      </p:sp>
      <p:sp>
        <p:nvSpPr>
          <p:cNvPr id="3" name="Text Placeholder 2">
            <a:extLst>
              <a:ext uri="{FF2B5EF4-FFF2-40B4-BE49-F238E27FC236}">
                <a16:creationId xmlns:a16="http://schemas.microsoft.com/office/drawing/2014/main" xmlns="" id="{FAE8F3D3-A822-3243-8C66-260A64853BE8}"/>
              </a:ext>
            </a:extLst>
          </p:cNvPr>
          <p:cNvSpPr>
            <a:spLocks noGrp="1"/>
          </p:cNvSpPr>
          <p:nvPr>
            <p:ph type="body" sz="quarter" idx="14"/>
          </p:nvPr>
        </p:nvSpPr>
        <p:spPr>
          <a:xfrm>
            <a:off x="251520" y="1844824"/>
            <a:ext cx="7632848" cy="4752975"/>
          </a:xfrm>
        </p:spPr>
        <p:txBody>
          <a:bodyPr/>
          <a:lstStyle/>
          <a:p>
            <a:r>
              <a:rPr lang="en-US" sz="2000" dirty="0"/>
              <a:t>Wide divergence of skill sets in student’s ability to use PowerPoint</a:t>
            </a:r>
          </a:p>
          <a:p>
            <a:r>
              <a:rPr lang="en-US" sz="2000" dirty="0"/>
              <a:t>Complicated by use of outdated versions, non PowerPoint product’s &amp; limitations on functionality created by certain platforms</a:t>
            </a:r>
          </a:p>
          <a:p>
            <a:r>
              <a:rPr lang="en-US" sz="2000" dirty="0"/>
              <a:t>Possible merit in University insistence on use of latest PowerPoint version (available to students on Office 365)</a:t>
            </a:r>
          </a:p>
          <a:p>
            <a:r>
              <a:rPr lang="en-US" sz="2000" dirty="0"/>
              <a:t>Training/help resource could then be made available to assist in recording visual &amp; audio presentations.</a:t>
            </a:r>
          </a:p>
          <a:p>
            <a:r>
              <a:rPr lang="en-US" sz="2000" b="1" i="1" dirty="0"/>
              <a:t>However, this assumes students use platforms that allow full PowerPoint recording functionality.</a:t>
            </a:r>
          </a:p>
          <a:p>
            <a:r>
              <a:rPr lang="en-US" sz="2000" dirty="0"/>
              <a:t>The issue is not necessarily PowerPoint </a:t>
            </a:r>
            <a:r>
              <a:rPr lang="en-US" sz="2000" i="1" dirty="0"/>
              <a:t>per se </a:t>
            </a:r>
            <a:r>
              <a:rPr lang="en-US" sz="2000" dirty="0"/>
              <a:t>but its [audio/visual] recording functionality on some platforms.</a:t>
            </a:r>
          </a:p>
        </p:txBody>
      </p:sp>
      <p:pic>
        <p:nvPicPr>
          <p:cNvPr id="5" name="Sound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115300" y="5829300"/>
            <a:ext cx="812800" cy="812800"/>
          </a:xfrm>
          <a:prstGeom prst="rect">
            <a:avLst/>
          </a:prstGeom>
        </p:spPr>
      </p:pic>
    </p:spTree>
    <p:custDataLst>
      <p:tags r:id="rId1"/>
    </p:custDataLst>
    <p:extLst>
      <p:ext uri="{BB962C8B-B14F-4D97-AF65-F5344CB8AC3E}">
        <p14:creationId xmlns:p14="http://schemas.microsoft.com/office/powerpoint/2010/main" val="3770576655"/>
      </p:ext>
    </p:extLst>
  </p:cSld>
  <p:clrMapOvr>
    <a:masterClrMapping/>
  </p:clrMapOvr>
  <mc:AlternateContent xmlns:mc="http://schemas.openxmlformats.org/markup-compatibility/2006">
    <mc:Choice xmlns:p14="http://schemas.microsoft.com/office/powerpoint/2010/main" Requires="p14">
      <p:transition spd="slow" p14:dur="2000" advTm="25869"/>
    </mc:Choice>
    <mc:Fallback>
      <p:transition xmlns:p14="http://schemas.microsoft.com/office/powerpoint/2010/main" spd="slow" advTm="2586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dissolv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dissolv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dissolv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dissolv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dissolv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0DA6FB-09F1-E047-B74A-4FD2958B6C3B}"/>
              </a:ext>
            </a:extLst>
          </p:cNvPr>
          <p:cNvSpPr>
            <a:spLocks noGrp="1"/>
          </p:cNvSpPr>
          <p:nvPr>
            <p:ph type="ctrTitle"/>
          </p:nvPr>
        </p:nvSpPr>
        <p:spPr/>
        <p:txBody>
          <a:bodyPr/>
          <a:lstStyle/>
          <a:p>
            <a:r>
              <a:rPr lang="en-US" dirty="0"/>
              <a:t>Solutions</a:t>
            </a:r>
          </a:p>
        </p:txBody>
      </p:sp>
      <p:sp>
        <p:nvSpPr>
          <p:cNvPr id="3" name="Text Placeholder 2">
            <a:extLst>
              <a:ext uri="{FF2B5EF4-FFF2-40B4-BE49-F238E27FC236}">
                <a16:creationId xmlns:a16="http://schemas.microsoft.com/office/drawing/2014/main" xmlns="" id="{31F953C0-DBE6-894B-AC6A-B6C66A704D2A}"/>
              </a:ext>
            </a:extLst>
          </p:cNvPr>
          <p:cNvSpPr>
            <a:spLocks noGrp="1"/>
          </p:cNvSpPr>
          <p:nvPr>
            <p:ph type="body" sz="quarter" idx="14"/>
          </p:nvPr>
        </p:nvSpPr>
        <p:spPr>
          <a:xfrm>
            <a:off x="683568" y="2276872"/>
            <a:ext cx="3834680" cy="4248919"/>
          </a:xfrm>
        </p:spPr>
        <p:txBody>
          <a:bodyPr/>
          <a:lstStyle/>
          <a:p>
            <a:r>
              <a:rPr lang="en-US" sz="2000" dirty="0"/>
              <a:t>Require students to use latest PowerPoint version (Office 365)</a:t>
            </a:r>
          </a:p>
          <a:p>
            <a:r>
              <a:rPr lang="en-US" sz="2000" dirty="0"/>
              <a:t>Produce training resources</a:t>
            </a:r>
          </a:p>
          <a:p>
            <a:pPr marL="0" indent="0">
              <a:buNone/>
            </a:pPr>
            <a:r>
              <a:rPr lang="en-US" sz="2000" dirty="0">
                <a:solidFill>
                  <a:srgbClr val="C00000"/>
                </a:solidFill>
              </a:rPr>
              <a:t>Issues:</a:t>
            </a:r>
          </a:p>
          <a:p>
            <a:r>
              <a:rPr lang="en-US" sz="2000" dirty="0">
                <a:solidFill>
                  <a:srgbClr val="C00000"/>
                </a:solidFill>
              </a:rPr>
              <a:t>Any help material will not be future-proof against new versions and platforms</a:t>
            </a:r>
          </a:p>
          <a:p>
            <a:r>
              <a:rPr lang="en-US" sz="2000" dirty="0">
                <a:solidFill>
                  <a:srgbClr val="C00000"/>
                </a:solidFill>
              </a:rPr>
              <a:t>PowerPoint will still not have full audio-visual recording functionality across all existing platforms</a:t>
            </a:r>
          </a:p>
          <a:p>
            <a:r>
              <a:rPr lang="en-US" sz="2000" dirty="0">
                <a:solidFill>
                  <a:srgbClr val="C00000"/>
                </a:solidFill>
              </a:rPr>
              <a:t>Therefore only a partial solution</a:t>
            </a:r>
          </a:p>
          <a:p>
            <a:pPr marL="0" indent="0">
              <a:buNone/>
            </a:pPr>
            <a:endParaRPr lang="en-US" sz="2000" dirty="0">
              <a:solidFill>
                <a:srgbClr val="C00000"/>
              </a:solidFill>
            </a:endParaRPr>
          </a:p>
        </p:txBody>
      </p:sp>
      <p:sp>
        <p:nvSpPr>
          <p:cNvPr id="4" name="TextBox 3">
            <a:extLst>
              <a:ext uri="{FF2B5EF4-FFF2-40B4-BE49-F238E27FC236}">
                <a16:creationId xmlns:a16="http://schemas.microsoft.com/office/drawing/2014/main" xmlns="" id="{2E691669-192E-2042-B2BD-5CEE9ED65457}"/>
              </a:ext>
            </a:extLst>
          </p:cNvPr>
          <p:cNvSpPr txBox="1"/>
          <p:nvPr/>
        </p:nvSpPr>
        <p:spPr>
          <a:xfrm>
            <a:off x="847181" y="1712877"/>
            <a:ext cx="3600399" cy="369332"/>
          </a:xfrm>
          <a:prstGeom prst="rect">
            <a:avLst/>
          </a:prstGeom>
          <a:noFill/>
        </p:spPr>
        <p:txBody>
          <a:bodyPr wrap="square" rtlCol="0">
            <a:spAutoFit/>
          </a:bodyPr>
          <a:lstStyle/>
          <a:p>
            <a:r>
              <a:rPr lang="en-US" dirty="0"/>
              <a:t>Short Term - interim</a:t>
            </a:r>
          </a:p>
        </p:txBody>
      </p:sp>
      <p:sp>
        <p:nvSpPr>
          <p:cNvPr id="5" name="Rectangle 4">
            <a:extLst>
              <a:ext uri="{FF2B5EF4-FFF2-40B4-BE49-F238E27FC236}">
                <a16:creationId xmlns:a16="http://schemas.microsoft.com/office/drawing/2014/main" xmlns="" id="{821C8A1B-15EA-A544-9BF6-9C94F70CC1FD}"/>
              </a:ext>
            </a:extLst>
          </p:cNvPr>
          <p:cNvSpPr/>
          <p:nvPr/>
        </p:nvSpPr>
        <p:spPr>
          <a:xfrm>
            <a:off x="4716016" y="2420888"/>
            <a:ext cx="3744416" cy="4093428"/>
          </a:xfrm>
          <a:prstGeom prst="rect">
            <a:avLst/>
          </a:prstGeom>
        </p:spPr>
        <p:txBody>
          <a:bodyPr wrap="square">
            <a:spAutoFit/>
          </a:bodyPr>
          <a:lstStyle/>
          <a:p>
            <a:pPr marL="285750" indent="-285750">
              <a:buFont typeface="Arial" panose="020B0604020202020204" pitchFamily="34" charset="0"/>
              <a:buChar char="•"/>
            </a:pPr>
            <a:r>
              <a:rPr lang="en-US" sz="2000" dirty="0"/>
              <a:t>Explore alternative audio/video recording possibilities</a:t>
            </a:r>
          </a:p>
          <a:p>
            <a:r>
              <a:rPr lang="en-US" sz="2000" dirty="0">
                <a:solidFill>
                  <a:srgbClr val="C00000"/>
                </a:solidFill>
              </a:rPr>
              <a:t>Will need to be: </a:t>
            </a:r>
          </a:p>
          <a:p>
            <a:pPr marL="342900" indent="-342900">
              <a:buFont typeface="Arial" panose="020B0604020202020204" pitchFamily="34" charset="0"/>
              <a:buChar char="•"/>
            </a:pPr>
            <a:r>
              <a:rPr lang="en-US" sz="2000" dirty="0">
                <a:solidFill>
                  <a:srgbClr val="C00000"/>
                </a:solidFill>
              </a:rPr>
              <a:t>Multi-platform</a:t>
            </a:r>
          </a:p>
          <a:p>
            <a:pPr marL="342900" indent="-342900">
              <a:buFont typeface="Arial" panose="020B0604020202020204" pitchFamily="34" charset="0"/>
              <a:buChar char="•"/>
            </a:pPr>
            <a:r>
              <a:rPr lang="en-US" sz="2000" dirty="0">
                <a:solidFill>
                  <a:srgbClr val="C00000"/>
                </a:solidFill>
              </a:rPr>
              <a:t>Inexpensive</a:t>
            </a:r>
          </a:p>
          <a:p>
            <a:pPr marL="342900" indent="-342900">
              <a:buFont typeface="Arial" panose="020B0604020202020204" pitchFamily="34" charset="0"/>
              <a:buChar char="•"/>
            </a:pPr>
            <a:r>
              <a:rPr lang="en-US" sz="2000" dirty="0">
                <a:solidFill>
                  <a:srgbClr val="C00000"/>
                </a:solidFill>
              </a:rPr>
              <a:t>Offer secure hosting</a:t>
            </a:r>
          </a:p>
          <a:p>
            <a:pPr marL="342900" indent="-342900">
              <a:buFont typeface="Arial" panose="020B0604020202020204" pitchFamily="34" charset="0"/>
              <a:buChar char="•"/>
            </a:pPr>
            <a:r>
              <a:rPr lang="en-US" sz="2000" dirty="0">
                <a:solidFill>
                  <a:srgbClr val="C00000"/>
                </a:solidFill>
              </a:rPr>
              <a:t>Shareable to assigned groups</a:t>
            </a:r>
          </a:p>
          <a:p>
            <a:pPr marL="342900" indent="-342900">
              <a:buFont typeface="Arial" panose="020B0604020202020204" pitchFamily="34" charset="0"/>
              <a:buChar char="•"/>
            </a:pPr>
            <a:r>
              <a:rPr lang="en-US" sz="2000" dirty="0">
                <a:solidFill>
                  <a:srgbClr val="C00000"/>
                </a:solidFill>
              </a:rPr>
              <a:t>Easy to administer</a:t>
            </a:r>
          </a:p>
          <a:p>
            <a:pPr marL="342900" indent="-342900">
              <a:buFont typeface="Arial" panose="020B0604020202020204" pitchFamily="34" charset="0"/>
              <a:buChar char="•"/>
            </a:pPr>
            <a:r>
              <a:rPr lang="en-US" sz="2000" dirty="0">
                <a:solidFill>
                  <a:srgbClr val="C00000"/>
                </a:solidFill>
              </a:rPr>
              <a:t>Minimal training for students and administrator</a:t>
            </a:r>
          </a:p>
          <a:p>
            <a:pPr marL="342900" indent="-342900">
              <a:buFont typeface="Arial" panose="020B0604020202020204" pitchFamily="34" charset="0"/>
              <a:buChar char="•"/>
            </a:pPr>
            <a:r>
              <a:rPr lang="en-US" sz="2000" dirty="0">
                <a:solidFill>
                  <a:srgbClr val="C00000"/>
                </a:solidFill>
              </a:rPr>
              <a:t>Future-proof</a:t>
            </a:r>
          </a:p>
          <a:p>
            <a:pPr marL="342900" indent="-34290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
        <p:nvSpPr>
          <p:cNvPr id="6" name="TextBox 5">
            <a:extLst>
              <a:ext uri="{FF2B5EF4-FFF2-40B4-BE49-F238E27FC236}">
                <a16:creationId xmlns:a16="http://schemas.microsoft.com/office/drawing/2014/main" xmlns="" id="{55A07948-9F4C-A546-B616-E14C80D6B6C8}"/>
              </a:ext>
            </a:extLst>
          </p:cNvPr>
          <p:cNvSpPr txBox="1"/>
          <p:nvPr/>
        </p:nvSpPr>
        <p:spPr>
          <a:xfrm>
            <a:off x="4716016" y="1712877"/>
            <a:ext cx="3402631" cy="369332"/>
          </a:xfrm>
          <a:prstGeom prst="rect">
            <a:avLst/>
          </a:prstGeom>
          <a:noFill/>
        </p:spPr>
        <p:txBody>
          <a:bodyPr wrap="square" rtlCol="0">
            <a:spAutoFit/>
          </a:bodyPr>
          <a:lstStyle/>
          <a:p>
            <a:r>
              <a:rPr lang="en-US" dirty="0"/>
              <a:t>Longer Term </a:t>
            </a:r>
          </a:p>
        </p:txBody>
      </p:sp>
      <p:pic>
        <p:nvPicPr>
          <p:cNvPr id="8" name="Sound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115300" y="5829300"/>
            <a:ext cx="812800" cy="812800"/>
          </a:xfrm>
          <a:prstGeom prst="rect">
            <a:avLst/>
          </a:prstGeom>
        </p:spPr>
      </p:pic>
    </p:spTree>
    <p:custDataLst>
      <p:tags r:id="rId1"/>
    </p:custDataLst>
    <p:extLst>
      <p:ext uri="{BB962C8B-B14F-4D97-AF65-F5344CB8AC3E}">
        <p14:creationId xmlns:p14="http://schemas.microsoft.com/office/powerpoint/2010/main" val="3397034574"/>
      </p:ext>
    </p:extLst>
  </p:cSld>
  <p:clrMapOvr>
    <a:masterClrMapping/>
  </p:clrMapOvr>
  <mc:AlternateContent xmlns:mc="http://schemas.openxmlformats.org/markup-compatibility/2006">
    <mc:Choice xmlns:p14="http://schemas.microsoft.com/office/powerpoint/2010/main" Requires="p14">
      <p:transition spd="slow" p14:dur="2000" advTm="41105"/>
    </mc:Choice>
    <mc:Fallback>
      <p:transition xmlns:p14="http://schemas.microsoft.com/office/powerpoint/2010/main" spd="slow" advTm="4110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dissolv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dissolv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dissolv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dissolv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dissolv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dissolv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5">
                                            <p:txEl>
                                              <p:pRg st="0" end="0"/>
                                            </p:txEl>
                                          </p:spTgt>
                                        </p:tgtEl>
                                        <p:attrNameLst>
                                          <p:attrName>style.visibility</p:attrName>
                                        </p:attrNameLst>
                                      </p:cBhvr>
                                      <p:to>
                                        <p:strVal val="visible"/>
                                      </p:to>
                                    </p:set>
                                    <p:animEffect transition="in" filter="dissolve">
                                      <p:cBhvr>
                                        <p:cTn id="46" dur="500"/>
                                        <p:tgtEl>
                                          <p:spTgt spid="5">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5">
                                            <p:txEl>
                                              <p:pRg st="1" end="1"/>
                                            </p:txEl>
                                          </p:spTgt>
                                        </p:tgtEl>
                                        <p:attrNameLst>
                                          <p:attrName>style.visibility</p:attrName>
                                        </p:attrNameLst>
                                      </p:cBhvr>
                                      <p:to>
                                        <p:strVal val="visible"/>
                                      </p:to>
                                    </p:set>
                                    <p:animEffect transition="in" filter="dissolve">
                                      <p:cBhvr>
                                        <p:cTn id="51" dur="500"/>
                                        <p:tgtEl>
                                          <p:spTgt spid="5">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5">
                                            <p:txEl>
                                              <p:pRg st="2" end="2"/>
                                            </p:txEl>
                                          </p:spTgt>
                                        </p:tgtEl>
                                        <p:attrNameLst>
                                          <p:attrName>style.visibility</p:attrName>
                                        </p:attrNameLst>
                                      </p:cBhvr>
                                      <p:to>
                                        <p:strVal val="visible"/>
                                      </p:to>
                                    </p:set>
                                    <p:animEffect transition="in" filter="dissolve">
                                      <p:cBhvr>
                                        <p:cTn id="56" dur="500"/>
                                        <p:tgtEl>
                                          <p:spTgt spid="5">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5">
                                            <p:txEl>
                                              <p:pRg st="3" end="3"/>
                                            </p:txEl>
                                          </p:spTgt>
                                        </p:tgtEl>
                                        <p:attrNameLst>
                                          <p:attrName>style.visibility</p:attrName>
                                        </p:attrNameLst>
                                      </p:cBhvr>
                                      <p:to>
                                        <p:strVal val="visible"/>
                                      </p:to>
                                    </p:set>
                                    <p:animEffect transition="in" filter="dissolve">
                                      <p:cBhvr>
                                        <p:cTn id="61" dur="500"/>
                                        <p:tgtEl>
                                          <p:spTgt spid="5">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5">
                                            <p:txEl>
                                              <p:pRg st="4" end="4"/>
                                            </p:txEl>
                                          </p:spTgt>
                                        </p:tgtEl>
                                        <p:attrNameLst>
                                          <p:attrName>style.visibility</p:attrName>
                                        </p:attrNameLst>
                                      </p:cBhvr>
                                      <p:to>
                                        <p:strVal val="visible"/>
                                      </p:to>
                                    </p:set>
                                    <p:animEffect transition="in" filter="dissolve">
                                      <p:cBhvr>
                                        <p:cTn id="66" dur="500"/>
                                        <p:tgtEl>
                                          <p:spTgt spid="5">
                                            <p:txEl>
                                              <p:pRg st="4" end="4"/>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nodeType="clickEffect">
                                  <p:stCondLst>
                                    <p:cond delay="0"/>
                                  </p:stCondLst>
                                  <p:childTnLst>
                                    <p:set>
                                      <p:cBhvr>
                                        <p:cTn id="70" dur="1" fill="hold">
                                          <p:stCondLst>
                                            <p:cond delay="0"/>
                                          </p:stCondLst>
                                        </p:cTn>
                                        <p:tgtEl>
                                          <p:spTgt spid="5">
                                            <p:txEl>
                                              <p:pRg st="5" end="5"/>
                                            </p:txEl>
                                          </p:spTgt>
                                        </p:tgtEl>
                                        <p:attrNameLst>
                                          <p:attrName>style.visibility</p:attrName>
                                        </p:attrNameLst>
                                      </p:cBhvr>
                                      <p:to>
                                        <p:strVal val="visible"/>
                                      </p:to>
                                    </p:set>
                                    <p:animEffect transition="in" filter="dissolve">
                                      <p:cBhvr>
                                        <p:cTn id="71" dur="500"/>
                                        <p:tgtEl>
                                          <p:spTgt spid="5">
                                            <p:txEl>
                                              <p:pRg st="5" end="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nodeType="clickEffect">
                                  <p:stCondLst>
                                    <p:cond delay="0"/>
                                  </p:stCondLst>
                                  <p:childTnLst>
                                    <p:set>
                                      <p:cBhvr>
                                        <p:cTn id="75" dur="1" fill="hold">
                                          <p:stCondLst>
                                            <p:cond delay="0"/>
                                          </p:stCondLst>
                                        </p:cTn>
                                        <p:tgtEl>
                                          <p:spTgt spid="5">
                                            <p:txEl>
                                              <p:pRg st="6" end="6"/>
                                            </p:txEl>
                                          </p:spTgt>
                                        </p:tgtEl>
                                        <p:attrNameLst>
                                          <p:attrName>style.visibility</p:attrName>
                                        </p:attrNameLst>
                                      </p:cBhvr>
                                      <p:to>
                                        <p:strVal val="visible"/>
                                      </p:to>
                                    </p:set>
                                    <p:animEffect transition="in" filter="dissolve">
                                      <p:cBhvr>
                                        <p:cTn id="76" dur="500"/>
                                        <p:tgtEl>
                                          <p:spTgt spid="5">
                                            <p:txEl>
                                              <p:pRg st="6" end="6"/>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nodeType="clickEffect">
                                  <p:stCondLst>
                                    <p:cond delay="0"/>
                                  </p:stCondLst>
                                  <p:childTnLst>
                                    <p:set>
                                      <p:cBhvr>
                                        <p:cTn id="80" dur="1" fill="hold">
                                          <p:stCondLst>
                                            <p:cond delay="0"/>
                                          </p:stCondLst>
                                        </p:cTn>
                                        <p:tgtEl>
                                          <p:spTgt spid="5">
                                            <p:txEl>
                                              <p:pRg st="7" end="7"/>
                                            </p:txEl>
                                          </p:spTgt>
                                        </p:tgtEl>
                                        <p:attrNameLst>
                                          <p:attrName>style.visibility</p:attrName>
                                        </p:attrNameLst>
                                      </p:cBhvr>
                                      <p:to>
                                        <p:strVal val="visible"/>
                                      </p:to>
                                    </p:set>
                                    <p:animEffect transition="in" filter="dissolve">
                                      <p:cBhvr>
                                        <p:cTn id="81" dur="500"/>
                                        <p:tgtEl>
                                          <p:spTgt spid="5">
                                            <p:txEl>
                                              <p:pRg st="7" end="7"/>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nodeType="clickEffect">
                                  <p:stCondLst>
                                    <p:cond delay="0"/>
                                  </p:stCondLst>
                                  <p:childTnLst>
                                    <p:set>
                                      <p:cBhvr>
                                        <p:cTn id="85" dur="1" fill="hold">
                                          <p:stCondLst>
                                            <p:cond delay="0"/>
                                          </p:stCondLst>
                                        </p:cTn>
                                        <p:tgtEl>
                                          <p:spTgt spid="5">
                                            <p:txEl>
                                              <p:pRg st="8" end="8"/>
                                            </p:txEl>
                                          </p:spTgt>
                                        </p:tgtEl>
                                        <p:attrNameLst>
                                          <p:attrName>style.visibility</p:attrName>
                                        </p:attrNameLst>
                                      </p:cBhvr>
                                      <p:to>
                                        <p:strVal val="visible"/>
                                      </p:to>
                                    </p:set>
                                    <p:animEffect transition="in" filter="dissolve">
                                      <p:cBhvr>
                                        <p:cTn id="86"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87" fill="hold" display="0">
                  <p:stCondLst>
                    <p:cond delay="indefinite"/>
                  </p:stCondLst>
                  <p:endCondLst>
                    <p:cond evt="onStopAudio" delay="0">
                      <p:tgtEl>
                        <p:sldTgt/>
                      </p:tgtEl>
                    </p:cond>
                  </p:endCondLst>
                </p:cTn>
                <p:tgtEl>
                  <p:spTgt spid="8"/>
                </p:tgtEl>
              </p:cMediaNode>
            </p:audio>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0E3D69-07B1-D540-8370-70C49495D5FD}"/>
              </a:ext>
            </a:extLst>
          </p:cNvPr>
          <p:cNvSpPr>
            <a:spLocks noGrp="1"/>
          </p:cNvSpPr>
          <p:nvPr>
            <p:ph type="ctrTitle"/>
          </p:nvPr>
        </p:nvSpPr>
        <p:spPr/>
        <p:txBody>
          <a:bodyPr/>
          <a:lstStyle/>
          <a:p>
            <a:r>
              <a:rPr lang="en-US" dirty="0"/>
              <a:t>Short Term Solution </a:t>
            </a:r>
          </a:p>
        </p:txBody>
      </p:sp>
      <p:sp>
        <p:nvSpPr>
          <p:cNvPr id="3" name="Text Placeholder 2">
            <a:extLst>
              <a:ext uri="{FF2B5EF4-FFF2-40B4-BE49-F238E27FC236}">
                <a16:creationId xmlns:a16="http://schemas.microsoft.com/office/drawing/2014/main" xmlns="" id="{2A4E34F1-E5BB-1B42-9438-CF919860280B}"/>
              </a:ext>
            </a:extLst>
          </p:cNvPr>
          <p:cNvSpPr>
            <a:spLocks noGrp="1"/>
          </p:cNvSpPr>
          <p:nvPr>
            <p:ph type="body" sz="quarter" idx="14"/>
          </p:nvPr>
        </p:nvSpPr>
        <p:spPr>
          <a:xfrm>
            <a:off x="362047" y="1727983"/>
            <a:ext cx="3147092" cy="5013385"/>
          </a:xfrm>
        </p:spPr>
        <p:txBody>
          <a:bodyPr/>
          <a:lstStyle/>
          <a:p>
            <a:r>
              <a:rPr lang="en-US" dirty="0"/>
              <a:t>Implementation of a ‘help resource’</a:t>
            </a:r>
          </a:p>
          <a:p>
            <a:r>
              <a:rPr lang="en-US" dirty="0" err="1"/>
              <a:t>Utilisation</a:t>
            </a:r>
            <a:r>
              <a:rPr lang="en-US" dirty="0"/>
              <a:t> of </a:t>
            </a:r>
            <a:r>
              <a:rPr lang="en-US" dirty="0" err="1"/>
              <a:t>Xerte</a:t>
            </a:r>
            <a:r>
              <a:rPr lang="en-US" dirty="0"/>
              <a:t> open source learning software to host ‘help’</a:t>
            </a:r>
          </a:p>
          <a:p>
            <a:r>
              <a:rPr lang="en-US" dirty="0"/>
              <a:t>‘Help resource’ for each current different PowerPoint operating system </a:t>
            </a:r>
          </a:p>
          <a:p>
            <a:r>
              <a:rPr lang="en-US" dirty="0"/>
              <a:t>Decision Tree flow to guide user to correct help resource</a:t>
            </a:r>
          </a:p>
        </p:txBody>
      </p:sp>
      <p:pic>
        <p:nvPicPr>
          <p:cNvPr id="20" name="Picture 19">
            <a:extLst>
              <a:ext uri="{FF2B5EF4-FFF2-40B4-BE49-F238E27FC236}">
                <a16:creationId xmlns:a16="http://schemas.microsoft.com/office/drawing/2014/main" xmlns="" id="{F7659FCC-BE7E-9249-A6A2-5A608F488D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81702" y="1700808"/>
            <a:ext cx="5037812" cy="2883890"/>
          </a:xfrm>
          <a:prstGeom prst="rect">
            <a:avLst/>
          </a:prstGeom>
        </p:spPr>
      </p:pic>
      <p:pic>
        <p:nvPicPr>
          <p:cNvPr id="22" name="Picture 21">
            <a:extLst>
              <a:ext uri="{FF2B5EF4-FFF2-40B4-BE49-F238E27FC236}">
                <a16:creationId xmlns:a16="http://schemas.microsoft.com/office/drawing/2014/main" xmlns="" id="{E3960486-A47D-A344-8B0B-99CB8E7510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59554" y="2158797"/>
            <a:ext cx="4104456" cy="3237677"/>
          </a:xfrm>
          <a:prstGeom prst="rect">
            <a:avLst/>
          </a:prstGeom>
        </p:spPr>
      </p:pic>
      <p:pic>
        <p:nvPicPr>
          <p:cNvPr id="24" name="Picture 23">
            <a:extLst>
              <a:ext uri="{FF2B5EF4-FFF2-40B4-BE49-F238E27FC236}">
                <a16:creationId xmlns:a16="http://schemas.microsoft.com/office/drawing/2014/main" xmlns="" id="{808EC044-57B1-0149-8A98-10699691B6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61543" y="2564904"/>
            <a:ext cx="4357971" cy="3432240"/>
          </a:xfrm>
          <a:prstGeom prst="rect">
            <a:avLst/>
          </a:prstGeom>
        </p:spPr>
      </p:pic>
      <p:pic>
        <p:nvPicPr>
          <p:cNvPr id="26" name="Picture 25">
            <a:extLst>
              <a:ext uri="{FF2B5EF4-FFF2-40B4-BE49-F238E27FC236}">
                <a16:creationId xmlns:a16="http://schemas.microsoft.com/office/drawing/2014/main" xmlns="" id="{0EB23A1E-1C56-B84E-A7CB-4AA3310C3FF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22221" y="2924322"/>
            <a:ext cx="4166241" cy="3270887"/>
          </a:xfrm>
          <a:prstGeom prst="rect">
            <a:avLst/>
          </a:prstGeom>
        </p:spPr>
      </p:pic>
      <p:pic>
        <p:nvPicPr>
          <p:cNvPr id="28" name="Picture 27">
            <a:extLst>
              <a:ext uri="{FF2B5EF4-FFF2-40B4-BE49-F238E27FC236}">
                <a16:creationId xmlns:a16="http://schemas.microsoft.com/office/drawing/2014/main" xmlns="" id="{748A3B32-B782-634A-85FF-87A515552CB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53349" y="3328518"/>
            <a:ext cx="4169602" cy="3284984"/>
          </a:xfrm>
          <a:prstGeom prst="rect">
            <a:avLst/>
          </a:prstGeom>
        </p:spPr>
      </p:pic>
      <p:pic>
        <p:nvPicPr>
          <p:cNvPr id="30" name="Picture 29">
            <a:extLst>
              <a:ext uri="{FF2B5EF4-FFF2-40B4-BE49-F238E27FC236}">
                <a16:creationId xmlns:a16="http://schemas.microsoft.com/office/drawing/2014/main" xmlns="" id="{08955AB0-6895-9243-B4DE-FF5013056AE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28800" y="3747362"/>
            <a:ext cx="3901303" cy="3087118"/>
          </a:xfrm>
          <a:prstGeom prst="rect">
            <a:avLst/>
          </a:prstGeom>
        </p:spPr>
      </p:pic>
      <p:pic>
        <p:nvPicPr>
          <p:cNvPr id="5" name="Sound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8115300" y="5829300"/>
            <a:ext cx="812800" cy="812800"/>
          </a:xfrm>
          <a:prstGeom prst="rect">
            <a:avLst/>
          </a:prstGeom>
        </p:spPr>
      </p:pic>
    </p:spTree>
    <p:custDataLst>
      <p:tags r:id="rId1"/>
    </p:custDataLst>
    <p:extLst>
      <p:ext uri="{BB962C8B-B14F-4D97-AF65-F5344CB8AC3E}">
        <p14:creationId xmlns:p14="http://schemas.microsoft.com/office/powerpoint/2010/main" val="1738392544"/>
      </p:ext>
    </p:extLst>
  </p:cSld>
  <p:clrMapOvr>
    <a:masterClrMapping/>
  </p:clrMapOvr>
  <mc:AlternateContent xmlns:mc="http://schemas.openxmlformats.org/markup-compatibility/2006">
    <mc:Choice xmlns:p14="http://schemas.microsoft.com/office/powerpoint/2010/main" Requires="p14">
      <p:transition spd="slow" p14:dur="2000" advTm="32679"/>
    </mc:Choice>
    <mc:Fallback>
      <p:transition xmlns:p14="http://schemas.microsoft.com/office/powerpoint/2010/main" spd="slow" advTm="3267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dissolv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dissolv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dissolv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dissolve">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dissolv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dissolve">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dissolve">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dissolve">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dissolve">
                                      <p:cBhvr>
                                        <p:cTn id="5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7" fill="hold" display="0">
                  <p:stCondLst>
                    <p:cond delay="indefinite"/>
                  </p:stCondLst>
                  <p:endCondLst>
                    <p:cond evt="onStopAudio" delay="0">
                      <p:tgtEl>
                        <p:sldTgt/>
                      </p:tgtEl>
                    </p:cond>
                  </p:endCondLst>
                </p:cTn>
                <p:tgtEl>
                  <p:spTgt spid="5"/>
                </p:tgtEl>
              </p:cMediaNode>
            </p:audio>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4"/>
</p:tagLst>
</file>

<file path=ppt/tags/tag10.xml><?xml version="1.0" encoding="utf-8"?>
<p:tagLst xmlns:a="http://schemas.openxmlformats.org/drawingml/2006/main" xmlns:r="http://schemas.openxmlformats.org/officeDocument/2006/relationships" xmlns:p="http://schemas.openxmlformats.org/presentationml/2006/main">
  <p:tag name="TIMING" val="|1.1|2.6|1.7|5|9.6"/>
</p:tagLst>
</file>

<file path=ppt/tags/tag11.xml><?xml version="1.0" encoding="utf-8"?>
<p:tagLst xmlns:a="http://schemas.openxmlformats.org/drawingml/2006/main" xmlns:r="http://schemas.openxmlformats.org/officeDocument/2006/relationships" xmlns:p="http://schemas.openxmlformats.org/presentationml/2006/main">
  <p:tag name="TIMING" val="|2|3.5|1.2|5.9|5.2|6.4|4.8"/>
</p:tagLst>
</file>

<file path=ppt/tags/tag12.xml><?xml version="1.0" encoding="utf-8"?>
<p:tagLst xmlns:a="http://schemas.openxmlformats.org/drawingml/2006/main" xmlns:r="http://schemas.openxmlformats.org/officeDocument/2006/relationships" xmlns:p="http://schemas.openxmlformats.org/presentationml/2006/main">
  <p:tag name="TIMING" val="|2.2"/>
</p:tagLst>
</file>

<file path=ppt/tags/tag13.xml><?xml version="1.0" encoding="utf-8"?>
<p:tagLst xmlns:a="http://schemas.openxmlformats.org/drawingml/2006/main" xmlns:r="http://schemas.openxmlformats.org/officeDocument/2006/relationships" xmlns:p="http://schemas.openxmlformats.org/presentationml/2006/main">
  <p:tag name="TIMING" val="|1.9|3.2|3.7|4.5|3|2.7|4.1|3"/>
</p:tagLst>
</file>

<file path=ppt/tags/tag14.xml><?xml version="1.0" encoding="utf-8"?>
<p:tagLst xmlns:a="http://schemas.openxmlformats.org/drawingml/2006/main" xmlns:r="http://schemas.openxmlformats.org/officeDocument/2006/relationships" xmlns:p="http://schemas.openxmlformats.org/presentationml/2006/main">
  <p:tag name="TIMING" val="|1.3"/>
</p:tagLst>
</file>

<file path=ppt/tags/tag15.xml><?xml version="1.0" encoding="utf-8"?>
<p:tagLst xmlns:a="http://schemas.openxmlformats.org/drawingml/2006/main" xmlns:r="http://schemas.openxmlformats.org/officeDocument/2006/relationships" xmlns:p="http://schemas.openxmlformats.org/presentationml/2006/main">
  <p:tag name="TIMING" val="|2.4|11.1"/>
</p:tagLst>
</file>

<file path=ppt/tags/tag2.xml><?xml version="1.0" encoding="utf-8"?>
<p:tagLst xmlns:a="http://schemas.openxmlformats.org/drawingml/2006/main" xmlns:r="http://schemas.openxmlformats.org/officeDocument/2006/relationships" xmlns:p="http://schemas.openxmlformats.org/presentationml/2006/main">
  <p:tag name="TIMING" val="|1.7|3.3|4.5|4.2|5.4"/>
</p:tagLst>
</file>

<file path=ppt/tags/tag3.xml><?xml version="1.0" encoding="utf-8"?>
<p:tagLst xmlns:a="http://schemas.openxmlformats.org/drawingml/2006/main" xmlns:r="http://schemas.openxmlformats.org/officeDocument/2006/relationships" xmlns:p="http://schemas.openxmlformats.org/presentationml/2006/main">
  <p:tag name="TIMING" val="|2.6|4.4|3.8|4.5|3.4|2.6|6.3"/>
</p:tagLst>
</file>

<file path=ppt/tags/tag4.xml><?xml version="1.0" encoding="utf-8"?>
<p:tagLst xmlns:a="http://schemas.openxmlformats.org/drawingml/2006/main" xmlns:r="http://schemas.openxmlformats.org/officeDocument/2006/relationships" xmlns:p="http://schemas.openxmlformats.org/presentationml/2006/main">
  <p:tag name="TIMING" val="|5.3|7.5|3.4|1.4|2.8|2.6|3.3|4.1"/>
</p:tagLst>
</file>

<file path=ppt/tags/tag5.xml><?xml version="1.0" encoding="utf-8"?>
<p:tagLst xmlns:a="http://schemas.openxmlformats.org/drawingml/2006/main" xmlns:r="http://schemas.openxmlformats.org/officeDocument/2006/relationships" xmlns:p="http://schemas.openxmlformats.org/presentationml/2006/main">
  <p:tag name="TIMING" val="|1.8|1.5|6.2|1.8|6.3|2.1|7.6|1.7"/>
</p:tagLst>
</file>

<file path=ppt/tags/tag6.xml><?xml version="1.0" encoding="utf-8"?>
<p:tagLst xmlns:a="http://schemas.openxmlformats.org/drawingml/2006/main" xmlns:r="http://schemas.openxmlformats.org/officeDocument/2006/relationships" xmlns:p="http://schemas.openxmlformats.org/presentationml/2006/main">
  <p:tag name="TIMING" val="|1.9|3|3.4|3.8|4.7|4.9"/>
</p:tagLst>
</file>

<file path=ppt/tags/tag7.xml><?xml version="1.0" encoding="utf-8"?>
<p:tagLst xmlns:a="http://schemas.openxmlformats.org/drawingml/2006/main" xmlns:r="http://schemas.openxmlformats.org/officeDocument/2006/relationships" xmlns:p="http://schemas.openxmlformats.org/presentationml/2006/main">
  <p:tag name="TIMING" val="|3.6|2.6|3.2|1.7|3.4|4.2|3.2|1.7|2.7|2|1.5|1.5|1.6|1.8|1.8|2"/>
</p:tagLst>
</file>

<file path=ppt/tags/tag8.xml><?xml version="1.0" encoding="utf-8"?>
<p:tagLst xmlns:a="http://schemas.openxmlformats.org/drawingml/2006/main" xmlns:r="http://schemas.openxmlformats.org/officeDocument/2006/relationships" xmlns:p="http://schemas.openxmlformats.org/presentationml/2006/main">
  <p:tag name="TIMING" val="|1.8|2.6|3|2.8|3.5|3.5|3.5|4.2|1.7|1.9"/>
</p:tagLst>
</file>

<file path=ppt/tags/tag9.xml><?xml version="1.0" encoding="utf-8"?>
<p:tagLst xmlns:a="http://schemas.openxmlformats.org/drawingml/2006/main" xmlns:r="http://schemas.openxmlformats.org/officeDocument/2006/relationships" xmlns:p="http://schemas.openxmlformats.org/presentationml/2006/main">
  <p:tag name="TIMING" val="|2.1|2|1.2|2.7|0.5"/>
</p:tagLst>
</file>

<file path=ppt/theme/theme1.xml><?xml version="1.0" encoding="utf-8"?>
<a:theme xmlns:a="http://schemas.openxmlformats.org/drawingml/2006/main" name="Office Theme">
  <a:themeElements>
    <a:clrScheme name="Custom 1">
      <a:dk1>
        <a:srgbClr val="8C0E1D"/>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52B1E"/>
      </a:hlink>
      <a:folHlink>
        <a:srgbClr val="D52B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 2: Text Only">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52B1E"/>
      </a:hlink>
      <a:folHlink>
        <a:srgbClr val="D52B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5940</TotalTime>
  <Words>941</Words>
  <Application>Microsoft Macintosh PowerPoint</Application>
  <PresentationFormat>On-screen Show (4:3)</PresentationFormat>
  <Paragraphs>99</Paragraphs>
  <Slides>17</Slides>
  <Notes>5</Notes>
  <HiddenSlides>0</HiddenSlides>
  <MMClips>18</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Slide 2: Text Only</vt:lpstr>
      <vt:lpstr>Distance Learning</vt:lpstr>
      <vt:lpstr>Project background</vt:lpstr>
      <vt:lpstr>Analysis: DL Sample</vt:lpstr>
      <vt:lpstr>Analysis: Student issues</vt:lpstr>
      <vt:lpstr>Analysis: Platforms</vt:lpstr>
      <vt:lpstr>Analysis: Platforms</vt:lpstr>
      <vt:lpstr>Conclusions</vt:lpstr>
      <vt:lpstr>Solutions</vt:lpstr>
      <vt:lpstr>Short Term Solution </vt:lpstr>
      <vt:lpstr>Short-term solution</vt:lpstr>
      <vt:lpstr>Longer term solution</vt:lpstr>
      <vt:lpstr>Options</vt:lpstr>
      <vt:lpstr>Panopto</vt:lpstr>
      <vt:lpstr>Panopto Student Assignments: Usage in other universities</vt:lpstr>
      <vt:lpstr>Panopto Student Assignment Benefits</vt:lpstr>
      <vt:lpstr>Testimonial</vt:lpstr>
      <vt:lpstr>Next Steps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wendy.gallagher</dc:creator>
  <cp:lastModifiedBy>Philip Pedley</cp:lastModifiedBy>
  <cp:revision>127</cp:revision>
  <dcterms:created xsi:type="dcterms:W3CDTF">2011-10-31T13:04:17Z</dcterms:created>
  <dcterms:modified xsi:type="dcterms:W3CDTF">2018-04-25T10:31:40Z</dcterms:modified>
</cp:coreProperties>
</file>