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5" r:id="rId1"/>
  </p:sldMasterIdLst>
  <p:notesMasterIdLst>
    <p:notesMasterId r:id="rId95"/>
  </p:notesMasterIdLst>
  <p:sldIdLst>
    <p:sldId id="257" r:id="rId2"/>
    <p:sldId id="258" r:id="rId3"/>
    <p:sldId id="261" r:id="rId4"/>
    <p:sldId id="262" r:id="rId5"/>
    <p:sldId id="265" r:id="rId6"/>
    <p:sldId id="269" r:id="rId7"/>
    <p:sldId id="266" r:id="rId8"/>
    <p:sldId id="270" r:id="rId9"/>
    <p:sldId id="271" r:id="rId10"/>
    <p:sldId id="275" r:id="rId11"/>
    <p:sldId id="276" r:id="rId12"/>
    <p:sldId id="277" r:id="rId13"/>
    <p:sldId id="278" r:id="rId14"/>
    <p:sldId id="279" r:id="rId15"/>
    <p:sldId id="282" r:id="rId16"/>
    <p:sldId id="285" r:id="rId17"/>
    <p:sldId id="284" r:id="rId18"/>
    <p:sldId id="287" r:id="rId19"/>
    <p:sldId id="288" r:id="rId20"/>
    <p:sldId id="289" r:id="rId21"/>
    <p:sldId id="291" r:id="rId22"/>
    <p:sldId id="293" r:id="rId23"/>
    <p:sldId id="295" r:id="rId24"/>
    <p:sldId id="294" r:id="rId25"/>
    <p:sldId id="296" r:id="rId26"/>
    <p:sldId id="304" r:id="rId27"/>
    <p:sldId id="303" r:id="rId28"/>
    <p:sldId id="306" r:id="rId29"/>
    <p:sldId id="311" r:id="rId30"/>
    <p:sldId id="316" r:id="rId31"/>
    <p:sldId id="317" r:id="rId32"/>
    <p:sldId id="319" r:id="rId33"/>
    <p:sldId id="392" r:id="rId34"/>
    <p:sldId id="320" r:id="rId35"/>
    <p:sldId id="321" r:id="rId36"/>
    <p:sldId id="326" r:id="rId37"/>
    <p:sldId id="325" r:id="rId38"/>
    <p:sldId id="327" r:id="rId39"/>
    <p:sldId id="328" r:id="rId40"/>
    <p:sldId id="329" r:id="rId41"/>
    <p:sldId id="330" r:id="rId42"/>
    <p:sldId id="393" r:id="rId43"/>
    <p:sldId id="332" r:id="rId44"/>
    <p:sldId id="333" r:id="rId45"/>
    <p:sldId id="335" r:id="rId46"/>
    <p:sldId id="337" r:id="rId47"/>
    <p:sldId id="338" r:id="rId48"/>
    <p:sldId id="339" r:id="rId49"/>
    <p:sldId id="340" r:id="rId50"/>
    <p:sldId id="341" r:id="rId51"/>
    <p:sldId id="342" r:id="rId52"/>
    <p:sldId id="343" r:id="rId53"/>
    <p:sldId id="349" r:id="rId54"/>
    <p:sldId id="350" r:id="rId55"/>
    <p:sldId id="352" r:id="rId56"/>
    <p:sldId id="401" r:id="rId57"/>
    <p:sldId id="353" r:id="rId58"/>
    <p:sldId id="354" r:id="rId59"/>
    <p:sldId id="404" r:id="rId60"/>
    <p:sldId id="396" r:id="rId61"/>
    <p:sldId id="356" r:id="rId62"/>
    <p:sldId id="388" r:id="rId63"/>
    <p:sldId id="357" r:id="rId64"/>
    <p:sldId id="390" r:id="rId65"/>
    <p:sldId id="397" r:id="rId66"/>
    <p:sldId id="358" r:id="rId67"/>
    <p:sldId id="360" r:id="rId68"/>
    <p:sldId id="365" r:id="rId69"/>
    <p:sldId id="394" r:id="rId70"/>
    <p:sldId id="366" r:id="rId71"/>
    <p:sldId id="391" r:id="rId72"/>
    <p:sldId id="367" r:id="rId73"/>
    <p:sldId id="403" r:id="rId74"/>
    <p:sldId id="368" r:id="rId75"/>
    <p:sldId id="369" r:id="rId76"/>
    <p:sldId id="370" r:id="rId77"/>
    <p:sldId id="371" r:id="rId78"/>
    <p:sldId id="372" r:id="rId79"/>
    <p:sldId id="373" r:id="rId80"/>
    <p:sldId id="376" r:id="rId81"/>
    <p:sldId id="377" r:id="rId82"/>
    <p:sldId id="378" r:id="rId83"/>
    <p:sldId id="398" r:id="rId84"/>
    <p:sldId id="379" r:id="rId85"/>
    <p:sldId id="395" r:id="rId86"/>
    <p:sldId id="380" r:id="rId87"/>
    <p:sldId id="382" r:id="rId88"/>
    <p:sldId id="383" r:id="rId89"/>
    <p:sldId id="399" r:id="rId90"/>
    <p:sldId id="384" r:id="rId91"/>
    <p:sldId id="385" r:id="rId92"/>
    <p:sldId id="386" r:id="rId93"/>
    <p:sldId id="387" r:id="rId9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1" autoAdjust="0"/>
    <p:restoredTop sz="94707" autoAdjust="0"/>
  </p:normalViewPr>
  <p:slideViewPr>
    <p:cSldViewPr>
      <p:cViewPr varScale="1">
        <p:scale>
          <a:sx n="104" d="100"/>
          <a:sy n="104" d="100"/>
        </p:scale>
        <p:origin x="-18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768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768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68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68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768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985E6C1-B273-4EE4-BD4F-7FB4715188F4}"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7C9B81F-C347-4BEF-BFDF-29C42F48304A}" type="datetimeFigureOut">
              <a:rPr lang="en-US" smtClean="0"/>
              <a:pPr/>
              <a:t>5/10/2011</a:t>
            </a:fld>
            <a:endParaRPr lang="en-US" dirty="0"/>
          </a:p>
        </p:txBody>
      </p:sp>
      <p:sp>
        <p:nvSpPr>
          <p:cNvPr id="5" name="Footer Placeholder 4"/>
          <p:cNvSpPr>
            <a:spLocks noGrp="1"/>
          </p:cNvSpPr>
          <p:nvPr>
            <p:ph type="ftr" sz="quarter" idx="11"/>
          </p:nvPr>
        </p:nvSpPr>
        <p:spPr/>
        <p:txBody>
          <a:bodyPr/>
          <a:lstStyle/>
          <a:p>
            <a:r>
              <a:rPr lang="en-US" dirty="0" smtClean="0"/>
              <a:t>Flood Snakes and Ladders</a:t>
            </a:r>
            <a:endParaRPr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pic>
        <p:nvPicPr>
          <p:cNvPr id="8" name="Picture 7" descr="Logo_tr.gif"/>
          <p:cNvPicPr>
            <a:picLocks noChangeAspect="1"/>
          </p:cNvPicPr>
          <p:nvPr userDrawn="1"/>
        </p:nvPicPr>
        <p:blipFill>
          <a:blip r:embed="rId2" cstate="screen"/>
          <a:stretch>
            <a:fillRect/>
          </a:stretch>
        </p:blipFill>
        <p:spPr>
          <a:xfrm>
            <a:off x="7956376" y="6021288"/>
            <a:ext cx="1027254" cy="58827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C9B81F-C347-4BEF-BFDF-29C42F48304A}"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C9B81F-C347-4BEF-BFDF-29C42F48304A}"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C9B81F-C347-4BEF-BFDF-29C42F48304A}"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7C9B81F-C347-4BEF-BFDF-29C42F48304A}" type="datetimeFigureOut">
              <a:rPr lang="en-US" smtClean="0"/>
              <a:pPr/>
              <a:t>5/10/2011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7C9B81F-C347-4BEF-BFDF-29C42F48304A}" type="datetimeFigureOut">
              <a:rPr lang="en-US" smtClean="0"/>
              <a:pPr/>
              <a:t>5/10/2011</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7C9B81F-C347-4BEF-BFDF-29C42F48304A}" type="datetimeFigureOut">
              <a:rPr lang="en-US" smtClean="0"/>
              <a:pPr/>
              <a:t>5/10/2011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5/10/2011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5/10/2011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5/10/2011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9B81F-C347-4BEF-BFDF-29C42F48304A}" type="datetimeFigureOut">
              <a:rPr lang="en-US" smtClean="0"/>
              <a:pPr/>
              <a:t>5/10/2011</a:t>
            </a:fld>
            <a:endParaRPr lang="en-US" dirty="0">
              <a:solidFill>
                <a:schemeClr val="tx2">
                  <a:shade val="90000"/>
                </a:scheme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eaLnBrk="1" latinLnBrk="0" hangingPunct="1"/>
            <a:endParaRPr kumimoji="0" lang="en-US" dirty="0">
              <a:solidFill>
                <a:schemeClr val="tx2">
                  <a:shade val="90000"/>
                </a:scheme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spTree>
  </p:cSld>
  <p:clrMap bg1="dk1" tx1="lt1" bg2="dk2" tx2="lt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1403648" y="2204864"/>
            <a:ext cx="6121400" cy="1754326"/>
          </a:xfrm>
          <a:prstGeom prst="rect">
            <a:avLst/>
          </a:prstGeom>
          <a:noFill/>
          <a:ln w="9525">
            <a:noFill/>
            <a:miter lim="800000"/>
            <a:headEnd/>
            <a:tailEnd/>
          </a:ln>
          <a:effectLst/>
        </p:spPr>
        <p:txBody>
          <a:bodyPr>
            <a:spAutoFit/>
          </a:bodyPr>
          <a:lstStyle/>
          <a:p>
            <a:pPr algn="ctr">
              <a:spcBef>
                <a:spcPct val="50000"/>
              </a:spcBef>
            </a:pPr>
            <a:r>
              <a:rPr lang="en-GB" sz="3600" dirty="0"/>
              <a:t>Not a very good day, feeling very low because nothing seems to be getting </a:t>
            </a:r>
            <a:r>
              <a:rPr lang="en-GB" sz="3600" dirty="0" smtClean="0"/>
              <a:t>done  </a:t>
            </a:r>
            <a:endParaRPr lang="en-GB" sz="36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1547664" y="1268760"/>
            <a:ext cx="6121400" cy="3937000"/>
          </a:xfrm>
          <a:prstGeom prst="rect">
            <a:avLst/>
          </a:prstGeom>
          <a:noFill/>
          <a:ln w="9525">
            <a:noFill/>
            <a:miter lim="800000"/>
            <a:headEnd/>
            <a:tailEnd/>
          </a:ln>
          <a:effectLst/>
        </p:spPr>
        <p:txBody>
          <a:bodyPr>
            <a:spAutoFit/>
          </a:bodyPr>
          <a:lstStyle/>
          <a:p>
            <a:pPr algn="ctr">
              <a:spcBef>
                <a:spcPct val="50000"/>
              </a:spcBef>
            </a:pPr>
            <a:r>
              <a:rPr lang="en-GB" sz="3600" dirty="0"/>
              <a:t>Went as usual to see my sister and her family. </a:t>
            </a:r>
            <a:r>
              <a:rPr lang="en-GB" sz="3600" dirty="0" smtClean="0"/>
              <a:t>They have </a:t>
            </a:r>
            <a:r>
              <a:rPr lang="en-GB" sz="3600" dirty="0"/>
              <a:t>been doing my washing since the floods. Am really happy that since the floods I have got back into a regular routine of seeing my </a:t>
            </a:r>
            <a:r>
              <a:rPr lang="en-GB" sz="3600" dirty="0" smtClean="0"/>
              <a:t>family</a:t>
            </a:r>
            <a:endParaRPr lang="en-GB" sz="36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2483768" y="1988840"/>
            <a:ext cx="4140175" cy="2400657"/>
          </a:xfrm>
          <a:prstGeom prst="rect">
            <a:avLst/>
          </a:prstGeom>
          <a:noFill/>
          <a:ln w="9525">
            <a:noFill/>
            <a:miter lim="800000"/>
            <a:headEnd/>
            <a:tailEnd/>
          </a:ln>
          <a:effectLst/>
        </p:spPr>
        <p:txBody>
          <a:bodyPr wrap="square">
            <a:spAutoFit/>
          </a:bodyPr>
          <a:lstStyle/>
          <a:p>
            <a:pPr algn="ctr">
              <a:spcBef>
                <a:spcPct val="50000"/>
              </a:spcBef>
            </a:pPr>
            <a:r>
              <a:rPr lang="en-GB" sz="6000" b="1" dirty="0" smtClean="0"/>
              <a:t>Insurers</a:t>
            </a:r>
          </a:p>
          <a:p>
            <a:pPr algn="ctr">
              <a:spcBef>
                <a:spcPct val="50000"/>
              </a:spcBef>
            </a:pPr>
            <a:r>
              <a:rPr lang="en-GB" sz="6000" b="1" dirty="0" smtClean="0"/>
              <a:t>47-52</a:t>
            </a:r>
            <a:endParaRPr lang="en-GB" sz="6000" b="1"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2555776" y="2060848"/>
            <a:ext cx="4103365" cy="2400657"/>
          </a:xfrm>
          <a:prstGeom prst="rect">
            <a:avLst/>
          </a:prstGeom>
          <a:noFill/>
          <a:ln w="9525">
            <a:noFill/>
            <a:miter lim="800000"/>
            <a:headEnd/>
            <a:tailEnd/>
          </a:ln>
          <a:effectLst/>
        </p:spPr>
        <p:txBody>
          <a:bodyPr wrap="square">
            <a:spAutoFit/>
          </a:bodyPr>
          <a:lstStyle/>
          <a:p>
            <a:pPr algn="ctr">
              <a:spcBef>
                <a:spcPct val="50000"/>
              </a:spcBef>
            </a:pPr>
            <a:r>
              <a:rPr lang="en-GB" sz="6000" b="1" dirty="0" smtClean="0"/>
              <a:t>Builders</a:t>
            </a:r>
          </a:p>
          <a:p>
            <a:pPr algn="ctr">
              <a:spcBef>
                <a:spcPct val="50000"/>
              </a:spcBef>
            </a:pPr>
            <a:r>
              <a:rPr lang="en-GB" sz="6000" b="1" dirty="0" smtClean="0"/>
              <a:t>53-62</a:t>
            </a:r>
            <a:endParaRPr lang="en-GB" sz="6000" b="1"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1403648" y="1484784"/>
            <a:ext cx="6121400" cy="3970318"/>
          </a:xfrm>
          <a:prstGeom prst="rect">
            <a:avLst/>
          </a:prstGeom>
          <a:noFill/>
          <a:ln w="9525">
            <a:noFill/>
            <a:miter lim="800000"/>
            <a:headEnd/>
            <a:tailEnd/>
          </a:ln>
          <a:effectLst/>
        </p:spPr>
        <p:txBody>
          <a:bodyPr>
            <a:spAutoFit/>
          </a:bodyPr>
          <a:lstStyle/>
          <a:p>
            <a:pPr algn="ctr">
              <a:spcBef>
                <a:spcPct val="50000"/>
              </a:spcBef>
            </a:pPr>
            <a:r>
              <a:rPr lang="en-GB" sz="3600" dirty="0" smtClean="0"/>
              <a:t>My son </a:t>
            </a:r>
            <a:r>
              <a:rPr lang="en-GB" sz="3600" dirty="0"/>
              <a:t>has been asked if he wants to join Cubs and his rugby training starts up again so once again I have been promoted to taxi driver, not that I mind as it gets me out of the </a:t>
            </a:r>
            <a:r>
              <a:rPr lang="en-GB" sz="3600" dirty="0" smtClean="0"/>
              <a:t>house</a:t>
            </a:r>
            <a:endParaRPr lang="en-GB" sz="36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1547664" y="980728"/>
            <a:ext cx="6121400" cy="4524315"/>
          </a:xfrm>
          <a:prstGeom prst="rect">
            <a:avLst/>
          </a:prstGeom>
          <a:noFill/>
          <a:ln w="9525">
            <a:noFill/>
            <a:miter lim="800000"/>
            <a:headEnd/>
            <a:tailEnd/>
          </a:ln>
          <a:effectLst/>
        </p:spPr>
        <p:txBody>
          <a:bodyPr>
            <a:spAutoFit/>
          </a:bodyPr>
          <a:lstStyle/>
          <a:p>
            <a:pPr algn="ctr">
              <a:spcBef>
                <a:spcPct val="50000"/>
              </a:spcBef>
            </a:pPr>
            <a:r>
              <a:rPr lang="en-GB" sz="3600" dirty="0" smtClean="0"/>
              <a:t>Feeling </a:t>
            </a:r>
            <a:r>
              <a:rPr lang="en-GB" sz="3600" dirty="0"/>
              <a:t>a bit low and depressed.  I think it is something to do with the weather.  All the rain we are having lately, it just makes you worry in case it settles, as the ground is so very </a:t>
            </a:r>
            <a:r>
              <a:rPr lang="en-GB" sz="3600" dirty="0" smtClean="0"/>
              <a:t>waterlogged</a:t>
            </a:r>
            <a:endParaRPr lang="en-GB" sz="36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1763688" y="1628800"/>
            <a:ext cx="6121400" cy="2289175"/>
          </a:xfrm>
          <a:prstGeom prst="rect">
            <a:avLst/>
          </a:prstGeom>
          <a:noFill/>
          <a:ln w="9525">
            <a:noFill/>
            <a:miter lim="800000"/>
            <a:headEnd/>
            <a:tailEnd/>
          </a:ln>
          <a:effectLst/>
        </p:spPr>
        <p:txBody>
          <a:bodyPr>
            <a:spAutoFit/>
          </a:bodyPr>
          <a:lstStyle/>
          <a:p>
            <a:pPr algn="ctr">
              <a:spcBef>
                <a:spcPct val="50000"/>
              </a:spcBef>
            </a:pPr>
            <a:r>
              <a:rPr lang="en-GB" sz="3600" dirty="0"/>
              <a:t>Didn’t do much today except get excited that my new cooker will be delivered next </a:t>
            </a:r>
            <a:r>
              <a:rPr lang="en-GB" sz="3600" dirty="0" smtClean="0"/>
              <a:t>weekend</a:t>
            </a:r>
            <a:endParaRPr lang="en-GB" sz="36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2699792" y="1988840"/>
            <a:ext cx="3671317" cy="2400657"/>
          </a:xfrm>
          <a:prstGeom prst="rect">
            <a:avLst/>
          </a:prstGeom>
          <a:noFill/>
          <a:ln w="9525">
            <a:noFill/>
            <a:miter lim="800000"/>
            <a:headEnd/>
            <a:tailEnd/>
          </a:ln>
          <a:effectLst/>
        </p:spPr>
        <p:txBody>
          <a:bodyPr wrap="square">
            <a:spAutoFit/>
          </a:bodyPr>
          <a:lstStyle/>
          <a:p>
            <a:pPr algn="ctr">
              <a:spcBef>
                <a:spcPct val="50000"/>
              </a:spcBef>
            </a:pPr>
            <a:r>
              <a:rPr lang="en-GB" sz="6000" b="1" dirty="0" smtClean="0"/>
              <a:t>Builders</a:t>
            </a:r>
          </a:p>
          <a:p>
            <a:pPr algn="ctr">
              <a:spcBef>
                <a:spcPct val="50000"/>
              </a:spcBef>
            </a:pPr>
            <a:r>
              <a:rPr lang="en-GB" sz="6000" b="1" dirty="0" smtClean="0"/>
              <a:t>53-62</a:t>
            </a:r>
            <a:endParaRPr lang="en-GB" sz="6000" b="1"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1403648" y="1196752"/>
            <a:ext cx="6121400" cy="4486275"/>
          </a:xfrm>
          <a:prstGeom prst="rect">
            <a:avLst/>
          </a:prstGeom>
          <a:noFill/>
          <a:ln w="9525">
            <a:noFill/>
            <a:miter lim="800000"/>
            <a:headEnd/>
            <a:tailEnd/>
          </a:ln>
          <a:effectLst/>
        </p:spPr>
        <p:txBody>
          <a:bodyPr>
            <a:spAutoFit/>
          </a:bodyPr>
          <a:lstStyle/>
          <a:p>
            <a:pPr algn="ctr">
              <a:spcBef>
                <a:spcPct val="50000"/>
              </a:spcBef>
            </a:pPr>
            <a:r>
              <a:rPr lang="en-GB" sz="3600" dirty="0"/>
              <a:t>Every time I go past our old house I just feel so gutted that all this has happened.  That was going to be our family home and now it makes you sick when you see all the mould and debris climbing the </a:t>
            </a:r>
            <a:r>
              <a:rPr lang="en-GB" sz="3600" dirty="0" smtClean="0"/>
              <a:t>walls </a:t>
            </a:r>
            <a:endParaRPr lang="en-GB" sz="36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2771800" y="2060848"/>
            <a:ext cx="3383285" cy="2400657"/>
          </a:xfrm>
          <a:prstGeom prst="rect">
            <a:avLst/>
          </a:prstGeom>
          <a:noFill/>
          <a:ln w="9525">
            <a:noFill/>
            <a:miter lim="800000"/>
            <a:headEnd/>
            <a:tailEnd/>
          </a:ln>
          <a:effectLst/>
        </p:spPr>
        <p:txBody>
          <a:bodyPr wrap="square">
            <a:spAutoFit/>
          </a:bodyPr>
          <a:lstStyle/>
          <a:p>
            <a:pPr algn="ctr">
              <a:spcBef>
                <a:spcPct val="50000"/>
              </a:spcBef>
            </a:pPr>
            <a:r>
              <a:rPr lang="en-GB" sz="6000" b="1" dirty="0" smtClean="0"/>
              <a:t>Insurers</a:t>
            </a:r>
          </a:p>
          <a:p>
            <a:pPr algn="ctr">
              <a:spcBef>
                <a:spcPct val="50000"/>
              </a:spcBef>
            </a:pPr>
            <a:r>
              <a:rPr lang="en-GB" sz="6000" b="1" dirty="0" smtClean="0"/>
              <a:t>47-52</a:t>
            </a:r>
            <a:endParaRPr lang="en-GB" sz="6000" b="1"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1691680" y="1700808"/>
            <a:ext cx="6121400" cy="2838450"/>
          </a:xfrm>
          <a:prstGeom prst="rect">
            <a:avLst/>
          </a:prstGeom>
          <a:noFill/>
          <a:ln w="9525">
            <a:noFill/>
            <a:miter lim="800000"/>
            <a:headEnd/>
            <a:tailEnd/>
          </a:ln>
          <a:effectLst/>
        </p:spPr>
        <p:txBody>
          <a:bodyPr>
            <a:spAutoFit/>
          </a:bodyPr>
          <a:lstStyle/>
          <a:p>
            <a:pPr algn="ctr">
              <a:spcBef>
                <a:spcPct val="50000"/>
              </a:spcBef>
            </a:pPr>
            <a:r>
              <a:rPr lang="en-GB" sz="3600" dirty="0"/>
              <a:t>Not happy at all as a referee has robbed </a:t>
            </a:r>
            <a:r>
              <a:rPr lang="en-GB" sz="3600" dirty="0" smtClean="0"/>
              <a:t>Arsenal of </a:t>
            </a:r>
            <a:r>
              <a:rPr lang="en-GB" sz="3600" dirty="0"/>
              <a:t>being in the semi finals. Decide that I should sulk for at least 2 </a:t>
            </a:r>
            <a:r>
              <a:rPr lang="en-GB" sz="3600" dirty="0" smtClean="0"/>
              <a:t>days</a:t>
            </a:r>
            <a:endParaRPr lang="en-GB" sz="36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1331640" y="1772816"/>
            <a:ext cx="6121400" cy="3785652"/>
          </a:xfrm>
          <a:prstGeom prst="rect">
            <a:avLst/>
          </a:prstGeom>
          <a:noFill/>
          <a:ln w="9525">
            <a:noFill/>
            <a:miter lim="800000"/>
            <a:headEnd/>
            <a:tailEnd/>
          </a:ln>
          <a:effectLst/>
        </p:spPr>
        <p:txBody>
          <a:bodyPr>
            <a:spAutoFit/>
          </a:bodyPr>
          <a:lstStyle/>
          <a:p>
            <a:pPr algn="ctr">
              <a:spcBef>
                <a:spcPct val="50000"/>
              </a:spcBef>
            </a:pPr>
            <a:r>
              <a:rPr lang="en-GB" sz="6000" b="1" dirty="0"/>
              <a:t>The </a:t>
            </a:r>
            <a:r>
              <a:rPr lang="en-GB" sz="6000" b="1" dirty="0" smtClean="0"/>
              <a:t>clean-up</a:t>
            </a:r>
          </a:p>
          <a:p>
            <a:pPr algn="ctr">
              <a:spcBef>
                <a:spcPct val="50000"/>
              </a:spcBef>
            </a:pPr>
            <a:r>
              <a:rPr lang="en-GB" sz="6000" b="1" dirty="0" smtClean="0"/>
              <a:t>31-35</a:t>
            </a:r>
          </a:p>
          <a:p>
            <a:pPr algn="ctr">
              <a:spcBef>
                <a:spcPct val="50000"/>
              </a:spcBef>
            </a:pPr>
            <a:endParaRPr lang="en-GB" sz="6000" b="1"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1691680" y="1484784"/>
            <a:ext cx="6121400" cy="3387725"/>
          </a:xfrm>
          <a:prstGeom prst="rect">
            <a:avLst/>
          </a:prstGeom>
          <a:noFill/>
          <a:ln w="9525">
            <a:noFill/>
            <a:miter lim="800000"/>
            <a:headEnd/>
            <a:tailEnd/>
          </a:ln>
          <a:effectLst/>
        </p:spPr>
        <p:txBody>
          <a:bodyPr>
            <a:spAutoFit/>
          </a:bodyPr>
          <a:lstStyle/>
          <a:p>
            <a:pPr algn="ctr">
              <a:spcBef>
                <a:spcPct val="50000"/>
              </a:spcBef>
            </a:pPr>
            <a:r>
              <a:rPr lang="en-GB" sz="3600" dirty="0"/>
              <a:t>Went this morning to pick a new carpet for the small bedroom.  Came back, had some dinner then started to take the paper off ready for </a:t>
            </a:r>
            <a:r>
              <a:rPr lang="en-GB" sz="3600" dirty="0" smtClean="0"/>
              <a:t>painting </a:t>
            </a:r>
            <a:endParaRPr lang="en-GB" sz="36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1547664" y="1196752"/>
            <a:ext cx="6263605" cy="4247317"/>
          </a:xfrm>
          <a:prstGeom prst="rect">
            <a:avLst/>
          </a:prstGeom>
          <a:noFill/>
          <a:ln w="9525">
            <a:noFill/>
            <a:miter lim="800000"/>
            <a:headEnd/>
            <a:tailEnd/>
          </a:ln>
          <a:effectLst/>
        </p:spPr>
        <p:txBody>
          <a:bodyPr wrap="square">
            <a:spAutoFit/>
          </a:bodyPr>
          <a:lstStyle/>
          <a:p>
            <a:pPr algn="ctr">
              <a:spcBef>
                <a:spcPct val="50000"/>
              </a:spcBef>
            </a:pPr>
            <a:r>
              <a:rPr lang="en-GB" sz="6000" b="1" dirty="0"/>
              <a:t>Utilities companies and other </a:t>
            </a:r>
            <a:r>
              <a:rPr lang="en-GB" sz="6000" b="1" dirty="0" smtClean="0"/>
              <a:t>agencies</a:t>
            </a:r>
          </a:p>
          <a:p>
            <a:pPr algn="ctr">
              <a:spcBef>
                <a:spcPct val="50000"/>
              </a:spcBef>
            </a:pPr>
            <a:r>
              <a:rPr lang="en-GB" sz="6000" b="1" dirty="0" smtClean="0"/>
              <a:t>63-69</a:t>
            </a:r>
            <a:endParaRPr lang="en-GB" sz="6000" b="1"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1547664" y="776893"/>
            <a:ext cx="6121400" cy="4524315"/>
          </a:xfrm>
          <a:prstGeom prst="rect">
            <a:avLst/>
          </a:prstGeom>
          <a:noFill/>
          <a:ln w="9525">
            <a:noFill/>
            <a:miter lim="800000"/>
            <a:headEnd/>
            <a:tailEnd/>
          </a:ln>
          <a:effectLst/>
        </p:spPr>
        <p:txBody>
          <a:bodyPr>
            <a:spAutoFit/>
          </a:bodyPr>
          <a:lstStyle/>
          <a:p>
            <a:pPr algn="ctr">
              <a:spcBef>
                <a:spcPct val="50000"/>
              </a:spcBef>
            </a:pPr>
            <a:r>
              <a:rPr lang="en-GB" sz="3600" dirty="0"/>
              <a:t>We have started to pick our colour </a:t>
            </a:r>
            <a:r>
              <a:rPr lang="en-GB" sz="3600" dirty="0" smtClean="0"/>
              <a:t>schemes. The </a:t>
            </a:r>
            <a:r>
              <a:rPr lang="en-GB" sz="3600" dirty="0"/>
              <a:t>only problem is everyone’s house </a:t>
            </a:r>
            <a:r>
              <a:rPr lang="en-GB" sz="3600" dirty="0" smtClean="0"/>
              <a:t>that </a:t>
            </a:r>
            <a:r>
              <a:rPr lang="en-GB" sz="3600" dirty="0"/>
              <a:t>has been flooded has got the same colour scheme browns and creams! Either we all have good taste or bad taste!</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972393" y="1628800"/>
            <a:ext cx="6911975" cy="3323987"/>
          </a:xfrm>
          <a:prstGeom prst="rect">
            <a:avLst/>
          </a:prstGeom>
          <a:noFill/>
          <a:ln w="9525">
            <a:noFill/>
            <a:miter lim="800000"/>
            <a:headEnd/>
            <a:tailEnd/>
          </a:ln>
          <a:effectLst/>
        </p:spPr>
        <p:txBody>
          <a:bodyPr>
            <a:spAutoFit/>
          </a:bodyPr>
          <a:lstStyle/>
          <a:p>
            <a:pPr algn="ctr">
              <a:spcBef>
                <a:spcPct val="50000"/>
              </a:spcBef>
            </a:pPr>
            <a:r>
              <a:rPr lang="en-GB" sz="6000" b="1" dirty="0"/>
              <a:t>Choosing new </a:t>
            </a:r>
            <a:r>
              <a:rPr lang="en-GB" sz="6000" b="1" dirty="0" smtClean="0"/>
              <a:t>things</a:t>
            </a:r>
          </a:p>
          <a:p>
            <a:pPr algn="ctr">
              <a:spcBef>
                <a:spcPct val="50000"/>
              </a:spcBef>
            </a:pPr>
            <a:r>
              <a:rPr lang="en-GB" sz="6000" b="1" dirty="0" smtClean="0"/>
              <a:t>70-73</a:t>
            </a:r>
            <a:endParaRPr lang="en-GB" sz="6000" b="1"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1474936" y="1268760"/>
            <a:ext cx="6121400" cy="3937000"/>
          </a:xfrm>
          <a:prstGeom prst="rect">
            <a:avLst/>
          </a:prstGeom>
          <a:noFill/>
          <a:ln w="9525">
            <a:noFill/>
            <a:miter lim="800000"/>
            <a:headEnd/>
            <a:tailEnd/>
          </a:ln>
          <a:effectLst/>
        </p:spPr>
        <p:txBody>
          <a:bodyPr>
            <a:spAutoFit/>
          </a:bodyPr>
          <a:lstStyle/>
          <a:p>
            <a:pPr algn="ctr">
              <a:spcBef>
                <a:spcPct val="50000"/>
              </a:spcBef>
            </a:pPr>
            <a:r>
              <a:rPr lang="en-GB" sz="3600" dirty="0"/>
              <a:t>Not much longer to go now, people have told me not to keep dwelling on moving back as I might be disappointed as I have built it up so much but I think they are wrong!</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1402928" y="1337419"/>
            <a:ext cx="6121400" cy="3387725"/>
          </a:xfrm>
          <a:prstGeom prst="rect">
            <a:avLst/>
          </a:prstGeom>
          <a:noFill/>
          <a:ln w="9525">
            <a:noFill/>
            <a:miter lim="800000"/>
            <a:headEnd/>
            <a:tailEnd/>
          </a:ln>
          <a:effectLst/>
        </p:spPr>
        <p:txBody>
          <a:bodyPr>
            <a:spAutoFit/>
          </a:bodyPr>
          <a:lstStyle/>
          <a:p>
            <a:pPr algn="ctr">
              <a:spcBef>
                <a:spcPct val="50000"/>
              </a:spcBef>
            </a:pPr>
            <a:r>
              <a:rPr lang="en-GB" sz="3600" dirty="0"/>
              <a:t>Wardrobe arrived.  What a job to fit it together. It took three of us 6 ½ hours to get it right.  Looks great now thanks to </a:t>
            </a:r>
            <a:r>
              <a:rPr lang="en-GB" sz="3600" dirty="0" smtClean="0"/>
              <a:t>my son </a:t>
            </a:r>
            <a:r>
              <a:rPr lang="en-GB" sz="3600" dirty="0"/>
              <a:t>and </a:t>
            </a:r>
            <a:r>
              <a:rPr lang="en-GB" sz="3600" dirty="0" smtClean="0"/>
              <a:t>my husband</a:t>
            </a:r>
            <a:endParaRPr lang="en-GB" sz="36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1044401" y="1556792"/>
            <a:ext cx="6911975" cy="3323987"/>
          </a:xfrm>
          <a:prstGeom prst="rect">
            <a:avLst/>
          </a:prstGeom>
          <a:noFill/>
          <a:ln w="9525">
            <a:noFill/>
            <a:miter lim="800000"/>
            <a:headEnd/>
            <a:tailEnd/>
          </a:ln>
          <a:effectLst/>
        </p:spPr>
        <p:txBody>
          <a:bodyPr>
            <a:spAutoFit/>
          </a:bodyPr>
          <a:lstStyle/>
          <a:p>
            <a:pPr algn="ctr">
              <a:spcBef>
                <a:spcPct val="50000"/>
              </a:spcBef>
            </a:pPr>
            <a:r>
              <a:rPr lang="en-GB" sz="6000" b="1" dirty="0"/>
              <a:t>Moving back </a:t>
            </a:r>
            <a:r>
              <a:rPr lang="en-GB" sz="6000" b="1" dirty="0" smtClean="0"/>
              <a:t>home</a:t>
            </a:r>
          </a:p>
          <a:p>
            <a:pPr algn="ctr">
              <a:spcBef>
                <a:spcPct val="50000"/>
              </a:spcBef>
            </a:pPr>
            <a:r>
              <a:rPr lang="en-GB" sz="6000" b="1" dirty="0" smtClean="0"/>
              <a:t>80-87</a:t>
            </a:r>
            <a:endParaRPr lang="en-GB" sz="6000" b="1"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1402928" y="1337419"/>
            <a:ext cx="6121400" cy="3387725"/>
          </a:xfrm>
          <a:prstGeom prst="rect">
            <a:avLst/>
          </a:prstGeom>
          <a:noFill/>
          <a:ln w="9525">
            <a:noFill/>
            <a:miter lim="800000"/>
            <a:headEnd/>
            <a:tailEnd/>
          </a:ln>
          <a:effectLst/>
        </p:spPr>
        <p:txBody>
          <a:bodyPr>
            <a:spAutoFit/>
          </a:bodyPr>
          <a:lstStyle/>
          <a:p>
            <a:pPr algn="ctr">
              <a:spcBef>
                <a:spcPct val="50000"/>
              </a:spcBef>
            </a:pPr>
            <a:r>
              <a:rPr lang="en-GB" sz="3600" dirty="0"/>
              <a:t>Read with interest on </a:t>
            </a:r>
            <a:r>
              <a:rPr lang="en-GB" sz="3600" dirty="0" err="1"/>
              <a:t>T</a:t>
            </a:r>
            <a:r>
              <a:rPr lang="en-GB" sz="3600" dirty="0" err="1" smtClean="0"/>
              <a:t>eletext</a:t>
            </a:r>
            <a:r>
              <a:rPr lang="en-GB" sz="3600" dirty="0" smtClean="0"/>
              <a:t> </a:t>
            </a:r>
            <a:r>
              <a:rPr lang="en-GB" sz="3600" dirty="0"/>
              <a:t>service that last year’s floods was not related to climate change but was a one off event.  We’ll soon see, summer’s not far </a:t>
            </a:r>
            <a:r>
              <a:rPr lang="en-GB" sz="3600" dirty="0" smtClean="0"/>
              <a:t>off</a:t>
            </a:r>
            <a:endParaRPr lang="en-GB" sz="36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1475656" y="1052736"/>
            <a:ext cx="6121400" cy="4524315"/>
          </a:xfrm>
          <a:prstGeom prst="rect">
            <a:avLst/>
          </a:prstGeom>
          <a:noFill/>
          <a:ln w="9525">
            <a:noFill/>
            <a:miter lim="800000"/>
            <a:headEnd/>
            <a:tailEnd/>
          </a:ln>
          <a:effectLst/>
        </p:spPr>
        <p:txBody>
          <a:bodyPr>
            <a:spAutoFit/>
          </a:bodyPr>
          <a:lstStyle/>
          <a:p>
            <a:pPr algn="ctr"/>
            <a:r>
              <a:rPr lang="en-GB" sz="3600" dirty="0"/>
              <a:t>The day. Wembley is awe inspiring. So many Hull fans – it is like the whole city is </a:t>
            </a:r>
            <a:r>
              <a:rPr lang="en-GB" sz="3600" dirty="0" smtClean="0"/>
              <a:t>here. We </a:t>
            </a:r>
            <a:r>
              <a:rPr lang="en-GB" sz="3600" dirty="0"/>
              <a:t>win 1 – 0! Promotion after 104 years </a:t>
            </a:r>
            <a:r>
              <a:rPr lang="en-GB" sz="3600" dirty="0" smtClean="0"/>
              <a:t>– A </a:t>
            </a:r>
            <a:r>
              <a:rPr lang="en-GB" sz="3600" dirty="0"/>
              <a:t>dream come true. Travel back – celebrate into early </a:t>
            </a:r>
            <a:r>
              <a:rPr lang="en-GB" sz="3600" dirty="0" smtClean="0"/>
              <a:t>hours</a:t>
            </a:r>
            <a:endParaRPr lang="en-GB" sz="3600"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1116409" y="1988840"/>
            <a:ext cx="6911975" cy="2400657"/>
          </a:xfrm>
          <a:prstGeom prst="rect">
            <a:avLst/>
          </a:prstGeom>
          <a:noFill/>
          <a:ln w="9525">
            <a:noFill/>
            <a:miter lim="800000"/>
            <a:headEnd/>
            <a:tailEnd/>
          </a:ln>
          <a:effectLst/>
        </p:spPr>
        <p:txBody>
          <a:bodyPr>
            <a:spAutoFit/>
          </a:bodyPr>
          <a:lstStyle/>
          <a:p>
            <a:pPr algn="ctr">
              <a:spcBef>
                <a:spcPct val="50000"/>
              </a:spcBef>
            </a:pPr>
            <a:r>
              <a:rPr lang="en-GB" sz="6000" b="1" dirty="0"/>
              <a:t>The </a:t>
            </a:r>
            <a:r>
              <a:rPr lang="en-GB" sz="6000" b="1" dirty="0" smtClean="0"/>
              <a:t>weather</a:t>
            </a:r>
          </a:p>
          <a:p>
            <a:pPr algn="ctr">
              <a:spcBef>
                <a:spcPct val="50000"/>
              </a:spcBef>
            </a:pPr>
            <a:r>
              <a:rPr lang="en-GB" sz="6000" b="1" dirty="0" smtClean="0"/>
              <a:t>74-78</a:t>
            </a:r>
            <a:endParaRPr lang="en-GB" sz="6000" b="1"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1475656" y="1268760"/>
            <a:ext cx="6121400" cy="3416320"/>
          </a:xfrm>
          <a:prstGeom prst="rect">
            <a:avLst/>
          </a:prstGeom>
          <a:noFill/>
          <a:ln w="9525">
            <a:noFill/>
            <a:miter lim="800000"/>
            <a:headEnd/>
            <a:tailEnd/>
          </a:ln>
          <a:effectLst/>
        </p:spPr>
        <p:txBody>
          <a:bodyPr>
            <a:spAutoFit/>
          </a:bodyPr>
          <a:lstStyle/>
          <a:p>
            <a:pPr algn="ctr">
              <a:spcBef>
                <a:spcPct val="50000"/>
              </a:spcBef>
            </a:pPr>
            <a:r>
              <a:rPr lang="en-GB" sz="3600" dirty="0"/>
              <a:t>Feeling quite </a:t>
            </a:r>
            <a:r>
              <a:rPr lang="en-GB" sz="3600" dirty="0" smtClean="0"/>
              <a:t>alone. </a:t>
            </a:r>
            <a:r>
              <a:rPr lang="en-GB" sz="3600" dirty="0"/>
              <a:t>Really don’t want to speak about the house but every conversation seems to get around to that.  </a:t>
            </a:r>
            <a:r>
              <a:rPr lang="en-GB" sz="3600" dirty="0" smtClean="0"/>
              <a:t>People </a:t>
            </a:r>
            <a:r>
              <a:rPr lang="en-GB" sz="3600" dirty="0"/>
              <a:t>must think me really </a:t>
            </a:r>
            <a:r>
              <a:rPr lang="en-GB" sz="3600" dirty="0" smtClean="0"/>
              <a:t>boring</a:t>
            </a:r>
            <a:endParaRPr lang="en-GB" sz="36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1115616" y="1916832"/>
            <a:ext cx="6911975" cy="3785652"/>
          </a:xfrm>
          <a:prstGeom prst="rect">
            <a:avLst/>
          </a:prstGeom>
          <a:noFill/>
          <a:ln w="9525">
            <a:noFill/>
            <a:miter lim="800000"/>
            <a:headEnd/>
            <a:tailEnd/>
          </a:ln>
          <a:effectLst/>
        </p:spPr>
        <p:txBody>
          <a:bodyPr>
            <a:spAutoFit/>
          </a:bodyPr>
          <a:lstStyle/>
          <a:p>
            <a:pPr algn="ctr">
              <a:spcBef>
                <a:spcPct val="50000"/>
              </a:spcBef>
            </a:pPr>
            <a:r>
              <a:rPr lang="en-GB" sz="6000" b="1" dirty="0"/>
              <a:t>The End</a:t>
            </a:r>
            <a:r>
              <a:rPr lang="en-GB" sz="6000" b="1" dirty="0" smtClean="0"/>
              <a:t>?</a:t>
            </a:r>
          </a:p>
          <a:p>
            <a:pPr algn="ctr">
              <a:spcBef>
                <a:spcPct val="50000"/>
              </a:spcBef>
            </a:pPr>
            <a:r>
              <a:rPr lang="en-GB" sz="6000" b="1" dirty="0" smtClean="0"/>
              <a:t>88-93</a:t>
            </a:r>
          </a:p>
          <a:p>
            <a:pPr algn="ctr">
              <a:spcBef>
                <a:spcPct val="50000"/>
              </a:spcBef>
            </a:pPr>
            <a:endParaRPr lang="en-GB" sz="6000" b="1"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539750" y="260350"/>
            <a:ext cx="6121400" cy="3970318"/>
          </a:xfrm>
          <a:prstGeom prst="rect">
            <a:avLst/>
          </a:prstGeom>
          <a:noFill/>
          <a:ln w="9525">
            <a:noFill/>
            <a:miter lim="800000"/>
            <a:headEnd/>
            <a:tailEnd/>
          </a:ln>
          <a:effectLst/>
        </p:spPr>
        <p:txBody>
          <a:bodyPr>
            <a:spAutoFit/>
          </a:bodyPr>
          <a:lstStyle/>
          <a:p>
            <a:r>
              <a:rPr lang="en-GB" sz="2800" dirty="0" smtClean="0"/>
              <a:t>In </a:t>
            </a:r>
            <a:r>
              <a:rPr lang="en-GB" sz="2800" dirty="0"/>
              <a:t>the morning I was sat in the hall with everything done and paper on my walls and cosy and comfy.  And then by the tea-time my home had </a:t>
            </a:r>
            <a:r>
              <a:rPr lang="en-GB" sz="2800" dirty="0" smtClean="0"/>
              <a:t>gone. I couldn’t </a:t>
            </a:r>
            <a:r>
              <a:rPr lang="en-GB" sz="2800" dirty="0"/>
              <a:t>believe </a:t>
            </a:r>
            <a:r>
              <a:rPr lang="en-GB" sz="2800" dirty="0" smtClean="0"/>
              <a:t>that </a:t>
            </a:r>
            <a:r>
              <a:rPr lang="en-GB" sz="2800" dirty="0"/>
              <a:t>your home can just go like that in </a:t>
            </a:r>
            <a:r>
              <a:rPr lang="en-GB" sz="2800" dirty="0" smtClean="0"/>
              <a:t>a </a:t>
            </a:r>
            <a:r>
              <a:rPr lang="en-GB" sz="2800" dirty="0"/>
              <a:t>matter of an </a:t>
            </a:r>
            <a:r>
              <a:rPr lang="en-GB" sz="2800" dirty="0" smtClean="0"/>
              <a:t>hour. </a:t>
            </a:r>
            <a:r>
              <a:rPr lang="en-GB" sz="2800" dirty="0"/>
              <a:t>I</a:t>
            </a:r>
            <a:r>
              <a:rPr lang="en-GB" sz="2800" dirty="0" smtClean="0"/>
              <a:t>t’s so distressing to </a:t>
            </a:r>
            <a:r>
              <a:rPr lang="en-GB" sz="2800" dirty="0"/>
              <a:t>think everything you’ve worked for has just gone straight out your back </a:t>
            </a:r>
            <a:r>
              <a:rPr lang="en-GB" sz="2800" dirty="0" smtClean="0"/>
              <a:t>door</a:t>
            </a:r>
            <a:endParaRPr lang="en-GB" sz="2800" dirty="0"/>
          </a:p>
        </p:txBody>
      </p:sp>
      <p:sp>
        <p:nvSpPr>
          <p:cNvPr id="141315" name="Text Box 3"/>
          <p:cNvSpPr txBox="1">
            <a:spLocks noChangeArrowheads="1"/>
          </p:cNvSpPr>
          <p:nvPr/>
        </p:nvSpPr>
        <p:spPr bwMode="auto">
          <a:xfrm>
            <a:off x="684213" y="5805488"/>
            <a:ext cx="3382962" cy="519112"/>
          </a:xfrm>
          <a:prstGeom prst="rect">
            <a:avLst/>
          </a:prstGeom>
          <a:noFill/>
          <a:ln w="9525">
            <a:noFill/>
            <a:miter lim="800000"/>
            <a:headEnd/>
            <a:tailEnd/>
          </a:ln>
          <a:effectLst/>
        </p:spPr>
        <p:txBody>
          <a:bodyPr>
            <a:spAutoFit/>
          </a:bodyPr>
          <a:lstStyle/>
          <a:p>
            <a:pPr>
              <a:spcBef>
                <a:spcPct val="50000"/>
              </a:spcBef>
            </a:pPr>
            <a:r>
              <a:rPr lang="en-GB" sz="2800" b="1"/>
              <a:t>Go back 2 spaces</a:t>
            </a:r>
          </a:p>
        </p:txBody>
      </p:sp>
      <p:pic>
        <p:nvPicPr>
          <p:cNvPr id="4" name="Picture 3" descr="resflood recovery 6.jpg"/>
          <p:cNvPicPr>
            <a:picLocks noChangeAspect="1"/>
          </p:cNvPicPr>
          <p:nvPr/>
        </p:nvPicPr>
        <p:blipFill>
          <a:blip r:embed="rId2" cstate="screen"/>
          <a:stretch>
            <a:fillRect/>
          </a:stretch>
        </p:blipFill>
        <p:spPr>
          <a:xfrm>
            <a:off x="-540568" y="1"/>
            <a:ext cx="10328453" cy="685799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1315"/>
                                        </p:tgtEl>
                                        <p:attrNameLst>
                                          <p:attrName>style.visibility</p:attrName>
                                        </p:attrNameLst>
                                      </p:cBhvr>
                                      <p:to>
                                        <p:strVal val="visible"/>
                                      </p:to>
                                    </p:set>
                                    <p:anim calcmode="lin" valueType="num">
                                      <p:cBhvr additive="base">
                                        <p:cTn id="7" dur="500" fill="hold"/>
                                        <p:tgtEl>
                                          <p:spTgt spid="141315"/>
                                        </p:tgtEl>
                                        <p:attrNameLst>
                                          <p:attrName>ppt_x</p:attrName>
                                        </p:attrNameLst>
                                      </p:cBhvr>
                                      <p:tavLst>
                                        <p:tav tm="0">
                                          <p:val>
                                            <p:strVal val="#ppt_x"/>
                                          </p:val>
                                        </p:tav>
                                        <p:tav tm="100000">
                                          <p:val>
                                            <p:strVal val="#ppt_x"/>
                                          </p:val>
                                        </p:tav>
                                      </p:tavLst>
                                    </p:anim>
                                    <p:anim calcmode="lin" valueType="num">
                                      <p:cBhvr additive="base">
                                        <p:cTn id="8" dur="500" fill="hold"/>
                                        <p:tgtEl>
                                          <p:spTgt spid="1413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250825" y="260350"/>
            <a:ext cx="6842125" cy="4401205"/>
          </a:xfrm>
          <a:prstGeom prst="rect">
            <a:avLst/>
          </a:prstGeom>
          <a:noFill/>
          <a:ln w="9525">
            <a:noFill/>
            <a:miter lim="800000"/>
            <a:headEnd/>
            <a:tailEnd/>
          </a:ln>
          <a:effectLst/>
        </p:spPr>
        <p:txBody>
          <a:bodyPr>
            <a:spAutoFit/>
          </a:bodyPr>
          <a:lstStyle/>
          <a:p>
            <a:r>
              <a:rPr lang="en-GB" sz="2800" dirty="0"/>
              <a:t>A big white van came and six or seven guys jumped out </a:t>
            </a:r>
            <a:r>
              <a:rPr lang="en-GB" sz="2800" dirty="0" smtClean="0"/>
              <a:t>wearing these </a:t>
            </a:r>
            <a:r>
              <a:rPr lang="en-GB" sz="2800" dirty="0"/>
              <a:t>white suits, which had hoods and masks and </a:t>
            </a:r>
            <a:r>
              <a:rPr lang="en-GB" sz="2800" dirty="0" smtClean="0"/>
              <a:t>everything. </a:t>
            </a:r>
            <a:r>
              <a:rPr lang="en-GB" sz="2800" smtClean="0"/>
              <a:t>And they </a:t>
            </a:r>
            <a:r>
              <a:rPr lang="en-GB" sz="2800" dirty="0"/>
              <a:t>start throwing all your worldly goods out on the </a:t>
            </a:r>
            <a:r>
              <a:rPr lang="en-GB" sz="2800" dirty="0" smtClean="0"/>
              <a:t>drive. </a:t>
            </a:r>
            <a:r>
              <a:rPr lang="en-GB" sz="2800" dirty="0"/>
              <a:t>Then this huge wagon comes and </a:t>
            </a:r>
            <a:r>
              <a:rPr lang="en-GB" sz="2800" dirty="0" smtClean="0"/>
              <a:t>they </a:t>
            </a:r>
            <a:r>
              <a:rPr lang="en-GB" sz="2800" dirty="0"/>
              <a:t>crush all your possessions. </a:t>
            </a:r>
            <a:r>
              <a:rPr lang="en-GB" sz="2800" dirty="0" smtClean="0"/>
              <a:t>I </a:t>
            </a:r>
            <a:r>
              <a:rPr lang="en-GB" sz="2800" dirty="0"/>
              <a:t>was trying to save stuff </a:t>
            </a:r>
            <a:r>
              <a:rPr lang="en-GB" sz="2800" dirty="0" smtClean="0"/>
              <a:t>and </a:t>
            </a:r>
            <a:r>
              <a:rPr lang="en-GB" sz="2800" dirty="0"/>
              <a:t>they kept saying, ‘No, no, contaminated, you can’t have that’.  And bringing it back </a:t>
            </a:r>
            <a:r>
              <a:rPr lang="en-GB" sz="2800" dirty="0" smtClean="0"/>
              <a:t>out</a:t>
            </a:r>
            <a:endParaRPr lang="en-GB" sz="2800" dirty="0"/>
          </a:p>
        </p:txBody>
      </p:sp>
      <p:sp>
        <p:nvSpPr>
          <p:cNvPr id="143363"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a:t>Go back 2 spaces</a:t>
            </a:r>
          </a:p>
        </p:txBody>
      </p:sp>
      <p:pic>
        <p:nvPicPr>
          <p:cNvPr id="4" name="Picture 3" descr="res flood recovery 2.jpg"/>
          <p:cNvPicPr>
            <a:picLocks noChangeAspect="1"/>
          </p:cNvPicPr>
          <p:nvPr/>
        </p:nvPicPr>
        <p:blipFill>
          <a:blip r:embed="rId2" cstate="screen"/>
          <a:stretch>
            <a:fillRect/>
          </a:stretch>
        </p:blipFill>
        <p:spPr>
          <a:xfrm>
            <a:off x="-487777" y="0"/>
            <a:ext cx="10119554" cy="6858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63"/>
                                        </p:tgtEl>
                                        <p:attrNameLst>
                                          <p:attrName>style.visibility</p:attrName>
                                        </p:attrNameLst>
                                      </p:cBhvr>
                                      <p:to>
                                        <p:strVal val="visible"/>
                                      </p:to>
                                    </p:set>
                                    <p:anim calcmode="lin" valueType="num">
                                      <p:cBhvr additive="base">
                                        <p:cTn id="7" dur="500" fill="hold"/>
                                        <p:tgtEl>
                                          <p:spTgt spid="143363"/>
                                        </p:tgtEl>
                                        <p:attrNameLst>
                                          <p:attrName>ppt_x</p:attrName>
                                        </p:attrNameLst>
                                      </p:cBhvr>
                                      <p:tavLst>
                                        <p:tav tm="0">
                                          <p:val>
                                            <p:strVal val="#ppt_x"/>
                                          </p:val>
                                        </p:tav>
                                        <p:tav tm="100000">
                                          <p:val>
                                            <p:strVal val="#ppt_x"/>
                                          </p:val>
                                        </p:tav>
                                      </p:tavLst>
                                    </p:anim>
                                    <p:anim calcmode="lin" valueType="num">
                                      <p:cBhvr additive="base">
                                        <p:cTn id="8" dur="500" fill="hold"/>
                                        <p:tgtEl>
                                          <p:spTgt spid="14336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250825" y="260350"/>
            <a:ext cx="6842125" cy="2677656"/>
          </a:xfrm>
          <a:prstGeom prst="rect">
            <a:avLst/>
          </a:prstGeom>
          <a:noFill/>
          <a:ln w="9525">
            <a:noFill/>
            <a:miter lim="800000"/>
            <a:headEnd/>
            <a:tailEnd/>
          </a:ln>
          <a:effectLst/>
        </p:spPr>
        <p:txBody>
          <a:bodyPr>
            <a:spAutoFit/>
          </a:bodyPr>
          <a:lstStyle/>
          <a:p>
            <a:r>
              <a:rPr lang="en-GB" sz="2800" dirty="0" smtClean="0"/>
              <a:t>The biggest thing is when you see all your work going in a skip – you can’t describe it. This was the dream, our family house, and it’s gone. And it broke our hearts. I can’t bear to go back and look at the house</a:t>
            </a:r>
          </a:p>
        </p:txBody>
      </p:sp>
      <p:sp>
        <p:nvSpPr>
          <p:cNvPr id="143363"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a:t>Go back 2 spaces</a:t>
            </a:r>
          </a:p>
        </p:txBody>
      </p:sp>
      <p:pic>
        <p:nvPicPr>
          <p:cNvPr id="4" name="Picture 3" descr="res flood recovery 2.jpg"/>
          <p:cNvPicPr>
            <a:picLocks noChangeAspect="1"/>
          </p:cNvPicPr>
          <p:nvPr/>
        </p:nvPicPr>
        <p:blipFill>
          <a:blip r:embed="rId2" cstate="screen"/>
          <a:stretch>
            <a:fillRect/>
          </a:stretch>
        </p:blipFill>
        <p:spPr>
          <a:xfrm>
            <a:off x="-2580" y="0"/>
            <a:ext cx="9149160" cy="6858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63"/>
                                        </p:tgtEl>
                                        <p:attrNameLst>
                                          <p:attrName>style.visibility</p:attrName>
                                        </p:attrNameLst>
                                      </p:cBhvr>
                                      <p:to>
                                        <p:strVal val="visible"/>
                                      </p:to>
                                    </p:set>
                                    <p:anim calcmode="lin" valueType="num">
                                      <p:cBhvr additive="base">
                                        <p:cTn id="7" dur="500" fill="hold"/>
                                        <p:tgtEl>
                                          <p:spTgt spid="143363"/>
                                        </p:tgtEl>
                                        <p:attrNameLst>
                                          <p:attrName>ppt_x</p:attrName>
                                        </p:attrNameLst>
                                      </p:cBhvr>
                                      <p:tavLst>
                                        <p:tav tm="0">
                                          <p:val>
                                            <p:strVal val="#ppt_x"/>
                                          </p:val>
                                        </p:tav>
                                        <p:tav tm="100000">
                                          <p:val>
                                            <p:strVal val="#ppt_x"/>
                                          </p:val>
                                        </p:tav>
                                      </p:tavLst>
                                    </p:anim>
                                    <p:anim calcmode="lin" valueType="num">
                                      <p:cBhvr additive="base">
                                        <p:cTn id="8" dur="500" fill="hold"/>
                                        <p:tgtEl>
                                          <p:spTgt spid="14336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250825" y="563563"/>
            <a:ext cx="6842125" cy="3970318"/>
          </a:xfrm>
          <a:prstGeom prst="rect">
            <a:avLst/>
          </a:prstGeom>
          <a:noFill/>
          <a:ln w="9525">
            <a:noFill/>
            <a:miter lim="800000"/>
            <a:headEnd/>
            <a:tailEnd/>
          </a:ln>
          <a:effectLst/>
        </p:spPr>
        <p:txBody>
          <a:bodyPr>
            <a:spAutoFit/>
          </a:bodyPr>
          <a:lstStyle/>
          <a:p>
            <a:r>
              <a:rPr lang="en-GB" sz="2800" dirty="0" smtClean="0"/>
              <a:t>When the water drained away I came downstairs and tried to take in what had happened. Then I started to cry. The smell was awful. It stank. I pulled myself together and started to clean what was left of my home. The cleaning took all week, carpets thrown out, all floor coverings gone, plus skirting boards, sofa damaged</a:t>
            </a:r>
          </a:p>
        </p:txBody>
      </p:sp>
      <p:sp>
        <p:nvSpPr>
          <p:cNvPr id="144387"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a:t>Go back 2 spaces</a:t>
            </a:r>
          </a:p>
        </p:txBody>
      </p:sp>
      <p:pic>
        <p:nvPicPr>
          <p:cNvPr id="4" name="Picture 3" descr="res flood recovery 5.jpg"/>
          <p:cNvPicPr>
            <a:picLocks noChangeAspect="1"/>
          </p:cNvPicPr>
          <p:nvPr/>
        </p:nvPicPr>
        <p:blipFill>
          <a:blip r:embed="rId2" cstate="screen"/>
          <a:stretch>
            <a:fillRect/>
          </a:stretch>
        </p:blipFill>
        <p:spPr>
          <a:xfrm>
            <a:off x="-1339031" y="0"/>
            <a:ext cx="11154003" cy="731743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4387"/>
                                        </p:tgtEl>
                                        <p:attrNameLst>
                                          <p:attrName>style.visibility</p:attrName>
                                        </p:attrNameLst>
                                      </p:cBhvr>
                                      <p:to>
                                        <p:strVal val="visible"/>
                                      </p:to>
                                    </p:set>
                                    <p:anim calcmode="lin" valueType="num">
                                      <p:cBhvr additive="base">
                                        <p:cTn id="7" dur="500" fill="hold"/>
                                        <p:tgtEl>
                                          <p:spTgt spid="144387"/>
                                        </p:tgtEl>
                                        <p:attrNameLst>
                                          <p:attrName>ppt_x</p:attrName>
                                        </p:attrNameLst>
                                      </p:cBhvr>
                                      <p:tavLst>
                                        <p:tav tm="0">
                                          <p:val>
                                            <p:strVal val="#ppt_x"/>
                                          </p:val>
                                        </p:tav>
                                        <p:tav tm="100000">
                                          <p:val>
                                            <p:strVal val="#ppt_x"/>
                                          </p:val>
                                        </p:tav>
                                      </p:tavLst>
                                    </p:anim>
                                    <p:anim calcmode="lin" valueType="num">
                                      <p:cBhvr additive="base">
                                        <p:cTn id="8" dur="500" fill="hold"/>
                                        <p:tgtEl>
                                          <p:spTgt spid="14438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2"/>
          <p:cNvSpPr txBox="1">
            <a:spLocks noChangeArrowheads="1"/>
          </p:cNvSpPr>
          <p:nvPr/>
        </p:nvSpPr>
        <p:spPr bwMode="auto">
          <a:xfrm>
            <a:off x="250825" y="563563"/>
            <a:ext cx="6842125" cy="3108543"/>
          </a:xfrm>
          <a:prstGeom prst="rect">
            <a:avLst/>
          </a:prstGeom>
          <a:noFill/>
          <a:ln w="9525">
            <a:noFill/>
            <a:miter lim="800000"/>
            <a:headEnd/>
            <a:tailEnd/>
          </a:ln>
          <a:effectLst/>
        </p:spPr>
        <p:txBody>
          <a:bodyPr>
            <a:spAutoFit/>
          </a:bodyPr>
          <a:lstStyle/>
          <a:p>
            <a:r>
              <a:rPr lang="en-GB" sz="2800" dirty="0"/>
              <a:t>Hull City Council </a:t>
            </a:r>
            <a:r>
              <a:rPr lang="en-GB" sz="2800" dirty="0" smtClean="0"/>
              <a:t>organised for </a:t>
            </a:r>
            <a:r>
              <a:rPr lang="en-GB" sz="2800" dirty="0"/>
              <a:t>some prisoners to come down and clear everybody’s front </a:t>
            </a:r>
            <a:r>
              <a:rPr lang="en-GB" sz="2800" dirty="0" smtClean="0"/>
              <a:t>gardens. They </a:t>
            </a:r>
            <a:r>
              <a:rPr lang="en-GB" sz="2800" dirty="0"/>
              <a:t>were </a:t>
            </a:r>
            <a:r>
              <a:rPr lang="en-GB" sz="2800" dirty="0" smtClean="0"/>
              <a:t>brilliant. They </a:t>
            </a:r>
            <a:r>
              <a:rPr lang="en-GB" sz="2800" dirty="0"/>
              <a:t>cleared everything off our front gardens for </a:t>
            </a:r>
            <a:r>
              <a:rPr lang="en-GB" sz="2800" dirty="0" smtClean="0"/>
              <a:t>us and all the </a:t>
            </a:r>
            <a:r>
              <a:rPr lang="en-GB" sz="2800" dirty="0"/>
              <a:t>white goods </a:t>
            </a:r>
            <a:r>
              <a:rPr lang="en-GB" sz="2800" dirty="0" smtClean="0"/>
              <a:t>were taken </a:t>
            </a:r>
            <a:r>
              <a:rPr lang="en-GB" sz="2800" dirty="0"/>
              <a:t>away </a:t>
            </a:r>
            <a:r>
              <a:rPr lang="en-GB" sz="2800" dirty="0" smtClean="0"/>
              <a:t>separately. These prisoners were really helpful</a:t>
            </a:r>
            <a:endParaRPr lang="en-GB" sz="2800" dirty="0"/>
          </a:p>
        </p:txBody>
      </p:sp>
      <p:sp>
        <p:nvSpPr>
          <p:cNvPr id="145411"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a:t>Go forward 2 spaces</a:t>
            </a:r>
          </a:p>
        </p:txBody>
      </p:sp>
      <p:pic>
        <p:nvPicPr>
          <p:cNvPr id="4" name="Picture 3" descr="res flood recovery 2.jpg"/>
          <p:cNvPicPr>
            <a:picLocks noChangeAspect="1"/>
          </p:cNvPicPr>
          <p:nvPr/>
        </p:nvPicPr>
        <p:blipFill>
          <a:blip r:embed="rId2" cstate="screen"/>
          <a:stretch>
            <a:fillRect/>
          </a:stretch>
        </p:blipFill>
        <p:spPr>
          <a:xfrm>
            <a:off x="-540568" y="0"/>
            <a:ext cx="10119554" cy="6858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5411"/>
                                        </p:tgtEl>
                                        <p:attrNameLst>
                                          <p:attrName>style.visibility</p:attrName>
                                        </p:attrNameLst>
                                      </p:cBhvr>
                                      <p:to>
                                        <p:strVal val="visible"/>
                                      </p:to>
                                    </p:set>
                                    <p:anim calcmode="lin" valueType="num">
                                      <p:cBhvr additive="base">
                                        <p:cTn id="7" dur="500" fill="hold"/>
                                        <p:tgtEl>
                                          <p:spTgt spid="145411"/>
                                        </p:tgtEl>
                                        <p:attrNameLst>
                                          <p:attrName>ppt_x</p:attrName>
                                        </p:attrNameLst>
                                      </p:cBhvr>
                                      <p:tavLst>
                                        <p:tav tm="0">
                                          <p:val>
                                            <p:strVal val="#ppt_x"/>
                                          </p:val>
                                        </p:tav>
                                        <p:tav tm="100000">
                                          <p:val>
                                            <p:strVal val="#ppt_x"/>
                                          </p:val>
                                        </p:tav>
                                      </p:tavLst>
                                    </p:anim>
                                    <p:anim calcmode="lin" valueType="num">
                                      <p:cBhvr additive="base">
                                        <p:cTn id="8" dur="500" fill="hold"/>
                                        <p:tgtEl>
                                          <p:spTgt spid="1454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250825" y="188913"/>
            <a:ext cx="6842125" cy="2677656"/>
          </a:xfrm>
          <a:prstGeom prst="rect">
            <a:avLst/>
          </a:prstGeom>
          <a:noFill/>
          <a:ln w="9525">
            <a:noFill/>
            <a:miter lim="800000"/>
            <a:headEnd/>
            <a:tailEnd/>
          </a:ln>
          <a:effectLst/>
        </p:spPr>
        <p:txBody>
          <a:bodyPr>
            <a:spAutoFit/>
          </a:bodyPr>
          <a:lstStyle/>
          <a:p>
            <a:r>
              <a:rPr lang="en-GB" sz="2800" dirty="0"/>
              <a:t>My son was at my brother’s, which was so </a:t>
            </a:r>
            <a:r>
              <a:rPr lang="en-GB" sz="2800" dirty="0" smtClean="0"/>
              <a:t>traumatic. </a:t>
            </a:r>
            <a:r>
              <a:rPr lang="en-GB" sz="2800" dirty="0"/>
              <a:t>He just cried, he didn’t sleep all </a:t>
            </a:r>
            <a:r>
              <a:rPr lang="en-GB" sz="2800" dirty="0" smtClean="0"/>
              <a:t>night</a:t>
            </a:r>
            <a:r>
              <a:rPr lang="en-GB" sz="2800" dirty="0"/>
              <a:t> </a:t>
            </a:r>
            <a:r>
              <a:rPr lang="en-GB" sz="2800" dirty="0" smtClean="0"/>
              <a:t>- “I </a:t>
            </a:r>
            <a:r>
              <a:rPr lang="en-GB" sz="2800" dirty="0"/>
              <a:t>want my mum, I want my mum”.  But I daren’t leave the house because </a:t>
            </a:r>
            <a:r>
              <a:rPr lang="en-GB" sz="2800" dirty="0" smtClean="0"/>
              <a:t>of the looters - people </a:t>
            </a:r>
            <a:r>
              <a:rPr lang="en-GB" sz="2800" dirty="0"/>
              <a:t>were </a:t>
            </a:r>
            <a:r>
              <a:rPr lang="en-GB" sz="2800" dirty="0" smtClean="0"/>
              <a:t>thieving. I had to </a:t>
            </a:r>
            <a:r>
              <a:rPr lang="en-GB" sz="2800" dirty="0"/>
              <a:t>protect </a:t>
            </a:r>
            <a:r>
              <a:rPr lang="en-GB" sz="2800" dirty="0" smtClean="0"/>
              <a:t>my property</a:t>
            </a:r>
            <a:endParaRPr lang="en-GB" sz="2800" dirty="0"/>
          </a:p>
        </p:txBody>
      </p:sp>
      <p:sp>
        <p:nvSpPr>
          <p:cNvPr id="150531"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dirty="0"/>
              <a:t>Go back </a:t>
            </a:r>
            <a:r>
              <a:rPr lang="en-GB" sz="2800" b="1" dirty="0" smtClean="0"/>
              <a:t>2 </a:t>
            </a:r>
            <a:r>
              <a:rPr lang="en-GB" sz="2800" b="1" dirty="0"/>
              <a:t>spaces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0531"/>
                                        </p:tgtEl>
                                        <p:attrNameLst>
                                          <p:attrName>style.visibility</p:attrName>
                                        </p:attrNameLst>
                                      </p:cBhvr>
                                      <p:to>
                                        <p:strVal val="visible"/>
                                      </p:to>
                                    </p:set>
                                    <p:anim calcmode="lin" valueType="num">
                                      <p:cBhvr additive="base">
                                        <p:cTn id="7" dur="500" fill="hold"/>
                                        <p:tgtEl>
                                          <p:spTgt spid="150531"/>
                                        </p:tgtEl>
                                        <p:attrNameLst>
                                          <p:attrName>ppt_x</p:attrName>
                                        </p:attrNameLst>
                                      </p:cBhvr>
                                      <p:tavLst>
                                        <p:tav tm="0">
                                          <p:val>
                                            <p:strVal val="#ppt_x"/>
                                          </p:val>
                                        </p:tav>
                                        <p:tav tm="100000">
                                          <p:val>
                                            <p:strVal val="#ppt_x"/>
                                          </p:val>
                                        </p:tav>
                                      </p:tavLst>
                                    </p:anim>
                                    <p:anim calcmode="lin" valueType="num">
                                      <p:cBhvr additive="base">
                                        <p:cTn id="8" dur="500" fill="hold"/>
                                        <p:tgtEl>
                                          <p:spTgt spid="1505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250825" y="115888"/>
            <a:ext cx="6842125" cy="4401205"/>
          </a:xfrm>
          <a:prstGeom prst="rect">
            <a:avLst/>
          </a:prstGeom>
          <a:noFill/>
          <a:ln w="9525">
            <a:noFill/>
            <a:miter lim="800000"/>
            <a:headEnd/>
            <a:tailEnd/>
          </a:ln>
          <a:effectLst/>
        </p:spPr>
        <p:txBody>
          <a:bodyPr>
            <a:spAutoFit/>
          </a:bodyPr>
          <a:lstStyle/>
          <a:p>
            <a:r>
              <a:rPr lang="en-GB" sz="2800" dirty="0"/>
              <a:t>When we went in the hotel </a:t>
            </a:r>
            <a:r>
              <a:rPr lang="en-GB" sz="2800" dirty="0" smtClean="0"/>
              <a:t>my husband </a:t>
            </a:r>
            <a:r>
              <a:rPr lang="en-GB" sz="2800" dirty="0"/>
              <a:t>was on shifts </a:t>
            </a:r>
            <a:r>
              <a:rPr lang="en-GB" sz="2800" dirty="0" smtClean="0"/>
              <a:t>so </a:t>
            </a:r>
            <a:r>
              <a:rPr lang="en-GB" sz="2800" dirty="0"/>
              <a:t>he had to get up </a:t>
            </a:r>
            <a:r>
              <a:rPr lang="en-GB" sz="2800" dirty="0" smtClean="0"/>
              <a:t>at </a:t>
            </a:r>
            <a:r>
              <a:rPr lang="en-GB" sz="2800" dirty="0"/>
              <a:t>five in the morning.  We were all in one room </a:t>
            </a:r>
            <a:r>
              <a:rPr lang="en-GB" sz="2800" dirty="0" smtClean="0"/>
              <a:t>and we </a:t>
            </a:r>
            <a:r>
              <a:rPr lang="en-GB" sz="2800" dirty="0"/>
              <a:t>had both the girls there.  We had no facilities to make any packed lunch </a:t>
            </a:r>
            <a:r>
              <a:rPr lang="en-GB" sz="2800" dirty="0" smtClean="0"/>
              <a:t>and </a:t>
            </a:r>
            <a:r>
              <a:rPr lang="en-GB" sz="2800" dirty="0"/>
              <a:t>he couldn’t go down and have breakfast because it was too </a:t>
            </a:r>
            <a:r>
              <a:rPr lang="en-GB" sz="2800" dirty="0" smtClean="0"/>
              <a:t>early.  When </a:t>
            </a:r>
            <a:r>
              <a:rPr lang="en-GB" sz="2800" dirty="0"/>
              <a:t>we moved in </a:t>
            </a:r>
            <a:r>
              <a:rPr lang="en-GB" sz="2800" dirty="0" smtClean="0"/>
              <a:t>my husband just </a:t>
            </a:r>
            <a:r>
              <a:rPr lang="en-GB" sz="2800" dirty="0"/>
              <a:t>sat with his head in his hands saying ‘how can we cope?’</a:t>
            </a:r>
            <a:r>
              <a:rPr lang="en-GB" dirty="0"/>
              <a:t> </a:t>
            </a:r>
          </a:p>
        </p:txBody>
      </p:sp>
      <p:sp>
        <p:nvSpPr>
          <p:cNvPr id="149507"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dirty="0"/>
              <a:t>Go back </a:t>
            </a:r>
            <a:r>
              <a:rPr lang="en-GB" sz="2800" b="1" dirty="0" smtClean="0"/>
              <a:t>3 </a:t>
            </a:r>
            <a:r>
              <a:rPr lang="en-GB" sz="2800" b="1" dirty="0"/>
              <a:t>spaces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9507"/>
                                        </p:tgtEl>
                                        <p:attrNameLst>
                                          <p:attrName>style.visibility</p:attrName>
                                        </p:attrNameLst>
                                      </p:cBhvr>
                                      <p:to>
                                        <p:strVal val="visible"/>
                                      </p:to>
                                    </p:set>
                                    <p:anim calcmode="lin" valueType="num">
                                      <p:cBhvr additive="base">
                                        <p:cTn id="7" dur="500" fill="hold"/>
                                        <p:tgtEl>
                                          <p:spTgt spid="149507"/>
                                        </p:tgtEl>
                                        <p:attrNameLst>
                                          <p:attrName>ppt_x</p:attrName>
                                        </p:attrNameLst>
                                      </p:cBhvr>
                                      <p:tavLst>
                                        <p:tav tm="0">
                                          <p:val>
                                            <p:strVal val="#ppt_x"/>
                                          </p:val>
                                        </p:tav>
                                        <p:tav tm="100000">
                                          <p:val>
                                            <p:strVal val="#ppt_x"/>
                                          </p:val>
                                        </p:tav>
                                      </p:tavLst>
                                    </p:anim>
                                    <p:anim calcmode="lin" valueType="num">
                                      <p:cBhvr additive="base">
                                        <p:cTn id="8" dur="500" fill="hold"/>
                                        <p:tgtEl>
                                          <p:spTgt spid="1495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2"/>
          <p:cNvSpPr txBox="1">
            <a:spLocks noChangeArrowheads="1"/>
          </p:cNvSpPr>
          <p:nvPr/>
        </p:nvSpPr>
        <p:spPr bwMode="auto">
          <a:xfrm>
            <a:off x="250825" y="115888"/>
            <a:ext cx="6842125" cy="3539430"/>
          </a:xfrm>
          <a:prstGeom prst="rect">
            <a:avLst/>
          </a:prstGeom>
          <a:noFill/>
          <a:ln w="9525">
            <a:noFill/>
            <a:miter lim="800000"/>
            <a:headEnd/>
            <a:tailEnd/>
          </a:ln>
          <a:effectLst/>
        </p:spPr>
        <p:txBody>
          <a:bodyPr>
            <a:spAutoFit/>
          </a:bodyPr>
          <a:lstStyle/>
          <a:p>
            <a:r>
              <a:rPr lang="en-GB" sz="2800" dirty="0"/>
              <a:t>At </a:t>
            </a:r>
            <a:r>
              <a:rPr lang="en-GB" sz="2800" dirty="0" smtClean="0"/>
              <a:t>the moment </a:t>
            </a:r>
            <a:r>
              <a:rPr lang="en-GB" sz="2800" dirty="0"/>
              <a:t>I am very happy and my </a:t>
            </a:r>
            <a:r>
              <a:rPr lang="en-GB" sz="2800" dirty="0" smtClean="0"/>
              <a:t>flooded </a:t>
            </a:r>
            <a:r>
              <a:rPr lang="en-GB" sz="2800" dirty="0"/>
              <a:t>house is not very important. Work is busy, football is great and I’m happy in this rented house. If the insurers are not pressing and are prepared to keep paying my rent – I’m not </a:t>
            </a:r>
            <a:r>
              <a:rPr lang="en-GB" sz="2800" dirty="0" smtClean="0"/>
              <a:t>complaining. Funny </a:t>
            </a:r>
            <a:r>
              <a:rPr lang="en-GB" sz="2800" dirty="0"/>
              <a:t>how the floods are in the distant past now and how I have adapted to a new </a:t>
            </a:r>
            <a:r>
              <a:rPr lang="en-GB" sz="2800" dirty="0" smtClean="0"/>
              <a:t>life</a:t>
            </a:r>
            <a:endParaRPr lang="en-GB" sz="2800" dirty="0"/>
          </a:p>
        </p:txBody>
      </p:sp>
      <p:sp>
        <p:nvSpPr>
          <p:cNvPr id="151555"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a:t>Go forward 4 spaces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1555"/>
                                        </p:tgtEl>
                                        <p:attrNameLst>
                                          <p:attrName>style.visibility</p:attrName>
                                        </p:attrNameLst>
                                      </p:cBhvr>
                                      <p:to>
                                        <p:strVal val="visible"/>
                                      </p:to>
                                    </p:set>
                                    <p:anim calcmode="lin" valueType="num">
                                      <p:cBhvr additive="base">
                                        <p:cTn id="7" dur="500" fill="hold"/>
                                        <p:tgtEl>
                                          <p:spTgt spid="151555"/>
                                        </p:tgtEl>
                                        <p:attrNameLst>
                                          <p:attrName>ppt_x</p:attrName>
                                        </p:attrNameLst>
                                      </p:cBhvr>
                                      <p:tavLst>
                                        <p:tav tm="0">
                                          <p:val>
                                            <p:strVal val="#ppt_x"/>
                                          </p:val>
                                        </p:tav>
                                        <p:tav tm="100000">
                                          <p:val>
                                            <p:strVal val="#ppt_x"/>
                                          </p:val>
                                        </p:tav>
                                      </p:tavLst>
                                    </p:anim>
                                    <p:anim calcmode="lin" valueType="num">
                                      <p:cBhvr additive="base">
                                        <p:cTn id="8" dur="500" fill="hold"/>
                                        <p:tgtEl>
                                          <p:spTgt spid="1515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2"/>
          <p:cNvSpPr txBox="1">
            <a:spLocks noChangeArrowheads="1"/>
          </p:cNvSpPr>
          <p:nvPr/>
        </p:nvSpPr>
        <p:spPr bwMode="auto">
          <a:xfrm>
            <a:off x="250825" y="115888"/>
            <a:ext cx="6842125" cy="4401205"/>
          </a:xfrm>
          <a:prstGeom prst="rect">
            <a:avLst/>
          </a:prstGeom>
          <a:noFill/>
          <a:ln w="9525">
            <a:noFill/>
            <a:miter lim="800000"/>
            <a:headEnd/>
            <a:tailEnd/>
          </a:ln>
          <a:effectLst/>
        </p:spPr>
        <p:txBody>
          <a:bodyPr>
            <a:spAutoFit/>
          </a:bodyPr>
          <a:lstStyle/>
          <a:p>
            <a:r>
              <a:rPr lang="en-US" sz="2800" dirty="0"/>
              <a:t>I have a feeling of despair in the </a:t>
            </a:r>
            <a:r>
              <a:rPr lang="en-US" sz="2800" dirty="0" smtClean="0"/>
              <a:t>flat. In </a:t>
            </a:r>
            <a:r>
              <a:rPr lang="en-US" sz="2800" dirty="0"/>
              <a:t>any other circumstances I would have enjoyed living in the old </a:t>
            </a:r>
            <a:r>
              <a:rPr lang="en-US" sz="2800" dirty="0" smtClean="0"/>
              <a:t>town – close </a:t>
            </a:r>
            <a:r>
              <a:rPr lang="en-US" sz="2800" dirty="0"/>
              <a:t>to the town centre, </a:t>
            </a:r>
            <a:r>
              <a:rPr lang="en-US" sz="2800" dirty="0" smtClean="0"/>
              <a:t>museums and pubs, </a:t>
            </a:r>
            <a:r>
              <a:rPr lang="en-US" sz="2800" dirty="0"/>
              <a:t>but I want my house!! The builders have still not started and I doubt they will before Christmas now. It makes me feel sick when I think of </a:t>
            </a:r>
            <a:r>
              <a:rPr lang="en-US" sz="2800" dirty="0" smtClean="0"/>
              <a:t>it – </a:t>
            </a:r>
            <a:r>
              <a:rPr lang="en-US" sz="2800" dirty="0"/>
              <a:t>and sometimes I feel really alone, even though I know I have loads of friends and family to turn </a:t>
            </a:r>
            <a:r>
              <a:rPr lang="en-US" sz="2800" dirty="0" smtClean="0"/>
              <a:t>to</a:t>
            </a:r>
            <a:endParaRPr lang="en-GB" sz="2800" dirty="0"/>
          </a:p>
        </p:txBody>
      </p:sp>
      <p:sp>
        <p:nvSpPr>
          <p:cNvPr id="152579"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a:t>Go back 2 spaces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2579"/>
                                        </p:tgtEl>
                                        <p:attrNameLst>
                                          <p:attrName>style.visibility</p:attrName>
                                        </p:attrNameLst>
                                      </p:cBhvr>
                                      <p:to>
                                        <p:strVal val="visible"/>
                                      </p:to>
                                    </p:set>
                                    <p:anim calcmode="lin" valueType="num">
                                      <p:cBhvr additive="base">
                                        <p:cTn id="7" dur="500" fill="hold"/>
                                        <p:tgtEl>
                                          <p:spTgt spid="152579"/>
                                        </p:tgtEl>
                                        <p:attrNameLst>
                                          <p:attrName>ppt_x</p:attrName>
                                        </p:attrNameLst>
                                      </p:cBhvr>
                                      <p:tavLst>
                                        <p:tav tm="0">
                                          <p:val>
                                            <p:strVal val="#ppt_x"/>
                                          </p:val>
                                        </p:tav>
                                        <p:tav tm="100000">
                                          <p:val>
                                            <p:strVal val="#ppt_x"/>
                                          </p:val>
                                        </p:tav>
                                      </p:tavLst>
                                    </p:anim>
                                    <p:anim calcmode="lin" valueType="num">
                                      <p:cBhvr additive="base">
                                        <p:cTn id="8" dur="500" fill="hold"/>
                                        <p:tgtEl>
                                          <p:spTgt spid="1525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1403648" y="1268760"/>
            <a:ext cx="6121400" cy="3937000"/>
          </a:xfrm>
          <a:prstGeom prst="rect">
            <a:avLst/>
          </a:prstGeom>
          <a:noFill/>
          <a:ln w="9525">
            <a:noFill/>
            <a:miter lim="800000"/>
            <a:headEnd/>
            <a:tailEnd/>
          </a:ln>
          <a:effectLst/>
        </p:spPr>
        <p:txBody>
          <a:bodyPr>
            <a:spAutoFit/>
          </a:bodyPr>
          <a:lstStyle/>
          <a:p>
            <a:pPr algn="ctr">
              <a:spcBef>
                <a:spcPct val="50000"/>
              </a:spcBef>
            </a:pPr>
            <a:r>
              <a:rPr lang="en-GB" sz="3600" dirty="0"/>
              <a:t>Not much has happened this week, we seem to be in limbo and waiting for telephone calls.  I am sure that our project manager is sick and tired of me emailing him!</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250825" y="115888"/>
            <a:ext cx="6842125" cy="3108543"/>
          </a:xfrm>
          <a:prstGeom prst="rect">
            <a:avLst/>
          </a:prstGeom>
          <a:noFill/>
          <a:ln w="9525">
            <a:noFill/>
            <a:miter lim="800000"/>
            <a:headEnd/>
            <a:tailEnd/>
          </a:ln>
          <a:effectLst/>
        </p:spPr>
        <p:txBody>
          <a:bodyPr>
            <a:spAutoFit/>
          </a:bodyPr>
          <a:lstStyle/>
          <a:p>
            <a:r>
              <a:rPr lang="en-GB" sz="2800" dirty="0"/>
              <a:t>They </a:t>
            </a:r>
            <a:r>
              <a:rPr lang="en-GB" sz="2800" dirty="0" smtClean="0"/>
              <a:t>said </a:t>
            </a:r>
            <a:r>
              <a:rPr lang="en-GB" sz="2800" dirty="0"/>
              <a:t>we could find our own rented house if we wanted </a:t>
            </a:r>
            <a:r>
              <a:rPr lang="en-GB" sz="2800" dirty="0" smtClean="0"/>
              <a:t>so </a:t>
            </a:r>
            <a:r>
              <a:rPr lang="en-GB" sz="2800" dirty="0"/>
              <a:t>we just drove round one </a:t>
            </a:r>
            <a:r>
              <a:rPr lang="en-GB" sz="2800" dirty="0" smtClean="0"/>
              <a:t>Sunday </a:t>
            </a:r>
            <a:r>
              <a:rPr lang="en-GB" sz="2800" dirty="0"/>
              <a:t>and found </a:t>
            </a:r>
            <a:r>
              <a:rPr lang="en-GB" sz="2800" dirty="0" smtClean="0"/>
              <a:t>this, </a:t>
            </a:r>
            <a:r>
              <a:rPr lang="en-GB" sz="2800" dirty="0"/>
              <a:t>which had only just come on the </a:t>
            </a:r>
            <a:r>
              <a:rPr lang="en-GB" sz="2800" dirty="0" smtClean="0"/>
              <a:t>market. It </a:t>
            </a:r>
            <a:r>
              <a:rPr lang="en-GB" sz="2800" dirty="0"/>
              <a:t>didn’t have a board up or anything, so we were really lucky that we got this because our house is only two minutes </a:t>
            </a:r>
            <a:r>
              <a:rPr lang="en-GB" sz="2800" dirty="0" smtClean="0"/>
              <a:t>away</a:t>
            </a:r>
            <a:endParaRPr lang="en-GB" sz="2800" dirty="0"/>
          </a:p>
        </p:txBody>
      </p:sp>
      <p:sp>
        <p:nvSpPr>
          <p:cNvPr id="153603"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a:t>Go forward 4 spaces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03"/>
                                        </p:tgtEl>
                                        <p:attrNameLst>
                                          <p:attrName>style.visibility</p:attrName>
                                        </p:attrNameLst>
                                      </p:cBhvr>
                                      <p:to>
                                        <p:strVal val="visible"/>
                                      </p:to>
                                    </p:set>
                                    <p:anim calcmode="lin" valueType="num">
                                      <p:cBhvr additive="base">
                                        <p:cTn id="7" dur="500" fill="hold"/>
                                        <p:tgtEl>
                                          <p:spTgt spid="153603"/>
                                        </p:tgtEl>
                                        <p:attrNameLst>
                                          <p:attrName>ppt_x</p:attrName>
                                        </p:attrNameLst>
                                      </p:cBhvr>
                                      <p:tavLst>
                                        <p:tav tm="0">
                                          <p:val>
                                            <p:strVal val="#ppt_x"/>
                                          </p:val>
                                        </p:tav>
                                        <p:tav tm="100000">
                                          <p:val>
                                            <p:strVal val="#ppt_x"/>
                                          </p:val>
                                        </p:tav>
                                      </p:tavLst>
                                    </p:anim>
                                    <p:anim calcmode="lin" valueType="num">
                                      <p:cBhvr additive="base">
                                        <p:cTn id="8" dur="500" fill="hold"/>
                                        <p:tgtEl>
                                          <p:spTgt spid="1536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p:cNvSpPr txBox="1">
            <a:spLocks noChangeArrowheads="1"/>
          </p:cNvSpPr>
          <p:nvPr/>
        </p:nvSpPr>
        <p:spPr bwMode="auto">
          <a:xfrm>
            <a:off x="250825" y="115888"/>
            <a:ext cx="6842125" cy="2246769"/>
          </a:xfrm>
          <a:prstGeom prst="rect">
            <a:avLst/>
          </a:prstGeom>
          <a:noFill/>
          <a:ln w="9525">
            <a:noFill/>
            <a:miter lim="800000"/>
            <a:headEnd/>
            <a:tailEnd/>
          </a:ln>
          <a:effectLst/>
        </p:spPr>
        <p:txBody>
          <a:bodyPr>
            <a:spAutoFit/>
          </a:bodyPr>
          <a:lstStyle/>
          <a:p>
            <a:r>
              <a:rPr lang="en-GB" sz="2800" dirty="0"/>
              <a:t>In a way I am lucky because a few of my neighbours got </a:t>
            </a:r>
            <a:r>
              <a:rPr lang="en-GB" sz="2800" dirty="0" smtClean="0"/>
              <a:t>caravans. I </a:t>
            </a:r>
            <a:r>
              <a:rPr lang="en-GB" sz="2800" dirty="0"/>
              <a:t>didn’t fancy that because </a:t>
            </a:r>
            <a:r>
              <a:rPr lang="en-GB" sz="2800" dirty="0" smtClean="0"/>
              <a:t>I </a:t>
            </a:r>
            <a:r>
              <a:rPr lang="en-GB" sz="2800" dirty="0"/>
              <a:t>wouldn’t want to be stuck in a caravan on the front garden in the middle of </a:t>
            </a:r>
            <a:r>
              <a:rPr lang="en-GB" sz="2800" dirty="0" smtClean="0"/>
              <a:t>winter</a:t>
            </a:r>
            <a:endParaRPr lang="en-GB" sz="2800" dirty="0"/>
          </a:p>
        </p:txBody>
      </p:sp>
      <p:sp>
        <p:nvSpPr>
          <p:cNvPr id="154627"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a:t>Go forward 2 spaces</a:t>
            </a:r>
          </a:p>
        </p:txBody>
      </p:sp>
      <p:pic>
        <p:nvPicPr>
          <p:cNvPr id="4" name="Picture 3" descr="resflood recovery 9.jpg"/>
          <p:cNvPicPr>
            <a:picLocks noChangeAspect="1"/>
          </p:cNvPicPr>
          <p:nvPr/>
        </p:nvPicPr>
        <p:blipFill>
          <a:blip r:embed="rId2" cstate="screen"/>
          <a:stretch>
            <a:fillRect/>
          </a:stretch>
        </p:blipFill>
        <p:spPr>
          <a:xfrm>
            <a:off x="-565609" y="-99392"/>
            <a:ext cx="10424133" cy="695739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4627"/>
                                        </p:tgtEl>
                                        <p:attrNameLst>
                                          <p:attrName>style.visibility</p:attrName>
                                        </p:attrNameLst>
                                      </p:cBhvr>
                                      <p:to>
                                        <p:strVal val="visible"/>
                                      </p:to>
                                    </p:set>
                                    <p:anim calcmode="lin" valueType="num">
                                      <p:cBhvr additive="base">
                                        <p:cTn id="7" dur="500" fill="hold"/>
                                        <p:tgtEl>
                                          <p:spTgt spid="154627"/>
                                        </p:tgtEl>
                                        <p:attrNameLst>
                                          <p:attrName>ppt_x</p:attrName>
                                        </p:attrNameLst>
                                      </p:cBhvr>
                                      <p:tavLst>
                                        <p:tav tm="0">
                                          <p:val>
                                            <p:strVal val="#ppt_x"/>
                                          </p:val>
                                        </p:tav>
                                        <p:tav tm="100000">
                                          <p:val>
                                            <p:strVal val="#ppt_x"/>
                                          </p:val>
                                        </p:tav>
                                      </p:tavLst>
                                    </p:anim>
                                    <p:anim calcmode="lin" valueType="num">
                                      <p:cBhvr additive="base">
                                        <p:cTn id="8" dur="500" fill="hold"/>
                                        <p:tgtEl>
                                          <p:spTgt spid="15462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p:cNvSpPr txBox="1">
            <a:spLocks noChangeArrowheads="1"/>
          </p:cNvSpPr>
          <p:nvPr/>
        </p:nvSpPr>
        <p:spPr bwMode="auto">
          <a:xfrm>
            <a:off x="250825" y="115888"/>
            <a:ext cx="6842125" cy="3970318"/>
          </a:xfrm>
          <a:prstGeom prst="rect">
            <a:avLst/>
          </a:prstGeom>
          <a:noFill/>
          <a:ln w="9525">
            <a:noFill/>
            <a:miter lim="800000"/>
            <a:headEnd/>
            <a:tailEnd/>
          </a:ln>
          <a:effectLst/>
        </p:spPr>
        <p:txBody>
          <a:bodyPr>
            <a:spAutoFit/>
          </a:bodyPr>
          <a:lstStyle/>
          <a:p>
            <a:r>
              <a:rPr lang="en-GB" sz="2800" dirty="0" smtClean="0"/>
              <a:t>The way we were treated by estate agents was awful. Rental prices rocketed and there was one day where, twice within one hour, viewings that I had booked for had already been let. It was the overall feeling of frustration and impotence because people were treating me like a non-person.  That’s how it made me feel, like it doesn’t matter</a:t>
            </a:r>
          </a:p>
        </p:txBody>
      </p:sp>
      <p:sp>
        <p:nvSpPr>
          <p:cNvPr id="154627"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dirty="0"/>
              <a:t>Go </a:t>
            </a:r>
            <a:r>
              <a:rPr lang="en-GB" sz="2800" b="1" dirty="0" smtClean="0"/>
              <a:t>back 2 </a:t>
            </a:r>
            <a:r>
              <a:rPr lang="en-GB" sz="2800" b="1" dirty="0"/>
              <a:t>spaces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4627"/>
                                        </p:tgtEl>
                                        <p:attrNameLst>
                                          <p:attrName>style.visibility</p:attrName>
                                        </p:attrNameLst>
                                      </p:cBhvr>
                                      <p:to>
                                        <p:strVal val="visible"/>
                                      </p:to>
                                    </p:set>
                                    <p:anim calcmode="lin" valueType="num">
                                      <p:cBhvr additive="base">
                                        <p:cTn id="7" dur="500" fill="hold"/>
                                        <p:tgtEl>
                                          <p:spTgt spid="154627"/>
                                        </p:tgtEl>
                                        <p:attrNameLst>
                                          <p:attrName>ppt_x</p:attrName>
                                        </p:attrNameLst>
                                      </p:cBhvr>
                                      <p:tavLst>
                                        <p:tav tm="0">
                                          <p:val>
                                            <p:strVal val="#ppt_x"/>
                                          </p:val>
                                        </p:tav>
                                        <p:tav tm="100000">
                                          <p:val>
                                            <p:strVal val="#ppt_x"/>
                                          </p:val>
                                        </p:tav>
                                      </p:tavLst>
                                    </p:anim>
                                    <p:anim calcmode="lin" valueType="num">
                                      <p:cBhvr additive="base">
                                        <p:cTn id="8" dur="500" fill="hold"/>
                                        <p:tgtEl>
                                          <p:spTgt spid="1546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2"/>
          <p:cNvSpPr txBox="1">
            <a:spLocks noChangeArrowheads="1"/>
          </p:cNvSpPr>
          <p:nvPr/>
        </p:nvSpPr>
        <p:spPr bwMode="auto">
          <a:xfrm>
            <a:off x="250825" y="115888"/>
            <a:ext cx="6842125" cy="3108543"/>
          </a:xfrm>
          <a:prstGeom prst="rect">
            <a:avLst/>
          </a:prstGeom>
          <a:noFill/>
          <a:ln w="9525">
            <a:noFill/>
            <a:miter lim="800000"/>
            <a:headEnd/>
            <a:tailEnd/>
          </a:ln>
          <a:effectLst/>
        </p:spPr>
        <p:txBody>
          <a:bodyPr>
            <a:spAutoFit/>
          </a:bodyPr>
          <a:lstStyle/>
          <a:p>
            <a:r>
              <a:rPr lang="en-GB" sz="2800" dirty="0"/>
              <a:t>The house seemed worse after they came in and gutted it. It didn’t seem </a:t>
            </a:r>
            <a:r>
              <a:rPr lang="en-GB" sz="2800" dirty="0" smtClean="0"/>
              <a:t>so </a:t>
            </a:r>
            <a:r>
              <a:rPr lang="en-GB" sz="2800" dirty="0"/>
              <a:t>bad when it was flooded. I know it had to be </a:t>
            </a:r>
            <a:r>
              <a:rPr lang="en-GB" sz="2800" dirty="0" smtClean="0"/>
              <a:t>done. That </a:t>
            </a:r>
            <a:r>
              <a:rPr lang="en-GB" sz="2800" dirty="0"/>
              <a:t>was the heartbreaking part of it. When they walked down the drive with crowbars in their hands I thought, ‘they aren’t going to be nice about this</a:t>
            </a:r>
            <a:r>
              <a:rPr lang="en-GB" sz="2800" dirty="0" smtClean="0"/>
              <a:t>’</a:t>
            </a:r>
            <a:endParaRPr lang="en-GB" sz="2800" dirty="0"/>
          </a:p>
        </p:txBody>
      </p:sp>
      <p:sp>
        <p:nvSpPr>
          <p:cNvPr id="156675"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dirty="0"/>
              <a:t>Go back </a:t>
            </a:r>
            <a:r>
              <a:rPr lang="en-GB" sz="2800" b="1" dirty="0" smtClean="0"/>
              <a:t>3 </a:t>
            </a:r>
            <a:r>
              <a:rPr lang="en-GB" sz="2800" b="1" dirty="0"/>
              <a:t>spaces</a:t>
            </a:r>
          </a:p>
        </p:txBody>
      </p:sp>
      <p:pic>
        <p:nvPicPr>
          <p:cNvPr id="4" name="Picture 3" descr="resflood damage 8.jpg"/>
          <p:cNvPicPr>
            <a:picLocks noChangeAspect="1"/>
          </p:cNvPicPr>
          <p:nvPr/>
        </p:nvPicPr>
        <p:blipFill>
          <a:blip r:embed="rId2" cstate="screen"/>
          <a:stretch>
            <a:fillRect/>
          </a:stretch>
        </p:blipFill>
        <p:spPr>
          <a:xfrm>
            <a:off x="-233822" y="-171400"/>
            <a:ext cx="9377822" cy="7029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6675"/>
                                        </p:tgtEl>
                                        <p:attrNameLst>
                                          <p:attrName>style.visibility</p:attrName>
                                        </p:attrNameLst>
                                      </p:cBhvr>
                                      <p:to>
                                        <p:strVal val="visible"/>
                                      </p:to>
                                    </p:set>
                                    <p:anim calcmode="lin" valueType="num">
                                      <p:cBhvr additive="base">
                                        <p:cTn id="7" dur="500" fill="hold"/>
                                        <p:tgtEl>
                                          <p:spTgt spid="156675"/>
                                        </p:tgtEl>
                                        <p:attrNameLst>
                                          <p:attrName>ppt_x</p:attrName>
                                        </p:attrNameLst>
                                      </p:cBhvr>
                                      <p:tavLst>
                                        <p:tav tm="0">
                                          <p:val>
                                            <p:strVal val="#ppt_x"/>
                                          </p:val>
                                        </p:tav>
                                        <p:tav tm="100000">
                                          <p:val>
                                            <p:strVal val="#ppt_x"/>
                                          </p:val>
                                        </p:tav>
                                      </p:tavLst>
                                    </p:anim>
                                    <p:anim calcmode="lin" valueType="num">
                                      <p:cBhvr additive="base">
                                        <p:cTn id="8" dur="500" fill="hold"/>
                                        <p:tgtEl>
                                          <p:spTgt spid="15667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250825" y="115888"/>
            <a:ext cx="6842125" cy="3108543"/>
          </a:xfrm>
          <a:prstGeom prst="rect">
            <a:avLst/>
          </a:prstGeom>
          <a:noFill/>
          <a:ln w="9525">
            <a:noFill/>
            <a:miter lim="800000"/>
            <a:headEnd/>
            <a:tailEnd/>
          </a:ln>
          <a:effectLst/>
        </p:spPr>
        <p:txBody>
          <a:bodyPr>
            <a:spAutoFit/>
          </a:bodyPr>
          <a:lstStyle/>
          <a:p>
            <a:r>
              <a:rPr lang="en-GB" sz="2800" dirty="0"/>
              <a:t>Good news. House is now back in ‘pre-flooding condition’. Have arranged for them to remove dryers </a:t>
            </a:r>
            <a:r>
              <a:rPr lang="en-GB" sz="2800" dirty="0" smtClean="0"/>
              <a:t>and </a:t>
            </a:r>
            <a:r>
              <a:rPr lang="en-GB" sz="2800" dirty="0"/>
              <a:t>leave us the certificate of drying at the </a:t>
            </a:r>
            <a:r>
              <a:rPr lang="en-GB" sz="2800" dirty="0" smtClean="0"/>
              <a:t>house. </a:t>
            </a:r>
            <a:r>
              <a:rPr lang="en-GB" sz="2800" dirty="0"/>
              <a:t>Progress at last. Phoned builder to let him know he can start work </a:t>
            </a:r>
            <a:r>
              <a:rPr lang="en-GB" sz="2800" dirty="0" smtClean="0"/>
              <a:t>whenever </a:t>
            </a:r>
            <a:r>
              <a:rPr lang="en-GB" sz="2800" dirty="0"/>
              <a:t>he’s </a:t>
            </a:r>
            <a:r>
              <a:rPr lang="en-GB" sz="2800" dirty="0" smtClean="0"/>
              <a:t>ready</a:t>
            </a:r>
            <a:endParaRPr lang="en-GB" sz="2800" dirty="0"/>
          </a:p>
        </p:txBody>
      </p:sp>
      <p:sp>
        <p:nvSpPr>
          <p:cNvPr id="157699"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a:t>Go forward 5 spaces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7699"/>
                                        </p:tgtEl>
                                        <p:attrNameLst>
                                          <p:attrName>style.visibility</p:attrName>
                                        </p:attrNameLst>
                                      </p:cBhvr>
                                      <p:to>
                                        <p:strVal val="visible"/>
                                      </p:to>
                                    </p:set>
                                    <p:anim calcmode="lin" valueType="num">
                                      <p:cBhvr additive="base">
                                        <p:cTn id="7" dur="500" fill="hold"/>
                                        <p:tgtEl>
                                          <p:spTgt spid="157699"/>
                                        </p:tgtEl>
                                        <p:attrNameLst>
                                          <p:attrName>ppt_x</p:attrName>
                                        </p:attrNameLst>
                                      </p:cBhvr>
                                      <p:tavLst>
                                        <p:tav tm="0">
                                          <p:val>
                                            <p:strVal val="#ppt_x"/>
                                          </p:val>
                                        </p:tav>
                                        <p:tav tm="100000">
                                          <p:val>
                                            <p:strVal val="#ppt_x"/>
                                          </p:val>
                                        </p:tav>
                                      </p:tavLst>
                                    </p:anim>
                                    <p:anim calcmode="lin" valueType="num">
                                      <p:cBhvr additive="base">
                                        <p:cTn id="8" dur="500" fill="hold"/>
                                        <p:tgtEl>
                                          <p:spTgt spid="1576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a:off x="250825" y="115888"/>
            <a:ext cx="6842125" cy="3539430"/>
          </a:xfrm>
          <a:prstGeom prst="rect">
            <a:avLst/>
          </a:prstGeom>
          <a:noFill/>
          <a:ln w="9525">
            <a:noFill/>
            <a:miter lim="800000"/>
            <a:headEnd/>
            <a:tailEnd/>
          </a:ln>
          <a:effectLst/>
        </p:spPr>
        <p:txBody>
          <a:bodyPr>
            <a:spAutoFit/>
          </a:bodyPr>
          <a:lstStyle/>
          <a:p>
            <a:r>
              <a:rPr lang="en-GB" sz="2800" dirty="0" smtClean="0"/>
              <a:t>We </a:t>
            </a:r>
            <a:r>
              <a:rPr lang="en-GB" sz="2800" dirty="0"/>
              <a:t>had to pull the wallpaper off the walls because it was changing colour.  Now we were left with no floor covering and bare walls.  We was given cleaning materials to disinfect the house but </a:t>
            </a:r>
            <a:r>
              <a:rPr lang="en-GB" sz="2800" dirty="0" smtClean="0"/>
              <a:t>what baffles </a:t>
            </a:r>
            <a:r>
              <a:rPr lang="en-GB" sz="2800" dirty="0"/>
              <a:t>me is </a:t>
            </a:r>
            <a:r>
              <a:rPr lang="en-GB" sz="2800" dirty="0" smtClean="0"/>
              <a:t>why they left the kitchen units, even though they were underwater, because we </a:t>
            </a:r>
            <a:r>
              <a:rPr lang="en-GB" sz="2800" dirty="0"/>
              <a:t>had to throw our </a:t>
            </a:r>
            <a:r>
              <a:rPr lang="en-GB" sz="2800" dirty="0" smtClean="0"/>
              <a:t>other things away</a:t>
            </a:r>
            <a:endParaRPr lang="en-GB" sz="2800" dirty="0"/>
          </a:p>
        </p:txBody>
      </p:sp>
      <p:sp>
        <p:nvSpPr>
          <p:cNvPr id="159747"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dirty="0"/>
              <a:t>Go back </a:t>
            </a:r>
            <a:r>
              <a:rPr lang="en-GB" sz="2800" b="1" dirty="0" smtClean="0"/>
              <a:t>3 </a:t>
            </a:r>
            <a:r>
              <a:rPr lang="en-GB" sz="2800" b="1" dirty="0"/>
              <a:t>spaces</a:t>
            </a:r>
          </a:p>
        </p:txBody>
      </p:sp>
      <p:pic>
        <p:nvPicPr>
          <p:cNvPr id="4" name="Picture 3" descr="res flood recovery 3.jpg"/>
          <p:cNvPicPr>
            <a:picLocks noChangeAspect="1"/>
          </p:cNvPicPr>
          <p:nvPr/>
        </p:nvPicPr>
        <p:blipFill>
          <a:blip r:embed="rId2" cstate="screen"/>
          <a:stretch>
            <a:fillRect/>
          </a:stretch>
        </p:blipFill>
        <p:spPr>
          <a:xfrm>
            <a:off x="-564473" y="0"/>
            <a:ext cx="10272946" cy="6858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9747"/>
                                        </p:tgtEl>
                                        <p:attrNameLst>
                                          <p:attrName>style.visibility</p:attrName>
                                        </p:attrNameLst>
                                      </p:cBhvr>
                                      <p:to>
                                        <p:strVal val="visible"/>
                                      </p:to>
                                    </p:set>
                                    <p:anim calcmode="lin" valueType="num">
                                      <p:cBhvr additive="base">
                                        <p:cTn id="7" dur="500" fill="hold"/>
                                        <p:tgtEl>
                                          <p:spTgt spid="159747"/>
                                        </p:tgtEl>
                                        <p:attrNameLst>
                                          <p:attrName>ppt_x</p:attrName>
                                        </p:attrNameLst>
                                      </p:cBhvr>
                                      <p:tavLst>
                                        <p:tav tm="0">
                                          <p:val>
                                            <p:strVal val="#ppt_x"/>
                                          </p:val>
                                        </p:tav>
                                        <p:tav tm="100000">
                                          <p:val>
                                            <p:strVal val="#ppt_x"/>
                                          </p:val>
                                        </p:tav>
                                      </p:tavLst>
                                    </p:anim>
                                    <p:anim calcmode="lin" valueType="num">
                                      <p:cBhvr additive="base">
                                        <p:cTn id="8" dur="500" fill="hold"/>
                                        <p:tgtEl>
                                          <p:spTgt spid="15974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 Box 2"/>
          <p:cNvSpPr txBox="1">
            <a:spLocks noChangeArrowheads="1"/>
          </p:cNvSpPr>
          <p:nvPr/>
        </p:nvSpPr>
        <p:spPr bwMode="auto">
          <a:xfrm>
            <a:off x="250825" y="115888"/>
            <a:ext cx="6842125" cy="3108543"/>
          </a:xfrm>
          <a:prstGeom prst="rect">
            <a:avLst/>
          </a:prstGeom>
          <a:noFill/>
          <a:ln w="9525">
            <a:noFill/>
            <a:miter lim="800000"/>
            <a:headEnd/>
            <a:tailEnd/>
          </a:ln>
          <a:effectLst/>
        </p:spPr>
        <p:txBody>
          <a:bodyPr>
            <a:spAutoFit/>
          </a:bodyPr>
          <a:lstStyle/>
          <a:p>
            <a:r>
              <a:rPr lang="en-GB" sz="2800" dirty="0"/>
              <a:t>The neighbours have </a:t>
            </a:r>
            <a:r>
              <a:rPr lang="en-GB" sz="2800" dirty="0" smtClean="0"/>
              <a:t>been </a:t>
            </a:r>
            <a:r>
              <a:rPr lang="en-GB" sz="2800" dirty="0"/>
              <a:t>great and I think we’ve all helped each other along. </a:t>
            </a:r>
            <a:r>
              <a:rPr lang="en-GB" sz="2800" dirty="0" smtClean="0"/>
              <a:t>So if </a:t>
            </a:r>
            <a:r>
              <a:rPr lang="en-GB" sz="2800" dirty="0"/>
              <a:t>you are having a bad </a:t>
            </a:r>
            <a:r>
              <a:rPr lang="en-GB" sz="2800" dirty="0" smtClean="0"/>
              <a:t>day, you </a:t>
            </a:r>
            <a:r>
              <a:rPr lang="en-GB" sz="2800" dirty="0"/>
              <a:t>go and tell them </a:t>
            </a:r>
            <a:r>
              <a:rPr lang="en-GB" sz="2800" dirty="0" smtClean="0"/>
              <a:t>and </a:t>
            </a:r>
            <a:r>
              <a:rPr lang="en-GB" sz="2800" dirty="0"/>
              <a:t>you know you are not the only one there.  You actually go through exactly the same as other people </a:t>
            </a:r>
            <a:r>
              <a:rPr lang="en-GB" sz="2800" dirty="0" smtClean="0"/>
              <a:t>are </a:t>
            </a:r>
            <a:endParaRPr lang="en-GB" sz="2800" dirty="0"/>
          </a:p>
        </p:txBody>
      </p:sp>
      <p:sp>
        <p:nvSpPr>
          <p:cNvPr id="161795"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dirty="0"/>
              <a:t>Go forward </a:t>
            </a:r>
            <a:r>
              <a:rPr lang="en-GB" sz="2800" b="1" dirty="0" smtClean="0"/>
              <a:t>2 </a:t>
            </a:r>
            <a:r>
              <a:rPr lang="en-GB" sz="2800" b="1" dirty="0"/>
              <a:t>spaces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1795"/>
                                        </p:tgtEl>
                                        <p:attrNameLst>
                                          <p:attrName>style.visibility</p:attrName>
                                        </p:attrNameLst>
                                      </p:cBhvr>
                                      <p:to>
                                        <p:strVal val="visible"/>
                                      </p:to>
                                    </p:set>
                                    <p:anim calcmode="lin" valueType="num">
                                      <p:cBhvr additive="base">
                                        <p:cTn id="7" dur="500" fill="hold"/>
                                        <p:tgtEl>
                                          <p:spTgt spid="161795"/>
                                        </p:tgtEl>
                                        <p:attrNameLst>
                                          <p:attrName>ppt_x</p:attrName>
                                        </p:attrNameLst>
                                      </p:cBhvr>
                                      <p:tavLst>
                                        <p:tav tm="0">
                                          <p:val>
                                            <p:strVal val="#ppt_x"/>
                                          </p:val>
                                        </p:tav>
                                        <p:tav tm="100000">
                                          <p:val>
                                            <p:strVal val="#ppt_x"/>
                                          </p:val>
                                        </p:tav>
                                      </p:tavLst>
                                    </p:anim>
                                    <p:anim calcmode="lin" valueType="num">
                                      <p:cBhvr additive="base">
                                        <p:cTn id="8" dur="500" fill="hold"/>
                                        <p:tgtEl>
                                          <p:spTgt spid="1617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2"/>
          <p:cNvSpPr txBox="1">
            <a:spLocks noChangeArrowheads="1"/>
          </p:cNvSpPr>
          <p:nvPr/>
        </p:nvSpPr>
        <p:spPr bwMode="auto">
          <a:xfrm>
            <a:off x="250825" y="115888"/>
            <a:ext cx="6842125" cy="3108543"/>
          </a:xfrm>
          <a:prstGeom prst="rect">
            <a:avLst/>
          </a:prstGeom>
          <a:noFill/>
          <a:ln w="9525">
            <a:noFill/>
            <a:miter lim="800000"/>
            <a:headEnd/>
            <a:tailEnd/>
          </a:ln>
          <a:effectLst/>
        </p:spPr>
        <p:txBody>
          <a:bodyPr>
            <a:spAutoFit/>
          </a:bodyPr>
          <a:lstStyle/>
          <a:p>
            <a:r>
              <a:rPr lang="en-GB" sz="2800" dirty="0"/>
              <a:t>We met the loss adjuster, she was a nice lady.  I made a conscious effort to </a:t>
            </a:r>
            <a:r>
              <a:rPr lang="en-GB" sz="2800" dirty="0" smtClean="0"/>
              <a:t>get </a:t>
            </a:r>
            <a:r>
              <a:rPr lang="en-GB" sz="2800" dirty="0"/>
              <a:t>on </a:t>
            </a:r>
            <a:r>
              <a:rPr lang="en-GB" sz="2800" dirty="0" smtClean="0"/>
              <a:t>with her because </a:t>
            </a:r>
            <a:r>
              <a:rPr lang="en-GB" sz="2800" dirty="0"/>
              <a:t>by this point I’d heard all the stories, ‘oh the loss adjuster won’t let us do this and won’t pay for that</a:t>
            </a:r>
            <a:r>
              <a:rPr lang="en-GB" sz="2800" dirty="0" smtClean="0"/>
              <a:t>’.  </a:t>
            </a:r>
            <a:r>
              <a:rPr lang="en-GB" sz="2800" dirty="0"/>
              <a:t>I’ve had none of that, she’s a smashing </a:t>
            </a:r>
            <a:r>
              <a:rPr lang="en-GB" sz="2800" dirty="0" smtClean="0"/>
              <a:t>lady and </a:t>
            </a:r>
            <a:r>
              <a:rPr lang="en-GB" sz="2800" dirty="0"/>
              <a:t>they’ve been </a:t>
            </a:r>
            <a:r>
              <a:rPr lang="en-GB" sz="2800" dirty="0" smtClean="0"/>
              <a:t>understanding </a:t>
            </a:r>
            <a:endParaRPr lang="en-GB" sz="2800" dirty="0"/>
          </a:p>
        </p:txBody>
      </p:sp>
      <p:sp>
        <p:nvSpPr>
          <p:cNvPr id="162819"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a:t>Go forward 5 spaces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2819"/>
                                        </p:tgtEl>
                                        <p:attrNameLst>
                                          <p:attrName>style.visibility</p:attrName>
                                        </p:attrNameLst>
                                      </p:cBhvr>
                                      <p:to>
                                        <p:strVal val="visible"/>
                                      </p:to>
                                    </p:set>
                                    <p:anim calcmode="lin" valueType="num">
                                      <p:cBhvr additive="base">
                                        <p:cTn id="7" dur="500" fill="hold"/>
                                        <p:tgtEl>
                                          <p:spTgt spid="162819"/>
                                        </p:tgtEl>
                                        <p:attrNameLst>
                                          <p:attrName>ppt_x</p:attrName>
                                        </p:attrNameLst>
                                      </p:cBhvr>
                                      <p:tavLst>
                                        <p:tav tm="0">
                                          <p:val>
                                            <p:strVal val="#ppt_x"/>
                                          </p:val>
                                        </p:tav>
                                        <p:tav tm="100000">
                                          <p:val>
                                            <p:strVal val="#ppt_x"/>
                                          </p:val>
                                        </p:tav>
                                      </p:tavLst>
                                    </p:anim>
                                    <p:anim calcmode="lin" valueType="num">
                                      <p:cBhvr additive="base">
                                        <p:cTn id="8" dur="500" fill="hold"/>
                                        <p:tgtEl>
                                          <p:spTgt spid="1628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250825" y="115888"/>
            <a:ext cx="6842125" cy="3539430"/>
          </a:xfrm>
          <a:prstGeom prst="rect">
            <a:avLst/>
          </a:prstGeom>
          <a:noFill/>
          <a:ln w="9525">
            <a:noFill/>
            <a:miter lim="800000"/>
            <a:headEnd/>
            <a:tailEnd/>
          </a:ln>
          <a:effectLst/>
        </p:spPr>
        <p:txBody>
          <a:bodyPr>
            <a:spAutoFit/>
          </a:bodyPr>
          <a:lstStyle/>
          <a:p>
            <a:r>
              <a:rPr lang="en-GB" sz="2800" dirty="0"/>
              <a:t>The incompetence of the loss adjusters is soul </a:t>
            </a:r>
            <a:r>
              <a:rPr lang="en-GB" sz="2800" dirty="0" smtClean="0"/>
              <a:t>destroying.  </a:t>
            </a:r>
            <a:r>
              <a:rPr lang="en-GB" sz="2800" dirty="0"/>
              <a:t>Every loss adjuster, you’ve got to start at the beginning again and they’ve lost the file and they’ve lost the papers. So every time you copy everything </a:t>
            </a:r>
            <a:r>
              <a:rPr lang="en-GB" sz="2800" dirty="0" smtClean="0"/>
              <a:t>and </a:t>
            </a:r>
            <a:r>
              <a:rPr lang="en-GB" sz="2800" dirty="0"/>
              <a:t>take it again. They must have so many papers from me, it’s </a:t>
            </a:r>
            <a:r>
              <a:rPr lang="en-GB" sz="2800" dirty="0" smtClean="0"/>
              <a:t>unbelievable </a:t>
            </a:r>
            <a:endParaRPr lang="en-GB" sz="2800" dirty="0"/>
          </a:p>
        </p:txBody>
      </p:sp>
      <p:sp>
        <p:nvSpPr>
          <p:cNvPr id="163843"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a:t>Go back 5 spaces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43"/>
                                        </p:tgtEl>
                                        <p:attrNameLst>
                                          <p:attrName>style.visibility</p:attrName>
                                        </p:attrNameLst>
                                      </p:cBhvr>
                                      <p:to>
                                        <p:strVal val="visible"/>
                                      </p:to>
                                    </p:set>
                                    <p:anim calcmode="lin" valueType="num">
                                      <p:cBhvr additive="base">
                                        <p:cTn id="7" dur="500" fill="hold"/>
                                        <p:tgtEl>
                                          <p:spTgt spid="163843"/>
                                        </p:tgtEl>
                                        <p:attrNameLst>
                                          <p:attrName>ppt_x</p:attrName>
                                        </p:attrNameLst>
                                      </p:cBhvr>
                                      <p:tavLst>
                                        <p:tav tm="0">
                                          <p:val>
                                            <p:strVal val="#ppt_x"/>
                                          </p:val>
                                        </p:tav>
                                        <p:tav tm="100000">
                                          <p:val>
                                            <p:strVal val="#ppt_x"/>
                                          </p:val>
                                        </p:tav>
                                      </p:tavLst>
                                    </p:anim>
                                    <p:anim calcmode="lin" valueType="num">
                                      <p:cBhvr additive="base">
                                        <p:cTn id="8" dur="500" fill="hold"/>
                                        <p:tgtEl>
                                          <p:spTgt spid="1638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Box 2"/>
          <p:cNvSpPr txBox="1">
            <a:spLocks noChangeArrowheads="1"/>
          </p:cNvSpPr>
          <p:nvPr/>
        </p:nvSpPr>
        <p:spPr bwMode="auto">
          <a:xfrm>
            <a:off x="250825" y="115888"/>
            <a:ext cx="6842125" cy="2677656"/>
          </a:xfrm>
          <a:prstGeom prst="rect">
            <a:avLst/>
          </a:prstGeom>
          <a:noFill/>
          <a:ln w="9525">
            <a:noFill/>
            <a:miter lim="800000"/>
            <a:headEnd/>
            <a:tailEnd/>
          </a:ln>
          <a:effectLst/>
        </p:spPr>
        <p:txBody>
          <a:bodyPr>
            <a:spAutoFit/>
          </a:bodyPr>
          <a:lstStyle/>
          <a:p>
            <a:r>
              <a:rPr lang="en-GB" sz="2800" dirty="0"/>
              <a:t>Without exception, the people who have come to help us</a:t>
            </a:r>
            <a:r>
              <a:rPr lang="en-GB" sz="2800" dirty="0" smtClean="0"/>
              <a:t>, including </a:t>
            </a:r>
            <a:r>
              <a:rPr lang="en-GB" sz="2800" dirty="0"/>
              <a:t>the insurance company, </a:t>
            </a:r>
            <a:r>
              <a:rPr lang="en-GB" sz="2800" dirty="0" smtClean="0"/>
              <a:t>have </a:t>
            </a:r>
            <a:r>
              <a:rPr lang="en-GB" sz="2800" dirty="0"/>
              <a:t>all been extremely nice.  Often quite humorous with it and that was just fine as far as we were concerned.  We’ve found </a:t>
            </a:r>
            <a:r>
              <a:rPr lang="en-GB" sz="2800" dirty="0" smtClean="0"/>
              <a:t>that helpful </a:t>
            </a:r>
            <a:endParaRPr lang="en-GB" sz="2800" dirty="0"/>
          </a:p>
        </p:txBody>
      </p:sp>
      <p:sp>
        <p:nvSpPr>
          <p:cNvPr id="164867"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a:t>Go forward 4 spaces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4867"/>
                                        </p:tgtEl>
                                        <p:attrNameLst>
                                          <p:attrName>style.visibility</p:attrName>
                                        </p:attrNameLst>
                                      </p:cBhvr>
                                      <p:to>
                                        <p:strVal val="visible"/>
                                      </p:to>
                                    </p:set>
                                    <p:anim calcmode="lin" valueType="num">
                                      <p:cBhvr additive="base">
                                        <p:cTn id="7" dur="500" fill="hold"/>
                                        <p:tgtEl>
                                          <p:spTgt spid="164867"/>
                                        </p:tgtEl>
                                        <p:attrNameLst>
                                          <p:attrName>ppt_x</p:attrName>
                                        </p:attrNameLst>
                                      </p:cBhvr>
                                      <p:tavLst>
                                        <p:tav tm="0">
                                          <p:val>
                                            <p:strVal val="#ppt_x"/>
                                          </p:val>
                                        </p:tav>
                                        <p:tav tm="100000">
                                          <p:val>
                                            <p:strVal val="#ppt_x"/>
                                          </p:val>
                                        </p:tav>
                                      </p:tavLst>
                                    </p:anim>
                                    <p:anim calcmode="lin" valueType="num">
                                      <p:cBhvr additive="base">
                                        <p:cTn id="8" dur="500" fill="hold"/>
                                        <p:tgtEl>
                                          <p:spTgt spid="1648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972393" y="1617181"/>
            <a:ext cx="6911975" cy="3323987"/>
          </a:xfrm>
          <a:prstGeom prst="rect">
            <a:avLst/>
          </a:prstGeom>
          <a:noFill/>
          <a:ln w="9525">
            <a:noFill/>
            <a:miter lim="800000"/>
            <a:headEnd/>
            <a:tailEnd/>
          </a:ln>
          <a:effectLst/>
        </p:spPr>
        <p:txBody>
          <a:bodyPr>
            <a:spAutoFit/>
          </a:bodyPr>
          <a:lstStyle/>
          <a:p>
            <a:pPr algn="ctr">
              <a:spcBef>
                <a:spcPct val="50000"/>
              </a:spcBef>
            </a:pPr>
            <a:r>
              <a:rPr lang="en-GB" sz="6000" b="1" dirty="0" smtClean="0"/>
              <a:t>Where to live now?</a:t>
            </a:r>
          </a:p>
          <a:p>
            <a:pPr algn="ctr">
              <a:spcBef>
                <a:spcPct val="50000"/>
              </a:spcBef>
            </a:pPr>
            <a:r>
              <a:rPr lang="en-GB" sz="6000" b="1" dirty="0" smtClean="0"/>
              <a:t>36-42</a:t>
            </a:r>
            <a:endParaRPr lang="en-GB" sz="6000" b="1"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 Box 2"/>
          <p:cNvSpPr txBox="1">
            <a:spLocks noChangeArrowheads="1"/>
          </p:cNvSpPr>
          <p:nvPr/>
        </p:nvSpPr>
        <p:spPr bwMode="auto">
          <a:xfrm>
            <a:off x="250825" y="115888"/>
            <a:ext cx="6842125" cy="3108543"/>
          </a:xfrm>
          <a:prstGeom prst="rect">
            <a:avLst/>
          </a:prstGeom>
          <a:noFill/>
          <a:ln w="9525">
            <a:noFill/>
            <a:miter lim="800000"/>
            <a:headEnd/>
            <a:tailEnd/>
          </a:ln>
          <a:effectLst/>
        </p:spPr>
        <p:txBody>
          <a:bodyPr>
            <a:spAutoFit/>
          </a:bodyPr>
          <a:lstStyle/>
          <a:p>
            <a:r>
              <a:rPr lang="en-GB" sz="2800" dirty="0" smtClean="0"/>
              <a:t>I </a:t>
            </a:r>
            <a:r>
              <a:rPr lang="en-GB" sz="2800" dirty="0"/>
              <a:t>couldn’t sleep because I was worrying all the time about my </a:t>
            </a:r>
            <a:r>
              <a:rPr lang="en-GB" sz="2800" dirty="0" smtClean="0"/>
              <a:t>home: What </a:t>
            </a:r>
            <a:r>
              <a:rPr lang="en-GB" sz="2800" dirty="0"/>
              <a:t>was going to </a:t>
            </a:r>
            <a:r>
              <a:rPr lang="en-GB" sz="2800" dirty="0" smtClean="0"/>
              <a:t>happen? </a:t>
            </a:r>
            <a:r>
              <a:rPr lang="en-GB" sz="2800" dirty="0"/>
              <a:t>W</a:t>
            </a:r>
            <a:r>
              <a:rPr lang="en-GB" sz="2800" dirty="0" smtClean="0"/>
              <a:t>here </a:t>
            </a:r>
            <a:r>
              <a:rPr lang="en-GB" sz="2800" dirty="0"/>
              <a:t>I was going to get the money from to replace it all? Because I wasn’t </a:t>
            </a:r>
            <a:r>
              <a:rPr lang="en-GB" sz="2800" dirty="0" smtClean="0"/>
              <a:t>insured – I </a:t>
            </a:r>
            <a:r>
              <a:rPr lang="en-GB" sz="2800" dirty="0"/>
              <a:t>couldn’t afford insurance being on </a:t>
            </a:r>
            <a:r>
              <a:rPr lang="en-GB" sz="2800" dirty="0" smtClean="0"/>
              <a:t>income support.  </a:t>
            </a:r>
            <a:r>
              <a:rPr lang="en-GB" sz="2800" dirty="0"/>
              <a:t>So I thought, </a:t>
            </a:r>
            <a:r>
              <a:rPr lang="en-GB" sz="2800" dirty="0" smtClean="0"/>
              <a:t>‘what </a:t>
            </a:r>
            <a:r>
              <a:rPr lang="en-GB" sz="2800" dirty="0"/>
              <a:t>am I going to </a:t>
            </a:r>
            <a:r>
              <a:rPr lang="en-GB" sz="2800" dirty="0" smtClean="0"/>
              <a:t>do’? </a:t>
            </a:r>
            <a:endParaRPr lang="en-GB" sz="2800" dirty="0"/>
          </a:p>
        </p:txBody>
      </p:sp>
      <p:sp>
        <p:nvSpPr>
          <p:cNvPr id="165891"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dirty="0"/>
              <a:t>Go back </a:t>
            </a:r>
            <a:r>
              <a:rPr lang="en-GB" sz="2800" b="1" dirty="0" smtClean="0"/>
              <a:t>3 </a:t>
            </a:r>
            <a:r>
              <a:rPr lang="en-GB" sz="2800" b="1" dirty="0"/>
              <a:t>spaces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5891"/>
                                        </p:tgtEl>
                                        <p:attrNameLst>
                                          <p:attrName>style.visibility</p:attrName>
                                        </p:attrNameLst>
                                      </p:cBhvr>
                                      <p:to>
                                        <p:strVal val="visible"/>
                                      </p:to>
                                    </p:set>
                                    <p:anim calcmode="lin" valueType="num">
                                      <p:cBhvr additive="base">
                                        <p:cTn id="7" dur="500" fill="hold"/>
                                        <p:tgtEl>
                                          <p:spTgt spid="165891"/>
                                        </p:tgtEl>
                                        <p:attrNameLst>
                                          <p:attrName>ppt_x</p:attrName>
                                        </p:attrNameLst>
                                      </p:cBhvr>
                                      <p:tavLst>
                                        <p:tav tm="0">
                                          <p:val>
                                            <p:strVal val="#ppt_x"/>
                                          </p:val>
                                        </p:tav>
                                        <p:tav tm="100000">
                                          <p:val>
                                            <p:strVal val="#ppt_x"/>
                                          </p:val>
                                        </p:tav>
                                      </p:tavLst>
                                    </p:anim>
                                    <p:anim calcmode="lin" valueType="num">
                                      <p:cBhvr additive="base">
                                        <p:cTn id="8" dur="500" fill="hold"/>
                                        <p:tgtEl>
                                          <p:spTgt spid="1658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ext Box 2"/>
          <p:cNvSpPr txBox="1">
            <a:spLocks noChangeArrowheads="1"/>
          </p:cNvSpPr>
          <p:nvPr/>
        </p:nvSpPr>
        <p:spPr bwMode="auto">
          <a:xfrm>
            <a:off x="250825" y="115888"/>
            <a:ext cx="6842125" cy="2246769"/>
          </a:xfrm>
          <a:prstGeom prst="rect">
            <a:avLst/>
          </a:prstGeom>
          <a:noFill/>
          <a:ln w="9525">
            <a:noFill/>
            <a:miter lim="800000"/>
            <a:headEnd/>
            <a:tailEnd/>
          </a:ln>
          <a:effectLst/>
        </p:spPr>
        <p:txBody>
          <a:bodyPr>
            <a:spAutoFit/>
          </a:bodyPr>
          <a:lstStyle/>
          <a:p>
            <a:r>
              <a:rPr lang="en-GB" sz="2800" dirty="0"/>
              <a:t>Left another message </a:t>
            </a:r>
            <a:r>
              <a:rPr lang="en-GB" sz="2800" dirty="0" smtClean="0"/>
              <a:t>with the loss adjustor </a:t>
            </a:r>
            <a:r>
              <a:rPr lang="en-GB" sz="2800" dirty="0"/>
              <a:t>– no response. If he would just call me back – it’s so frustrating. This seems to be taking up my whole life – God, what did I do before the flood? </a:t>
            </a:r>
          </a:p>
        </p:txBody>
      </p:sp>
      <p:sp>
        <p:nvSpPr>
          <p:cNvPr id="166915"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a:t>Go back 1 space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915"/>
                                        </p:tgtEl>
                                        <p:attrNameLst>
                                          <p:attrName>style.visibility</p:attrName>
                                        </p:attrNameLst>
                                      </p:cBhvr>
                                      <p:to>
                                        <p:strVal val="visible"/>
                                      </p:to>
                                    </p:set>
                                    <p:anim calcmode="lin" valueType="num">
                                      <p:cBhvr additive="base">
                                        <p:cTn id="7" dur="500" fill="hold"/>
                                        <p:tgtEl>
                                          <p:spTgt spid="166915"/>
                                        </p:tgtEl>
                                        <p:attrNameLst>
                                          <p:attrName>ppt_x</p:attrName>
                                        </p:attrNameLst>
                                      </p:cBhvr>
                                      <p:tavLst>
                                        <p:tav tm="0">
                                          <p:val>
                                            <p:strVal val="#ppt_x"/>
                                          </p:val>
                                        </p:tav>
                                        <p:tav tm="100000">
                                          <p:val>
                                            <p:strVal val="#ppt_x"/>
                                          </p:val>
                                        </p:tav>
                                      </p:tavLst>
                                    </p:anim>
                                    <p:anim calcmode="lin" valueType="num">
                                      <p:cBhvr additive="base">
                                        <p:cTn id="8" dur="500" fill="hold"/>
                                        <p:tgtEl>
                                          <p:spTgt spid="1669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ext Box 2"/>
          <p:cNvSpPr txBox="1">
            <a:spLocks noChangeArrowheads="1"/>
          </p:cNvSpPr>
          <p:nvPr/>
        </p:nvSpPr>
        <p:spPr bwMode="auto">
          <a:xfrm>
            <a:off x="250825" y="115888"/>
            <a:ext cx="6842125" cy="3539430"/>
          </a:xfrm>
          <a:prstGeom prst="rect">
            <a:avLst/>
          </a:prstGeom>
          <a:noFill/>
          <a:ln w="9525">
            <a:noFill/>
            <a:miter lim="800000"/>
            <a:headEnd/>
            <a:tailEnd/>
          </a:ln>
          <a:effectLst/>
        </p:spPr>
        <p:txBody>
          <a:bodyPr>
            <a:spAutoFit/>
          </a:bodyPr>
          <a:lstStyle/>
          <a:p>
            <a:r>
              <a:rPr lang="en-GB" sz="2800" dirty="0"/>
              <a:t>The contents people have been wonderful, they ring us to see how we are and they’ve said, “Do you need any money putting in the </a:t>
            </a:r>
            <a:r>
              <a:rPr lang="en-GB" sz="2800" dirty="0" smtClean="0"/>
              <a:t>bank? </a:t>
            </a:r>
            <a:r>
              <a:rPr lang="en-GB" sz="2800" dirty="0"/>
              <a:t>A</a:t>
            </a:r>
            <a:r>
              <a:rPr lang="en-GB" sz="2800" dirty="0" smtClean="0"/>
              <a:t>re </a:t>
            </a:r>
            <a:r>
              <a:rPr lang="en-GB" sz="2800" dirty="0"/>
              <a:t>you OK for </a:t>
            </a:r>
            <a:r>
              <a:rPr lang="en-GB" sz="2800" dirty="0" smtClean="0"/>
              <a:t>cash? </a:t>
            </a:r>
            <a:r>
              <a:rPr lang="en-GB" sz="2800" dirty="0"/>
              <a:t>I</a:t>
            </a:r>
            <a:r>
              <a:rPr lang="en-GB" sz="2800" dirty="0" smtClean="0"/>
              <a:t>s </a:t>
            </a:r>
            <a:r>
              <a:rPr lang="en-GB" sz="2800" dirty="0"/>
              <a:t>there anything you need?”  And they’ve been absolutely </a:t>
            </a:r>
            <a:r>
              <a:rPr lang="en-GB" sz="2800" dirty="0" smtClean="0"/>
              <a:t>brilliant – </a:t>
            </a:r>
            <a:r>
              <a:rPr lang="en-GB" sz="2800" dirty="0"/>
              <a:t>when we’ve asked for something we’ve had it within a </a:t>
            </a:r>
            <a:r>
              <a:rPr lang="en-GB" sz="2800" dirty="0" smtClean="0"/>
              <a:t>week</a:t>
            </a:r>
            <a:endParaRPr lang="en-GB" sz="2800" dirty="0"/>
          </a:p>
        </p:txBody>
      </p:sp>
      <p:sp>
        <p:nvSpPr>
          <p:cNvPr id="167939"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dirty="0"/>
              <a:t>Go forward </a:t>
            </a:r>
            <a:r>
              <a:rPr lang="en-GB" sz="2800" b="1" dirty="0" smtClean="0"/>
              <a:t>4 </a:t>
            </a:r>
            <a:r>
              <a:rPr lang="en-GB" sz="2800" b="1" dirty="0"/>
              <a:t>spaces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7939"/>
                                        </p:tgtEl>
                                        <p:attrNameLst>
                                          <p:attrName>style.visibility</p:attrName>
                                        </p:attrNameLst>
                                      </p:cBhvr>
                                      <p:to>
                                        <p:strVal val="visible"/>
                                      </p:to>
                                    </p:set>
                                    <p:anim calcmode="lin" valueType="num">
                                      <p:cBhvr additive="base">
                                        <p:cTn id="7" dur="500" fill="hold"/>
                                        <p:tgtEl>
                                          <p:spTgt spid="167939"/>
                                        </p:tgtEl>
                                        <p:attrNameLst>
                                          <p:attrName>ppt_x</p:attrName>
                                        </p:attrNameLst>
                                      </p:cBhvr>
                                      <p:tavLst>
                                        <p:tav tm="0">
                                          <p:val>
                                            <p:strVal val="#ppt_x"/>
                                          </p:val>
                                        </p:tav>
                                        <p:tav tm="100000">
                                          <p:val>
                                            <p:strVal val="#ppt_x"/>
                                          </p:val>
                                        </p:tav>
                                      </p:tavLst>
                                    </p:anim>
                                    <p:anim calcmode="lin" valueType="num">
                                      <p:cBhvr additive="base">
                                        <p:cTn id="8" dur="500" fill="hold"/>
                                        <p:tgtEl>
                                          <p:spTgt spid="1679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 Box 2"/>
          <p:cNvSpPr txBox="1">
            <a:spLocks noChangeArrowheads="1"/>
          </p:cNvSpPr>
          <p:nvPr/>
        </p:nvSpPr>
        <p:spPr bwMode="auto">
          <a:xfrm>
            <a:off x="250825" y="115888"/>
            <a:ext cx="6842125" cy="3970318"/>
          </a:xfrm>
          <a:prstGeom prst="rect">
            <a:avLst/>
          </a:prstGeom>
          <a:noFill/>
          <a:ln w="9525">
            <a:noFill/>
            <a:miter lim="800000"/>
            <a:headEnd/>
            <a:tailEnd/>
          </a:ln>
          <a:effectLst/>
        </p:spPr>
        <p:txBody>
          <a:bodyPr>
            <a:spAutoFit/>
          </a:bodyPr>
          <a:lstStyle/>
          <a:p>
            <a:r>
              <a:rPr lang="en-GB" sz="2800" dirty="0"/>
              <a:t>Spoke with a resident today who is with the same insurance company as we </a:t>
            </a:r>
            <a:r>
              <a:rPr lang="en-GB" sz="2800" dirty="0" smtClean="0"/>
              <a:t>are.  He will </a:t>
            </a:r>
            <a:r>
              <a:rPr lang="en-GB" sz="2800" dirty="0"/>
              <a:t>not be back in his house until at least April.  They decided to use the </a:t>
            </a:r>
            <a:r>
              <a:rPr lang="en-GB" sz="2800" dirty="0" smtClean="0"/>
              <a:t>insurance company’s builder </a:t>
            </a:r>
            <a:r>
              <a:rPr lang="en-GB" sz="2800" dirty="0"/>
              <a:t>who has not started the work yet.  I am glad we decided to get our own builder or we might not have been back in our house </a:t>
            </a:r>
            <a:r>
              <a:rPr lang="en-GB" sz="2800" dirty="0" smtClean="0"/>
              <a:t>yet</a:t>
            </a:r>
            <a:endParaRPr lang="en-GB" sz="2800" dirty="0"/>
          </a:p>
        </p:txBody>
      </p:sp>
      <p:sp>
        <p:nvSpPr>
          <p:cNvPr id="174083"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dirty="0"/>
              <a:t>Go forward </a:t>
            </a:r>
            <a:r>
              <a:rPr lang="en-GB" sz="2800" b="1" dirty="0" smtClean="0"/>
              <a:t>3 </a:t>
            </a:r>
            <a:r>
              <a:rPr lang="en-GB" sz="2800" b="1" dirty="0"/>
              <a:t>spaces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083"/>
                                        </p:tgtEl>
                                        <p:attrNameLst>
                                          <p:attrName>style.visibility</p:attrName>
                                        </p:attrNameLst>
                                      </p:cBhvr>
                                      <p:to>
                                        <p:strVal val="visible"/>
                                      </p:to>
                                    </p:set>
                                    <p:anim calcmode="lin" valueType="num">
                                      <p:cBhvr additive="base">
                                        <p:cTn id="7" dur="500" fill="hold"/>
                                        <p:tgtEl>
                                          <p:spTgt spid="174083"/>
                                        </p:tgtEl>
                                        <p:attrNameLst>
                                          <p:attrName>ppt_x</p:attrName>
                                        </p:attrNameLst>
                                      </p:cBhvr>
                                      <p:tavLst>
                                        <p:tav tm="0">
                                          <p:val>
                                            <p:strVal val="#ppt_x"/>
                                          </p:val>
                                        </p:tav>
                                        <p:tav tm="100000">
                                          <p:val>
                                            <p:strVal val="#ppt_x"/>
                                          </p:val>
                                        </p:tav>
                                      </p:tavLst>
                                    </p:anim>
                                    <p:anim calcmode="lin" valueType="num">
                                      <p:cBhvr additive="base">
                                        <p:cTn id="8" dur="500" fill="hold"/>
                                        <p:tgtEl>
                                          <p:spTgt spid="1740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ext Box 2"/>
          <p:cNvSpPr txBox="1">
            <a:spLocks noChangeArrowheads="1"/>
          </p:cNvSpPr>
          <p:nvPr/>
        </p:nvSpPr>
        <p:spPr bwMode="auto">
          <a:xfrm>
            <a:off x="250825" y="115888"/>
            <a:ext cx="6842125" cy="3108543"/>
          </a:xfrm>
          <a:prstGeom prst="rect">
            <a:avLst/>
          </a:prstGeom>
          <a:noFill/>
          <a:ln w="9525">
            <a:noFill/>
            <a:miter lim="800000"/>
            <a:headEnd/>
            <a:tailEnd/>
          </a:ln>
          <a:effectLst/>
        </p:spPr>
        <p:txBody>
          <a:bodyPr>
            <a:spAutoFit/>
          </a:bodyPr>
          <a:lstStyle/>
          <a:p>
            <a:r>
              <a:rPr lang="en-GB" sz="2800" dirty="0"/>
              <a:t>Lovely – central heating restored, could have kissed plumber, he really worked hard.  Went in house after tea, had bath, did nails and pottered about, bliss! To be warm again.  </a:t>
            </a:r>
            <a:r>
              <a:rPr lang="en-GB" sz="2800" dirty="0" smtClean="0"/>
              <a:t>Project manager </a:t>
            </a:r>
            <a:r>
              <a:rPr lang="en-GB" sz="2800" dirty="0"/>
              <a:t>called in and I thanked him for getting heat on.  Slept really well, warm and </a:t>
            </a:r>
            <a:r>
              <a:rPr lang="en-GB" sz="2800" dirty="0" smtClean="0"/>
              <a:t>cosy </a:t>
            </a:r>
            <a:endParaRPr lang="en-GB" sz="2800" dirty="0"/>
          </a:p>
        </p:txBody>
      </p:sp>
      <p:sp>
        <p:nvSpPr>
          <p:cNvPr id="175107"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a:t>Go forward 2 spaces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5107"/>
                                        </p:tgtEl>
                                        <p:attrNameLst>
                                          <p:attrName>style.visibility</p:attrName>
                                        </p:attrNameLst>
                                      </p:cBhvr>
                                      <p:to>
                                        <p:strVal val="visible"/>
                                      </p:to>
                                    </p:set>
                                    <p:anim calcmode="lin" valueType="num">
                                      <p:cBhvr additive="base">
                                        <p:cTn id="7" dur="500" fill="hold"/>
                                        <p:tgtEl>
                                          <p:spTgt spid="175107"/>
                                        </p:tgtEl>
                                        <p:attrNameLst>
                                          <p:attrName>ppt_x</p:attrName>
                                        </p:attrNameLst>
                                      </p:cBhvr>
                                      <p:tavLst>
                                        <p:tav tm="0">
                                          <p:val>
                                            <p:strVal val="#ppt_x"/>
                                          </p:val>
                                        </p:tav>
                                        <p:tav tm="100000">
                                          <p:val>
                                            <p:strVal val="#ppt_x"/>
                                          </p:val>
                                        </p:tav>
                                      </p:tavLst>
                                    </p:anim>
                                    <p:anim calcmode="lin" valueType="num">
                                      <p:cBhvr additive="base">
                                        <p:cTn id="8" dur="500" fill="hold"/>
                                        <p:tgtEl>
                                          <p:spTgt spid="175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 Box 2"/>
          <p:cNvSpPr txBox="1">
            <a:spLocks noChangeArrowheads="1"/>
          </p:cNvSpPr>
          <p:nvPr/>
        </p:nvSpPr>
        <p:spPr bwMode="auto">
          <a:xfrm>
            <a:off x="250825" y="115888"/>
            <a:ext cx="6842125" cy="3539430"/>
          </a:xfrm>
          <a:prstGeom prst="rect">
            <a:avLst/>
          </a:prstGeom>
          <a:noFill/>
          <a:ln w="9525">
            <a:noFill/>
            <a:miter lim="800000"/>
            <a:headEnd/>
            <a:tailEnd/>
          </a:ln>
          <a:effectLst/>
        </p:spPr>
        <p:txBody>
          <a:bodyPr>
            <a:spAutoFit/>
          </a:bodyPr>
          <a:lstStyle/>
          <a:p>
            <a:r>
              <a:rPr lang="en-GB" sz="2800" dirty="0"/>
              <a:t>The windows and door man finally came to </a:t>
            </a:r>
            <a:r>
              <a:rPr lang="en-GB" sz="2800" dirty="0" smtClean="0"/>
              <a:t>fix </a:t>
            </a:r>
            <a:r>
              <a:rPr lang="en-GB" sz="2800" dirty="0"/>
              <a:t>the door and blamed the carpet fitter. Why I don’t know but he was very nice and managed to seal the space between the carpet and door. Also he changed the lock as I have 4 times asked the builders for the key to be returned. Feel a lot happier </a:t>
            </a:r>
            <a:r>
              <a:rPr lang="en-GB" sz="2800" dirty="0" smtClean="0"/>
              <a:t>now</a:t>
            </a:r>
            <a:endParaRPr lang="en-GB" sz="2800" dirty="0"/>
          </a:p>
        </p:txBody>
      </p:sp>
      <p:sp>
        <p:nvSpPr>
          <p:cNvPr id="177155"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a:t>Go forward 3 spaces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7155"/>
                                        </p:tgtEl>
                                        <p:attrNameLst>
                                          <p:attrName>style.visibility</p:attrName>
                                        </p:attrNameLst>
                                      </p:cBhvr>
                                      <p:to>
                                        <p:strVal val="visible"/>
                                      </p:to>
                                    </p:set>
                                    <p:anim calcmode="lin" valueType="num">
                                      <p:cBhvr additive="base">
                                        <p:cTn id="7" dur="500" fill="hold"/>
                                        <p:tgtEl>
                                          <p:spTgt spid="177155"/>
                                        </p:tgtEl>
                                        <p:attrNameLst>
                                          <p:attrName>ppt_x</p:attrName>
                                        </p:attrNameLst>
                                      </p:cBhvr>
                                      <p:tavLst>
                                        <p:tav tm="0">
                                          <p:val>
                                            <p:strVal val="#ppt_x"/>
                                          </p:val>
                                        </p:tav>
                                        <p:tav tm="100000">
                                          <p:val>
                                            <p:strVal val="#ppt_x"/>
                                          </p:val>
                                        </p:tav>
                                      </p:tavLst>
                                    </p:anim>
                                    <p:anim calcmode="lin" valueType="num">
                                      <p:cBhvr additive="base">
                                        <p:cTn id="8" dur="500" fill="hold"/>
                                        <p:tgtEl>
                                          <p:spTgt spid="1771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 Box 2"/>
          <p:cNvSpPr txBox="1">
            <a:spLocks noChangeArrowheads="1"/>
          </p:cNvSpPr>
          <p:nvPr/>
        </p:nvSpPr>
        <p:spPr bwMode="auto">
          <a:xfrm>
            <a:off x="250825" y="115888"/>
            <a:ext cx="6842125" cy="2246769"/>
          </a:xfrm>
          <a:prstGeom prst="rect">
            <a:avLst/>
          </a:prstGeom>
          <a:noFill/>
          <a:ln w="9525">
            <a:noFill/>
            <a:miter lim="800000"/>
            <a:headEnd/>
            <a:tailEnd/>
          </a:ln>
          <a:effectLst/>
        </p:spPr>
        <p:txBody>
          <a:bodyPr>
            <a:spAutoFit/>
          </a:bodyPr>
          <a:lstStyle/>
          <a:p>
            <a:r>
              <a:rPr lang="en-GB" sz="2800" dirty="0" smtClean="0"/>
              <a:t>Get a plastering quote today from one of the sub-contractors I know from work. I’m not sure what position I would be in if I didn’t do the job I do and have the contacts in the area</a:t>
            </a:r>
          </a:p>
        </p:txBody>
      </p:sp>
      <p:sp>
        <p:nvSpPr>
          <p:cNvPr id="177155"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dirty="0"/>
              <a:t>Go forward </a:t>
            </a:r>
            <a:r>
              <a:rPr lang="en-GB" sz="2800" b="1" dirty="0" smtClean="0"/>
              <a:t>2 </a:t>
            </a:r>
            <a:r>
              <a:rPr lang="en-GB" sz="2800" b="1" dirty="0"/>
              <a:t>spaces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7155"/>
                                        </p:tgtEl>
                                        <p:attrNameLst>
                                          <p:attrName>style.visibility</p:attrName>
                                        </p:attrNameLst>
                                      </p:cBhvr>
                                      <p:to>
                                        <p:strVal val="visible"/>
                                      </p:to>
                                    </p:set>
                                    <p:anim calcmode="lin" valueType="num">
                                      <p:cBhvr additive="base">
                                        <p:cTn id="7" dur="500" fill="hold"/>
                                        <p:tgtEl>
                                          <p:spTgt spid="177155"/>
                                        </p:tgtEl>
                                        <p:attrNameLst>
                                          <p:attrName>ppt_x</p:attrName>
                                        </p:attrNameLst>
                                      </p:cBhvr>
                                      <p:tavLst>
                                        <p:tav tm="0">
                                          <p:val>
                                            <p:strVal val="#ppt_x"/>
                                          </p:val>
                                        </p:tav>
                                        <p:tav tm="100000">
                                          <p:val>
                                            <p:strVal val="#ppt_x"/>
                                          </p:val>
                                        </p:tav>
                                      </p:tavLst>
                                    </p:anim>
                                    <p:anim calcmode="lin" valueType="num">
                                      <p:cBhvr additive="base">
                                        <p:cTn id="8" dur="500" fill="hold"/>
                                        <p:tgtEl>
                                          <p:spTgt spid="1771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ext Box 2"/>
          <p:cNvSpPr txBox="1">
            <a:spLocks noChangeArrowheads="1"/>
          </p:cNvSpPr>
          <p:nvPr/>
        </p:nvSpPr>
        <p:spPr bwMode="auto">
          <a:xfrm>
            <a:off x="251520" y="260648"/>
            <a:ext cx="6842125" cy="5693866"/>
          </a:xfrm>
          <a:prstGeom prst="rect">
            <a:avLst/>
          </a:prstGeom>
          <a:noFill/>
          <a:ln w="9525">
            <a:noFill/>
            <a:miter lim="800000"/>
            <a:headEnd/>
            <a:tailEnd/>
          </a:ln>
          <a:effectLst/>
        </p:spPr>
        <p:txBody>
          <a:bodyPr>
            <a:spAutoFit/>
          </a:bodyPr>
          <a:lstStyle/>
          <a:p>
            <a:r>
              <a:rPr lang="en-GB" sz="2800" dirty="0"/>
              <a:t>Very bad week. Depressed most of the time. </a:t>
            </a:r>
            <a:r>
              <a:rPr lang="en-GB" sz="2800" dirty="0" smtClean="0"/>
              <a:t>Painters </a:t>
            </a:r>
            <a:r>
              <a:rPr lang="en-GB" sz="2800" dirty="0"/>
              <a:t>finished painting kitchen </a:t>
            </a:r>
            <a:r>
              <a:rPr lang="en-GB" sz="2800" dirty="0" smtClean="0"/>
              <a:t>and garage. </a:t>
            </a:r>
            <a:r>
              <a:rPr lang="en-GB" sz="2800" dirty="0"/>
              <a:t>Poor workmanship. Cracks not filled in prior to painting. Garage door white instead of burgundy. Said I am </a:t>
            </a:r>
            <a:r>
              <a:rPr lang="en-GB" sz="2800" dirty="0" smtClean="0"/>
              <a:t>nit-picking. Builders </a:t>
            </a:r>
            <a:r>
              <a:rPr lang="en-GB" sz="2800" dirty="0"/>
              <a:t>say </a:t>
            </a:r>
            <a:r>
              <a:rPr lang="en-GB" sz="2800" dirty="0" smtClean="0"/>
              <a:t>they </a:t>
            </a:r>
            <a:r>
              <a:rPr lang="en-GB" sz="2800" dirty="0"/>
              <a:t>have finished but they have not returned our front door key after numerous requests for its return. Now afraid that we will be burgled as furniture is due to arrive shortly. Hope that I can overcome this feeling of </a:t>
            </a:r>
            <a:r>
              <a:rPr lang="en-GB" sz="2800" dirty="0" smtClean="0"/>
              <a:t>despair. </a:t>
            </a:r>
            <a:r>
              <a:rPr lang="en-GB" sz="2800" dirty="0"/>
              <a:t>The house doesn’t seem our home </a:t>
            </a:r>
            <a:r>
              <a:rPr lang="en-GB" sz="2800" dirty="0" smtClean="0"/>
              <a:t>anymore </a:t>
            </a:r>
            <a:endParaRPr lang="en-GB" sz="2800" dirty="0"/>
          </a:p>
        </p:txBody>
      </p:sp>
      <p:sp>
        <p:nvSpPr>
          <p:cNvPr id="178179"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dirty="0"/>
              <a:t>Go back 4 spaces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8179"/>
                                        </p:tgtEl>
                                        <p:attrNameLst>
                                          <p:attrName>style.visibility</p:attrName>
                                        </p:attrNameLst>
                                      </p:cBhvr>
                                      <p:to>
                                        <p:strVal val="visible"/>
                                      </p:to>
                                    </p:set>
                                    <p:anim calcmode="lin" valueType="num">
                                      <p:cBhvr additive="base">
                                        <p:cTn id="7" dur="500" fill="hold"/>
                                        <p:tgtEl>
                                          <p:spTgt spid="178179"/>
                                        </p:tgtEl>
                                        <p:attrNameLst>
                                          <p:attrName>ppt_x</p:attrName>
                                        </p:attrNameLst>
                                      </p:cBhvr>
                                      <p:tavLst>
                                        <p:tav tm="0">
                                          <p:val>
                                            <p:strVal val="#ppt_x"/>
                                          </p:val>
                                        </p:tav>
                                        <p:tav tm="100000">
                                          <p:val>
                                            <p:strVal val="#ppt_x"/>
                                          </p:val>
                                        </p:tav>
                                      </p:tavLst>
                                    </p:anim>
                                    <p:anim calcmode="lin" valueType="num">
                                      <p:cBhvr additive="base">
                                        <p:cTn id="8" dur="500" fill="hold"/>
                                        <p:tgtEl>
                                          <p:spTgt spid="1781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2"/>
          <p:cNvSpPr txBox="1">
            <a:spLocks noChangeArrowheads="1"/>
          </p:cNvSpPr>
          <p:nvPr/>
        </p:nvSpPr>
        <p:spPr bwMode="auto">
          <a:xfrm>
            <a:off x="250825" y="115888"/>
            <a:ext cx="6842125" cy="2677656"/>
          </a:xfrm>
          <a:prstGeom prst="rect">
            <a:avLst/>
          </a:prstGeom>
          <a:noFill/>
          <a:ln w="9525">
            <a:noFill/>
            <a:miter lim="800000"/>
            <a:headEnd/>
            <a:tailEnd/>
          </a:ln>
          <a:effectLst/>
        </p:spPr>
        <p:txBody>
          <a:bodyPr>
            <a:spAutoFit/>
          </a:bodyPr>
          <a:lstStyle/>
          <a:p>
            <a:r>
              <a:rPr lang="en-GB" sz="2800" dirty="0"/>
              <a:t>Haven’t heard when builders are going to start on our house. I sometimes think we spend half our lives lately waiting for other people to make decisions about our lives. It takes control out of our hands </a:t>
            </a:r>
            <a:r>
              <a:rPr lang="en-GB" sz="2800" dirty="0" smtClean="0"/>
              <a:t>and </a:t>
            </a:r>
            <a:r>
              <a:rPr lang="en-GB" sz="2800" dirty="0"/>
              <a:t>I struggle with that. It’s all about </a:t>
            </a:r>
            <a:r>
              <a:rPr lang="en-GB" sz="2800" dirty="0" smtClean="0"/>
              <a:t>waiting</a:t>
            </a:r>
            <a:endParaRPr lang="en-GB" sz="2800" dirty="0"/>
          </a:p>
        </p:txBody>
      </p:sp>
      <p:sp>
        <p:nvSpPr>
          <p:cNvPr id="179203"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a:t>Go back 1 space</a:t>
            </a:r>
          </a:p>
        </p:txBody>
      </p:sp>
      <p:pic>
        <p:nvPicPr>
          <p:cNvPr id="4" name="Picture 3" descr="resflood recovery 9.jpg"/>
          <p:cNvPicPr>
            <a:picLocks noChangeAspect="1"/>
          </p:cNvPicPr>
          <p:nvPr/>
        </p:nvPicPr>
        <p:blipFill>
          <a:blip r:embed="rId2" cstate="screen"/>
          <a:stretch>
            <a:fillRect/>
          </a:stretch>
        </p:blipFill>
        <p:spPr>
          <a:xfrm>
            <a:off x="-503511" y="0"/>
            <a:ext cx="10275217" cy="6858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9203"/>
                                        </p:tgtEl>
                                        <p:attrNameLst>
                                          <p:attrName>style.visibility</p:attrName>
                                        </p:attrNameLst>
                                      </p:cBhvr>
                                      <p:to>
                                        <p:strVal val="visible"/>
                                      </p:to>
                                    </p:set>
                                    <p:anim calcmode="lin" valueType="num">
                                      <p:cBhvr additive="base">
                                        <p:cTn id="7" dur="500" fill="hold"/>
                                        <p:tgtEl>
                                          <p:spTgt spid="179203"/>
                                        </p:tgtEl>
                                        <p:attrNameLst>
                                          <p:attrName>ppt_x</p:attrName>
                                        </p:attrNameLst>
                                      </p:cBhvr>
                                      <p:tavLst>
                                        <p:tav tm="0">
                                          <p:val>
                                            <p:strVal val="#ppt_x"/>
                                          </p:val>
                                        </p:tav>
                                        <p:tav tm="100000">
                                          <p:val>
                                            <p:strVal val="#ppt_x"/>
                                          </p:val>
                                        </p:tav>
                                      </p:tavLst>
                                    </p:anim>
                                    <p:anim calcmode="lin" valueType="num">
                                      <p:cBhvr additive="base">
                                        <p:cTn id="8" dur="500" fill="hold"/>
                                        <p:tgtEl>
                                          <p:spTgt spid="17920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2"/>
          <p:cNvSpPr txBox="1">
            <a:spLocks noChangeArrowheads="1"/>
          </p:cNvSpPr>
          <p:nvPr/>
        </p:nvSpPr>
        <p:spPr bwMode="auto">
          <a:xfrm>
            <a:off x="250825" y="115888"/>
            <a:ext cx="6842125" cy="3108543"/>
          </a:xfrm>
          <a:prstGeom prst="rect">
            <a:avLst/>
          </a:prstGeom>
          <a:noFill/>
          <a:ln w="9525">
            <a:noFill/>
            <a:miter lim="800000"/>
            <a:headEnd/>
            <a:tailEnd/>
          </a:ln>
          <a:effectLst/>
        </p:spPr>
        <p:txBody>
          <a:bodyPr>
            <a:spAutoFit/>
          </a:bodyPr>
          <a:lstStyle/>
          <a:p>
            <a:r>
              <a:rPr lang="en-GB" sz="2800" dirty="0" smtClean="0"/>
              <a:t>What a transformation at my house! New floorboards installed. Walls all plastered, stairway wallpaper taken off. New electrical sockets in kitchen and pipes for a new </a:t>
            </a:r>
            <a:r>
              <a:rPr lang="en-GB" sz="2800" dirty="0" err="1" smtClean="0"/>
              <a:t>combi</a:t>
            </a:r>
            <a:r>
              <a:rPr lang="en-GB" sz="2800" dirty="0" smtClean="0"/>
              <a:t> boiler. Afterwards go to B&amp;Q – collect lots of brochures so we can select tiles</a:t>
            </a:r>
          </a:p>
        </p:txBody>
      </p:sp>
      <p:sp>
        <p:nvSpPr>
          <p:cNvPr id="180227"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dirty="0"/>
              <a:t>Go forward </a:t>
            </a:r>
            <a:r>
              <a:rPr lang="en-GB" sz="2800" b="1" dirty="0" smtClean="0"/>
              <a:t>3 </a:t>
            </a:r>
            <a:r>
              <a:rPr lang="en-GB" sz="2800" b="1" dirty="0"/>
              <a:t>spaces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0227"/>
                                        </p:tgtEl>
                                        <p:attrNameLst>
                                          <p:attrName>style.visibility</p:attrName>
                                        </p:attrNameLst>
                                      </p:cBhvr>
                                      <p:to>
                                        <p:strVal val="visible"/>
                                      </p:to>
                                    </p:set>
                                    <p:anim calcmode="lin" valueType="num">
                                      <p:cBhvr additive="base">
                                        <p:cTn id="7" dur="500" fill="hold"/>
                                        <p:tgtEl>
                                          <p:spTgt spid="180227"/>
                                        </p:tgtEl>
                                        <p:attrNameLst>
                                          <p:attrName>ppt_x</p:attrName>
                                        </p:attrNameLst>
                                      </p:cBhvr>
                                      <p:tavLst>
                                        <p:tav tm="0">
                                          <p:val>
                                            <p:strVal val="#ppt_x"/>
                                          </p:val>
                                        </p:tav>
                                        <p:tav tm="100000">
                                          <p:val>
                                            <p:strVal val="#ppt_x"/>
                                          </p:val>
                                        </p:tav>
                                      </p:tavLst>
                                    </p:anim>
                                    <p:anim calcmode="lin" valueType="num">
                                      <p:cBhvr additive="base">
                                        <p:cTn id="8" dur="500" fill="hold"/>
                                        <p:tgtEl>
                                          <p:spTgt spid="1802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1043608" y="1412776"/>
            <a:ext cx="6911975" cy="4708981"/>
          </a:xfrm>
          <a:prstGeom prst="rect">
            <a:avLst/>
          </a:prstGeom>
          <a:noFill/>
          <a:ln w="9525">
            <a:noFill/>
            <a:miter lim="800000"/>
            <a:headEnd/>
            <a:tailEnd/>
          </a:ln>
          <a:effectLst/>
        </p:spPr>
        <p:txBody>
          <a:bodyPr>
            <a:spAutoFit/>
          </a:bodyPr>
          <a:lstStyle/>
          <a:p>
            <a:pPr algn="ctr">
              <a:spcBef>
                <a:spcPct val="50000"/>
              </a:spcBef>
            </a:pPr>
            <a:r>
              <a:rPr lang="en-GB" sz="6000" b="1" dirty="0" smtClean="0"/>
              <a:t>Where to live now?</a:t>
            </a:r>
          </a:p>
          <a:p>
            <a:pPr algn="ctr">
              <a:spcBef>
                <a:spcPct val="50000"/>
              </a:spcBef>
            </a:pPr>
            <a:r>
              <a:rPr lang="en-GB" sz="6000" b="1" dirty="0" smtClean="0"/>
              <a:t>36-42</a:t>
            </a:r>
          </a:p>
          <a:p>
            <a:pPr algn="ctr">
              <a:spcBef>
                <a:spcPct val="50000"/>
              </a:spcBef>
            </a:pPr>
            <a:endParaRPr lang="en-GB" sz="6000" b="1"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2"/>
          <p:cNvSpPr txBox="1">
            <a:spLocks noChangeArrowheads="1"/>
          </p:cNvSpPr>
          <p:nvPr/>
        </p:nvSpPr>
        <p:spPr bwMode="auto">
          <a:xfrm>
            <a:off x="250825" y="115888"/>
            <a:ext cx="6842125" cy="3539430"/>
          </a:xfrm>
          <a:prstGeom prst="rect">
            <a:avLst/>
          </a:prstGeom>
          <a:noFill/>
          <a:ln w="9525">
            <a:noFill/>
            <a:miter lim="800000"/>
            <a:headEnd/>
            <a:tailEnd/>
          </a:ln>
          <a:effectLst/>
        </p:spPr>
        <p:txBody>
          <a:bodyPr>
            <a:spAutoFit/>
          </a:bodyPr>
          <a:lstStyle/>
          <a:p>
            <a:r>
              <a:rPr lang="en-GB" sz="2800" dirty="0" smtClean="0"/>
              <a:t>When it’s in the middle of a job it can be quite frightening to see what’s happened to your house. It was where you felt secure, it was your special space that you could shut the door and remove yourself from everything. And at the moment it’s been invaded by people that you wouldn’t normally have there</a:t>
            </a:r>
          </a:p>
        </p:txBody>
      </p:sp>
      <p:sp>
        <p:nvSpPr>
          <p:cNvPr id="180227"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dirty="0"/>
              <a:t>Go </a:t>
            </a:r>
            <a:r>
              <a:rPr lang="en-GB" sz="2800" b="1" dirty="0" smtClean="0"/>
              <a:t>back 3 </a:t>
            </a:r>
            <a:r>
              <a:rPr lang="en-GB" sz="2800" b="1" dirty="0"/>
              <a:t>spaces</a:t>
            </a:r>
          </a:p>
        </p:txBody>
      </p:sp>
      <p:pic>
        <p:nvPicPr>
          <p:cNvPr id="4" name="Picture 3" descr="res flood damage1.jpg"/>
          <p:cNvPicPr>
            <a:picLocks noChangeAspect="1"/>
          </p:cNvPicPr>
          <p:nvPr/>
        </p:nvPicPr>
        <p:blipFill>
          <a:blip r:embed="rId2" cstate="screen"/>
          <a:stretch>
            <a:fillRect/>
          </a:stretch>
        </p:blipFill>
        <p:spPr>
          <a:xfrm>
            <a:off x="-2580" y="0"/>
            <a:ext cx="9149160" cy="6858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0227"/>
                                        </p:tgtEl>
                                        <p:attrNameLst>
                                          <p:attrName>style.visibility</p:attrName>
                                        </p:attrNameLst>
                                      </p:cBhvr>
                                      <p:to>
                                        <p:strVal val="visible"/>
                                      </p:to>
                                    </p:set>
                                    <p:anim calcmode="lin" valueType="num">
                                      <p:cBhvr additive="base">
                                        <p:cTn id="7" dur="500" fill="hold"/>
                                        <p:tgtEl>
                                          <p:spTgt spid="180227"/>
                                        </p:tgtEl>
                                        <p:attrNameLst>
                                          <p:attrName>ppt_x</p:attrName>
                                        </p:attrNameLst>
                                      </p:cBhvr>
                                      <p:tavLst>
                                        <p:tav tm="0">
                                          <p:val>
                                            <p:strVal val="#ppt_x"/>
                                          </p:val>
                                        </p:tav>
                                        <p:tav tm="100000">
                                          <p:val>
                                            <p:strVal val="#ppt_x"/>
                                          </p:val>
                                        </p:tav>
                                      </p:tavLst>
                                    </p:anim>
                                    <p:anim calcmode="lin" valueType="num">
                                      <p:cBhvr additive="base">
                                        <p:cTn id="8" dur="500" fill="hold"/>
                                        <p:tgtEl>
                                          <p:spTgt spid="18022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2"/>
          <p:cNvSpPr txBox="1">
            <a:spLocks noChangeArrowheads="1"/>
          </p:cNvSpPr>
          <p:nvPr/>
        </p:nvSpPr>
        <p:spPr bwMode="auto">
          <a:xfrm>
            <a:off x="250825" y="115888"/>
            <a:ext cx="6842125" cy="5693866"/>
          </a:xfrm>
          <a:prstGeom prst="rect">
            <a:avLst/>
          </a:prstGeom>
          <a:noFill/>
          <a:ln w="9525">
            <a:noFill/>
            <a:miter lim="800000"/>
            <a:headEnd/>
            <a:tailEnd/>
          </a:ln>
          <a:effectLst/>
        </p:spPr>
        <p:txBody>
          <a:bodyPr>
            <a:spAutoFit/>
          </a:bodyPr>
          <a:lstStyle/>
          <a:p>
            <a:r>
              <a:rPr lang="en-GB" sz="2800" dirty="0"/>
              <a:t>Absolutely gutted. </a:t>
            </a:r>
            <a:r>
              <a:rPr lang="en-GB" sz="2800" dirty="0" smtClean="0"/>
              <a:t>Builders have </a:t>
            </a:r>
            <a:r>
              <a:rPr lang="en-GB" sz="2800" dirty="0"/>
              <a:t>really excelled themselves big time. Work was due to start on the new kitchen </a:t>
            </a:r>
            <a:r>
              <a:rPr lang="en-GB" sz="2800" dirty="0" smtClean="0"/>
              <a:t>so </a:t>
            </a:r>
            <a:r>
              <a:rPr lang="en-GB" sz="2800" dirty="0"/>
              <a:t>the last few days I’ve been clearing </a:t>
            </a:r>
            <a:r>
              <a:rPr lang="en-GB" sz="2800" dirty="0" smtClean="0"/>
              <a:t>the </a:t>
            </a:r>
            <a:r>
              <a:rPr lang="en-GB" sz="2800" dirty="0"/>
              <a:t>cupboards and moving things </a:t>
            </a:r>
            <a:r>
              <a:rPr lang="en-GB" sz="2800" dirty="0" smtClean="0"/>
              <a:t>for them. </a:t>
            </a:r>
            <a:r>
              <a:rPr lang="en-GB" sz="2800" dirty="0"/>
              <a:t>I waited </a:t>
            </a:r>
            <a:r>
              <a:rPr lang="en-GB" sz="2800" dirty="0" smtClean="0"/>
              <a:t>till </a:t>
            </a:r>
            <a:r>
              <a:rPr lang="en-GB" sz="2800" dirty="0"/>
              <a:t>11o’clock but no sign of anyone, so I rang </a:t>
            </a:r>
            <a:r>
              <a:rPr lang="en-GB" sz="2800" dirty="0" smtClean="0"/>
              <a:t>and </a:t>
            </a:r>
            <a:r>
              <a:rPr lang="en-GB" sz="2800" dirty="0"/>
              <a:t>was told that the work has been </a:t>
            </a:r>
            <a:r>
              <a:rPr lang="en-GB" sz="2800" dirty="0" smtClean="0"/>
              <a:t>cancelled. </a:t>
            </a:r>
            <a:r>
              <a:rPr lang="en-GB" sz="2800" dirty="0"/>
              <a:t>No </a:t>
            </a:r>
            <a:r>
              <a:rPr lang="en-GB" sz="2800" dirty="0" smtClean="0"/>
              <a:t>apology – </a:t>
            </a:r>
            <a:r>
              <a:rPr lang="en-GB" sz="2800" dirty="0"/>
              <a:t>why did they not notify me 2 days before then I could have saved myself the trouble </a:t>
            </a:r>
            <a:r>
              <a:rPr lang="en-GB" sz="2800" dirty="0" smtClean="0"/>
              <a:t>of clearing </a:t>
            </a:r>
            <a:r>
              <a:rPr lang="en-GB" sz="2800" dirty="0"/>
              <a:t>the kitchen? I think that they have treated me very </a:t>
            </a:r>
            <a:r>
              <a:rPr lang="en-GB" sz="2800" dirty="0" smtClean="0"/>
              <a:t>badly. </a:t>
            </a:r>
            <a:r>
              <a:rPr lang="en-GB" sz="2800" dirty="0"/>
              <a:t>I am so sick of them letting me down time and time </a:t>
            </a:r>
            <a:r>
              <a:rPr lang="en-GB" sz="2800" dirty="0" smtClean="0"/>
              <a:t>again </a:t>
            </a:r>
            <a:endParaRPr lang="en-GB" sz="2800" dirty="0"/>
          </a:p>
        </p:txBody>
      </p:sp>
      <p:sp>
        <p:nvSpPr>
          <p:cNvPr id="181251" name="Text Box 3"/>
          <p:cNvSpPr txBox="1">
            <a:spLocks noChangeArrowheads="1"/>
          </p:cNvSpPr>
          <p:nvPr/>
        </p:nvSpPr>
        <p:spPr bwMode="auto">
          <a:xfrm>
            <a:off x="684213" y="6078538"/>
            <a:ext cx="5183187" cy="519112"/>
          </a:xfrm>
          <a:prstGeom prst="rect">
            <a:avLst/>
          </a:prstGeom>
          <a:noFill/>
          <a:ln w="9525">
            <a:noFill/>
            <a:miter lim="800000"/>
            <a:headEnd/>
            <a:tailEnd/>
          </a:ln>
          <a:effectLst/>
        </p:spPr>
        <p:txBody>
          <a:bodyPr>
            <a:spAutoFit/>
          </a:bodyPr>
          <a:lstStyle/>
          <a:p>
            <a:pPr>
              <a:spcBef>
                <a:spcPct val="50000"/>
              </a:spcBef>
            </a:pPr>
            <a:r>
              <a:rPr lang="en-GB" sz="2800" b="1"/>
              <a:t>Go back 5 spaces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1251"/>
                                        </p:tgtEl>
                                        <p:attrNameLst>
                                          <p:attrName>style.visibility</p:attrName>
                                        </p:attrNameLst>
                                      </p:cBhvr>
                                      <p:to>
                                        <p:strVal val="visible"/>
                                      </p:to>
                                    </p:set>
                                    <p:anim calcmode="lin" valueType="num">
                                      <p:cBhvr additive="base">
                                        <p:cTn id="7" dur="500" fill="hold"/>
                                        <p:tgtEl>
                                          <p:spTgt spid="181251"/>
                                        </p:tgtEl>
                                        <p:attrNameLst>
                                          <p:attrName>ppt_x</p:attrName>
                                        </p:attrNameLst>
                                      </p:cBhvr>
                                      <p:tavLst>
                                        <p:tav tm="0">
                                          <p:val>
                                            <p:strVal val="#ppt_x"/>
                                          </p:val>
                                        </p:tav>
                                        <p:tav tm="100000">
                                          <p:val>
                                            <p:strVal val="#ppt_x"/>
                                          </p:val>
                                        </p:tav>
                                      </p:tavLst>
                                    </p:anim>
                                    <p:anim calcmode="lin" valueType="num">
                                      <p:cBhvr additive="base">
                                        <p:cTn id="8" dur="500" fill="hold"/>
                                        <p:tgtEl>
                                          <p:spTgt spid="1812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2"/>
          <p:cNvSpPr txBox="1">
            <a:spLocks noChangeArrowheads="1"/>
          </p:cNvSpPr>
          <p:nvPr/>
        </p:nvSpPr>
        <p:spPr bwMode="auto">
          <a:xfrm>
            <a:off x="250825" y="115888"/>
            <a:ext cx="6842125" cy="3539430"/>
          </a:xfrm>
          <a:prstGeom prst="rect">
            <a:avLst/>
          </a:prstGeom>
          <a:noFill/>
          <a:ln w="9525">
            <a:noFill/>
            <a:miter lim="800000"/>
            <a:headEnd/>
            <a:tailEnd/>
          </a:ln>
          <a:effectLst/>
        </p:spPr>
        <p:txBody>
          <a:bodyPr>
            <a:spAutoFit/>
          </a:bodyPr>
          <a:lstStyle/>
          <a:p>
            <a:r>
              <a:rPr lang="en-GB" sz="2800" dirty="0" smtClean="0"/>
              <a:t>Before the flooding, the house was our home. We loved it, we felt secure there, that’s where we relaxed. And people have come in and they’ve not really bothered. Now the kitchen has to be ripped out, all the walls have to come off and all the floor has to come up again because the builders have done it wrong</a:t>
            </a:r>
          </a:p>
        </p:txBody>
      </p:sp>
      <p:sp>
        <p:nvSpPr>
          <p:cNvPr id="181251" name="Text Box 3"/>
          <p:cNvSpPr txBox="1">
            <a:spLocks noChangeArrowheads="1"/>
          </p:cNvSpPr>
          <p:nvPr/>
        </p:nvSpPr>
        <p:spPr bwMode="auto">
          <a:xfrm>
            <a:off x="684213" y="6078538"/>
            <a:ext cx="5183187" cy="519112"/>
          </a:xfrm>
          <a:prstGeom prst="rect">
            <a:avLst/>
          </a:prstGeom>
          <a:noFill/>
          <a:ln w="9525">
            <a:noFill/>
            <a:miter lim="800000"/>
            <a:headEnd/>
            <a:tailEnd/>
          </a:ln>
          <a:effectLst/>
        </p:spPr>
        <p:txBody>
          <a:bodyPr>
            <a:spAutoFit/>
          </a:bodyPr>
          <a:lstStyle/>
          <a:p>
            <a:pPr>
              <a:spcBef>
                <a:spcPct val="50000"/>
              </a:spcBef>
            </a:pPr>
            <a:r>
              <a:rPr lang="en-GB" sz="2800" b="1"/>
              <a:t>Go back 5 spaces</a:t>
            </a:r>
          </a:p>
        </p:txBody>
      </p:sp>
      <p:pic>
        <p:nvPicPr>
          <p:cNvPr id="4" name="Picture 3" descr="res flood damage 3.jpg"/>
          <p:cNvPicPr>
            <a:picLocks noChangeAspect="1"/>
          </p:cNvPicPr>
          <p:nvPr/>
        </p:nvPicPr>
        <p:blipFill>
          <a:blip r:embed="rId2" cstate="screen"/>
          <a:stretch>
            <a:fillRect/>
          </a:stretch>
        </p:blipFill>
        <p:spPr>
          <a:xfrm>
            <a:off x="0" y="0"/>
            <a:ext cx="9149160" cy="6858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1251"/>
                                        </p:tgtEl>
                                        <p:attrNameLst>
                                          <p:attrName>style.visibility</p:attrName>
                                        </p:attrNameLst>
                                      </p:cBhvr>
                                      <p:to>
                                        <p:strVal val="visible"/>
                                      </p:to>
                                    </p:set>
                                    <p:anim calcmode="lin" valueType="num">
                                      <p:cBhvr additive="base">
                                        <p:cTn id="7" dur="500" fill="hold"/>
                                        <p:tgtEl>
                                          <p:spTgt spid="181251"/>
                                        </p:tgtEl>
                                        <p:attrNameLst>
                                          <p:attrName>ppt_x</p:attrName>
                                        </p:attrNameLst>
                                      </p:cBhvr>
                                      <p:tavLst>
                                        <p:tav tm="0">
                                          <p:val>
                                            <p:strVal val="#ppt_x"/>
                                          </p:val>
                                        </p:tav>
                                        <p:tav tm="100000">
                                          <p:val>
                                            <p:strVal val="#ppt_x"/>
                                          </p:val>
                                        </p:tav>
                                      </p:tavLst>
                                    </p:anim>
                                    <p:anim calcmode="lin" valueType="num">
                                      <p:cBhvr additive="base">
                                        <p:cTn id="8" dur="500" fill="hold"/>
                                        <p:tgtEl>
                                          <p:spTgt spid="18125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2"/>
          <p:cNvSpPr txBox="1">
            <a:spLocks noChangeArrowheads="1"/>
          </p:cNvSpPr>
          <p:nvPr/>
        </p:nvSpPr>
        <p:spPr bwMode="auto">
          <a:xfrm>
            <a:off x="250825" y="115888"/>
            <a:ext cx="6842125" cy="3539430"/>
          </a:xfrm>
          <a:prstGeom prst="rect">
            <a:avLst/>
          </a:prstGeom>
          <a:noFill/>
          <a:ln w="9525">
            <a:noFill/>
            <a:miter lim="800000"/>
            <a:headEnd/>
            <a:tailEnd/>
          </a:ln>
          <a:effectLst/>
        </p:spPr>
        <p:txBody>
          <a:bodyPr>
            <a:spAutoFit/>
          </a:bodyPr>
          <a:lstStyle/>
          <a:p>
            <a:r>
              <a:rPr lang="en-GB" sz="2800" dirty="0"/>
              <a:t>What is annoying is that we have to pay 2 lots of bills for everything which is putting a real strain on us financially.  We have got to pay the gas, electric and the water bills for the rented property and for our own. The insurance company have stated that this will form part of the claim but </a:t>
            </a:r>
            <a:r>
              <a:rPr lang="en-GB" sz="2800" dirty="0" smtClean="0"/>
              <a:t>how </a:t>
            </a:r>
            <a:r>
              <a:rPr lang="en-GB" sz="2800" dirty="0"/>
              <a:t>long will we have to wait for it? </a:t>
            </a:r>
          </a:p>
        </p:txBody>
      </p:sp>
      <p:sp>
        <p:nvSpPr>
          <p:cNvPr id="182275"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a:t>Go back 2 spaces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2275"/>
                                        </p:tgtEl>
                                        <p:attrNameLst>
                                          <p:attrName>style.visibility</p:attrName>
                                        </p:attrNameLst>
                                      </p:cBhvr>
                                      <p:to>
                                        <p:strVal val="visible"/>
                                      </p:to>
                                    </p:set>
                                    <p:anim calcmode="lin" valueType="num">
                                      <p:cBhvr additive="base">
                                        <p:cTn id="7" dur="500" fill="hold"/>
                                        <p:tgtEl>
                                          <p:spTgt spid="182275"/>
                                        </p:tgtEl>
                                        <p:attrNameLst>
                                          <p:attrName>ppt_x</p:attrName>
                                        </p:attrNameLst>
                                      </p:cBhvr>
                                      <p:tavLst>
                                        <p:tav tm="0">
                                          <p:val>
                                            <p:strVal val="#ppt_x"/>
                                          </p:val>
                                        </p:tav>
                                        <p:tav tm="100000">
                                          <p:val>
                                            <p:strVal val="#ppt_x"/>
                                          </p:val>
                                        </p:tav>
                                      </p:tavLst>
                                    </p:anim>
                                    <p:anim calcmode="lin" valueType="num">
                                      <p:cBhvr additive="base">
                                        <p:cTn id="8" dur="500" fill="hold"/>
                                        <p:tgtEl>
                                          <p:spTgt spid="1822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2"/>
          <p:cNvSpPr txBox="1">
            <a:spLocks noChangeArrowheads="1"/>
          </p:cNvSpPr>
          <p:nvPr/>
        </p:nvSpPr>
        <p:spPr bwMode="auto">
          <a:xfrm>
            <a:off x="250825" y="115888"/>
            <a:ext cx="6842125" cy="3539430"/>
          </a:xfrm>
          <a:prstGeom prst="rect">
            <a:avLst/>
          </a:prstGeom>
          <a:noFill/>
          <a:ln w="9525">
            <a:noFill/>
            <a:miter lim="800000"/>
            <a:headEnd/>
            <a:tailEnd/>
          </a:ln>
          <a:effectLst/>
        </p:spPr>
        <p:txBody>
          <a:bodyPr>
            <a:spAutoFit/>
          </a:bodyPr>
          <a:lstStyle/>
          <a:p>
            <a:r>
              <a:rPr lang="en-GB" sz="2800" dirty="0" smtClean="0"/>
              <a:t>The gas company won’t let us drop the payments to anything less than £50 a month when we are not even living in the property. So we are paying for that as well as the property we are using. When we get back to our home we are going to change suppliers. They’ve not been sympathetic</a:t>
            </a:r>
          </a:p>
        </p:txBody>
      </p:sp>
      <p:sp>
        <p:nvSpPr>
          <p:cNvPr id="182275"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a:t>Go back 2 spaces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2275"/>
                                        </p:tgtEl>
                                        <p:attrNameLst>
                                          <p:attrName>style.visibility</p:attrName>
                                        </p:attrNameLst>
                                      </p:cBhvr>
                                      <p:to>
                                        <p:strVal val="visible"/>
                                      </p:to>
                                    </p:set>
                                    <p:anim calcmode="lin" valueType="num">
                                      <p:cBhvr additive="base">
                                        <p:cTn id="7" dur="500" fill="hold"/>
                                        <p:tgtEl>
                                          <p:spTgt spid="182275"/>
                                        </p:tgtEl>
                                        <p:attrNameLst>
                                          <p:attrName>ppt_x</p:attrName>
                                        </p:attrNameLst>
                                      </p:cBhvr>
                                      <p:tavLst>
                                        <p:tav tm="0">
                                          <p:val>
                                            <p:strVal val="#ppt_x"/>
                                          </p:val>
                                        </p:tav>
                                        <p:tav tm="100000">
                                          <p:val>
                                            <p:strVal val="#ppt_x"/>
                                          </p:val>
                                        </p:tav>
                                      </p:tavLst>
                                    </p:anim>
                                    <p:anim calcmode="lin" valueType="num">
                                      <p:cBhvr additive="base">
                                        <p:cTn id="8" dur="500" fill="hold"/>
                                        <p:tgtEl>
                                          <p:spTgt spid="1822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2"/>
          <p:cNvSpPr txBox="1">
            <a:spLocks noChangeArrowheads="1"/>
          </p:cNvSpPr>
          <p:nvPr/>
        </p:nvSpPr>
        <p:spPr bwMode="auto">
          <a:xfrm>
            <a:off x="250825" y="115888"/>
            <a:ext cx="6842125" cy="4401205"/>
          </a:xfrm>
          <a:prstGeom prst="rect">
            <a:avLst/>
          </a:prstGeom>
          <a:noFill/>
          <a:ln w="9525">
            <a:noFill/>
            <a:miter lim="800000"/>
            <a:headEnd/>
            <a:tailEnd/>
          </a:ln>
          <a:effectLst/>
        </p:spPr>
        <p:txBody>
          <a:bodyPr>
            <a:spAutoFit/>
          </a:bodyPr>
          <a:lstStyle/>
          <a:p>
            <a:r>
              <a:rPr lang="en-GB" sz="2800" dirty="0" smtClean="0"/>
              <a:t>It suddenly occurs to me - since the floods I never cancelled my direct debit maintenance contract for my central heating. This has meant I have paid £653.11 for something that had been condemned. Gas company tells me it was my responsibility to cancel the direct debit so they cannot refund me. Am annoyed as I did tell them about the flood but they never advised me </a:t>
            </a:r>
          </a:p>
        </p:txBody>
      </p:sp>
      <p:sp>
        <p:nvSpPr>
          <p:cNvPr id="182275"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a:t>Go back 2 spaces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2275"/>
                                        </p:tgtEl>
                                        <p:attrNameLst>
                                          <p:attrName>style.visibility</p:attrName>
                                        </p:attrNameLst>
                                      </p:cBhvr>
                                      <p:to>
                                        <p:strVal val="visible"/>
                                      </p:to>
                                    </p:set>
                                    <p:anim calcmode="lin" valueType="num">
                                      <p:cBhvr additive="base">
                                        <p:cTn id="7" dur="500" fill="hold"/>
                                        <p:tgtEl>
                                          <p:spTgt spid="182275"/>
                                        </p:tgtEl>
                                        <p:attrNameLst>
                                          <p:attrName>ppt_x</p:attrName>
                                        </p:attrNameLst>
                                      </p:cBhvr>
                                      <p:tavLst>
                                        <p:tav tm="0">
                                          <p:val>
                                            <p:strVal val="#ppt_x"/>
                                          </p:val>
                                        </p:tav>
                                        <p:tav tm="100000">
                                          <p:val>
                                            <p:strVal val="#ppt_x"/>
                                          </p:val>
                                        </p:tav>
                                      </p:tavLst>
                                    </p:anim>
                                    <p:anim calcmode="lin" valueType="num">
                                      <p:cBhvr additive="base">
                                        <p:cTn id="8" dur="500" fill="hold"/>
                                        <p:tgtEl>
                                          <p:spTgt spid="1822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2"/>
          <p:cNvSpPr txBox="1">
            <a:spLocks noChangeArrowheads="1"/>
          </p:cNvSpPr>
          <p:nvPr/>
        </p:nvSpPr>
        <p:spPr bwMode="auto">
          <a:xfrm>
            <a:off x="250825" y="115888"/>
            <a:ext cx="6842125" cy="3539430"/>
          </a:xfrm>
          <a:prstGeom prst="rect">
            <a:avLst/>
          </a:prstGeom>
          <a:noFill/>
          <a:ln w="9525">
            <a:noFill/>
            <a:miter lim="800000"/>
            <a:headEnd/>
            <a:tailEnd/>
          </a:ln>
          <a:effectLst/>
        </p:spPr>
        <p:txBody>
          <a:bodyPr>
            <a:spAutoFit/>
          </a:bodyPr>
          <a:lstStyle/>
          <a:p>
            <a:r>
              <a:rPr lang="en-GB" sz="2800" dirty="0"/>
              <a:t>Got yet another letter from </a:t>
            </a:r>
            <a:r>
              <a:rPr lang="en-GB" sz="2800" dirty="0" smtClean="0"/>
              <a:t>gas company </a:t>
            </a:r>
            <a:r>
              <a:rPr lang="en-GB" sz="2800" dirty="0"/>
              <a:t>(who are really stressing me out).  They keep sending me a bill of £250.15 because of a </a:t>
            </a:r>
            <a:r>
              <a:rPr lang="en-GB" sz="2800" dirty="0" smtClean="0"/>
              <a:t>mistake </a:t>
            </a:r>
            <a:r>
              <a:rPr lang="en-GB" sz="2800" dirty="0"/>
              <a:t>they made on our meter readings. </a:t>
            </a:r>
            <a:r>
              <a:rPr lang="en-GB" sz="2800" dirty="0" smtClean="0"/>
              <a:t>Keep </a:t>
            </a:r>
            <a:r>
              <a:rPr lang="en-GB" sz="2800" dirty="0"/>
              <a:t>getting letters from debt collection service saying they’re planning on taking court action. We just don’t need this at the minute!! </a:t>
            </a:r>
          </a:p>
        </p:txBody>
      </p:sp>
      <p:sp>
        <p:nvSpPr>
          <p:cNvPr id="183299"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a:t>Go back 1 space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3299"/>
                                        </p:tgtEl>
                                        <p:attrNameLst>
                                          <p:attrName>style.visibility</p:attrName>
                                        </p:attrNameLst>
                                      </p:cBhvr>
                                      <p:to>
                                        <p:strVal val="visible"/>
                                      </p:to>
                                    </p:set>
                                    <p:anim calcmode="lin" valueType="num">
                                      <p:cBhvr additive="base">
                                        <p:cTn id="7" dur="500" fill="hold"/>
                                        <p:tgtEl>
                                          <p:spTgt spid="183299"/>
                                        </p:tgtEl>
                                        <p:attrNameLst>
                                          <p:attrName>ppt_x</p:attrName>
                                        </p:attrNameLst>
                                      </p:cBhvr>
                                      <p:tavLst>
                                        <p:tav tm="0">
                                          <p:val>
                                            <p:strVal val="#ppt_x"/>
                                          </p:val>
                                        </p:tav>
                                        <p:tav tm="100000">
                                          <p:val>
                                            <p:strVal val="#ppt_x"/>
                                          </p:val>
                                        </p:tav>
                                      </p:tavLst>
                                    </p:anim>
                                    <p:anim calcmode="lin" valueType="num">
                                      <p:cBhvr additive="base">
                                        <p:cTn id="8" dur="500" fill="hold"/>
                                        <p:tgtEl>
                                          <p:spTgt spid="1832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ext Box 2"/>
          <p:cNvSpPr txBox="1">
            <a:spLocks noChangeArrowheads="1"/>
          </p:cNvSpPr>
          <p:nvPr/>
        </p:nvSpPr>
        <p:spPr bwMode="auto">
          <a:xfrm>
            <a:off x="250825" y="115888"/>
            <a:ext cx="6842125" cy="3108543"/>
          </a:xfrm>
          <a:prstGeom prst="rect">
            <a:avLst/>
          </a:prstGeom>
          <a:noFill/>
          <a:ln w="9525">
            <a:noFill/>
            <a:miter lim="800000"/>
            <a:headEnd/>
            <a:tailEnd/>
          </a:ln>
          <a:effectLst/>
        </p:spPr>
        <p:txBody>
          <a:bodyPr>
            <a:spAutoFit/>
          </a:bodyPr>
          <a:lstStyle/>
          <a:p>
            <a:r>
              <a:rPr lang="en-GB" sz="2800" dirty="0" smtClean="0"/>
              <a:t>My wife </a:t>
            </a:r>
            <a:r>
              <a:rPr lang="en-GB" sz="2800" dirty="0"/>
              <a:t>is at work today </a:t>
            </a:r>
            <a:r>
              <a:rPr lang="en-GB" sz="2800" dirty="0" smtClean="0"/>
              <a:t>and I </a:t>
            </a:r>
            <a:r>
              <a:rPr lang="en-GB" sz="2800" dirty="0"/>
              <a:t>have to stay in to wait for the table to </a:t>
            </a:r>
            <a:r>
              <a:rPr lang="en-GB" sz="2800" dirty="0" smtClean="0"/>
              <a:t>come. They </a:t>
            </a:r>
            <a:r>
              <a:rPr lang="en-GB" sz="2800" dirty="0"/>
              <a:t>said it will be anywhere between 8am and 6pm. Well now it’s 7.30pm </a:t>
            </a:r>
            <a:r>
              <a:rPr lang="en-GB" sz="2800" dirty="0" smtClean="0"/>
              <a:t>and –  guess what? – the </a:t>
            </a:r>
            <a:r>
              <a:rPr lang="en-GB" sz="2800" dirty="0"/>
              <a:t>table never </a:t>
            </a:r>
            <a:r>
              <a:rPr lang="en-GB" sz="2800" dirty="0" smtClean="0"/>
              <a:t>arrived! </a:t>
            </a:r>
            <a:r>
              <a:rPr lang="en-GB" sz="2800" dirty="0"/>
              <a:t>I am very </a:t>
            </a:r>
            <a:r>
              <a:rPr lang="en-GB" sz="2800" dirty="0" smtClean="0"/>
              <a:t>angry – they </a:t>
            </a:r>
            <a:r>
              <a:rPr lang="en-GB" sz="2800" dirty="0"/>
              <a:t>have had £800 of my cash for weeks now, it’s blowing my </a:t>
            </a:r>
            <a:r>
              <a:rPr lang="en-GB" sz="2800" dirty="0" smtClean="0"/>
              <a:t>mind </a:t>
            </a:r>
            <a:endParaRPr lang="en-GB" sz="2800" dirty="0"/>
          </a:p>
        </p:txBody>
      </p:sp>
      <p:sp>
        <p:nvSpPr>
          <p:cNvPr id="185347"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a:t>Go back 3 spaces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5347"/>
                                        </p:tgtEl>
                                        <p:attrNameLst>
                                          <p:attrName>style.visibility</p:attrName>
                                        </p:attrNameLst>
                                      </p:cBhvr>
                                      <p:to>
                                        <p:strVal val="visible"/>
                                      </p:to>
                                    </p:set>
                                    <p:anim calcmode="lin" valueType="num">
                                      <p:cBhvr additive="base">
                                        <p:cTn id="7" dur="500" fill="hold"/>
                                        <p:tgtEl>
                                          <p:spTgt spid="185347"/>
                                        </p:tgtEl>
                                        <p:attrNameLst>
                                          <p:attrName>ppt_x</p:attrName>
                                        </p:attrNameLst>
                                      </p:cBhvr>
                                      <p:tavLst>
                                        <p:tav tm="0">
                                          <p:val>
                                            <p:strVal val="#ppt_x"/>
                                          </p:val>
                                        </p:tav>
                                        <p:tav tm="100000">
                                          <p:val>
                                            <p:strVal val="#ppt_x"/>
                                          </p:val>
                                        </p:tav>
                                      </p:tavLst>
                                    </p:anim>
                                    <p:anim calcmode="lin" valueType="num">
                                      <p:cBhvr additive="base">
                                        <p:cTn id="8" dur="500" fill="hold"/>
                                        <p:tgtEl>
                                          <p:spTgt spid="185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 Box 2"/>
          <p:cNvSpPr txBox="1">
            <a:spLocks noChangeArrowheads="1"/>
          </p:cNvSpPr>
          <p:nvPr/>
        </p:nvSpPr>
        <p:spPr bwMode="auto">
          <a:xfrm>
            <a:off x="250825" y="115888"/>
            <a:ext cx="6842125" cy="3108543"/>
          </a:xfrm>
          <a:prstGeom prst="rect">
            <a:avLst/>
          </a:prstGeom>
          <a:noFill/>
          <a:ln w="9525">
            <a:noFill/>
            <a:miter lim="800000"/>
            <a:headEnd/>
            <a:tailEnd/>
          </a:ln>
          <a:effectLst/>
        </p:spPr>
        <p:txBody>
          <a:bodyPr>
            <a:spAutoFit/>
          </a:bodyPr>
          <a:lstStyle/>
          <a:p>
            <a:r>
              <a:rPr lang="en-GB" sz="2800" dirty="0"/>
              <a:t>Nice man rang and said he will deliver washer at </a:t>
            </a:r>
            <a:r>
              <a:rPr lang="en-GB" sz="2800" dirty="0" smtClean="0"/>
              <a:t>7am Thursday </a:t>
            </a:r>
            <a:r>
              <a:rPr lang="en-GB" sz="2800" dirty="0"/>
              <a:t>morning.  Hallelujah!  No more launderette.  </a:t>
            </a:r>
            <a:r>
              <a:rPr lang="en-GB" sz="2800" dirty="0" smtClean="0"/>
              <a:t>I asked him if it was a problem </a:t>
            </a:r>
            <a:r>
              <a:rPr lang="en-GB" sz="2800" dirty="0"/>
              <a:t>to lift washer over the wall only 16 inches high?  ‘Not at all,’ he said, ‘I’ll put extra sugar on my porridge!’, bless </a:t>
            </a:r>
            <a:r>
              <a:rPr lang="en-GB" sz="2800" dirty="0" smtClean="0"/>
              <a:t>him</a:t>
            </a:r>
            <a:endParaRPr lang="en-GB" sz="2800" dirty="0"/>
          </a:p>
        </p:txBody>
      </p:sp>
      <p:sp>
        <p:nvSpPr>
          <p:cNvPr id="190467"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a:t>Go forward 3 spaces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0467"/>
                                        </p:tgtEl>
                                        <p:attrNameLst>
                                          <p:attrName>style.visibility</p:attrName>
                                        </p:attrNameLst>
                                      </p:cBhvr>
                                      <p:to>
                                        <p:strVal val="visible"/>
                                      </p:to>
                                    </p:set>
                                    <p:anim calcmode="lin" valueType="num">
                                      <p:cBhvr additive="base">
                                        <p:cTn id="7" dur="500" fill="hold"/>
                                        <p:tgtEl>
                                          <p:spTgt spid="190467"/>
                                        </p:tgtEl>
                                        <p:attrNameLst>
                                          <p:attrName>ppt_x</p:attrName>
                                        </p:attrNameLst>
                                      </p:cBhvr>
                                      <p:tavLst>
                                        <p:tav tm="0">
                                          <p:val>
                                            <p:strVal val="#ppt_x"/>
                                          </p:val>
                                        </p:tav>
                                        <p:tav tm="100000">
                                          <p:val>
                                            <p:strVal val="#ppt_x"/>
                                          </p:val>
                                        </p:tav>
                                      </p:tavLst>
                                    </p:anim>
                                    <p:anim calcmode="lin" valueType="num">
                                      <p:cBhvr additive="base">
                                        <p:cTn id="8" dur="500" fill="hold"/>
                                        <p:tgtEl>
                                          <p:spTgt spid="1904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 Box 2"/>
          <p:cNvSpPr txBox="1">
            <a:spLocks noChangeArrowheads="1"/>
          </p:cNvSpPr>
          <p:nvPr/>
        </p:nvSpPr>
        <p:spPr bwMode="auto">
          <a:xfrm>
            <a:off x="250825" y="115888"/>
            <a:ext cx="6842125" cy="3108543"/>
          </a:xfrm>
          <a:prstGeom prst="rect">
            <a:avLst/>
          </a:prstGeom>
          <a:noFill/>
          <a:ln w="9525">
            <a:noFill/>
            <a:miter lim="800000"/>
            <a:headEnd/>
            <a:tailEnd/>
          </a:ln>
          <a:effectLst/>
        </p:spPr>
        <p:txBody>
          <a:bodyPr>
            <a:spAutoFit/>
          </a:bodyPr>
          <a:lstStyle/>
          <a:p>
            <a:r>
              <a:rPr lang="en-GB" sz="2800" dirty="0" smtClean="0"/>
              <a:t>Woman from flood team visited us this week.  Asked if there was any help that we needed.  Said she might be able to help us out financially by applying for some grant.  Also said she could help us get hold of some second-hand furniture because all our clothes are still in boxes</a:t>
            </a:r>
          </a:p>
        </p:txBody>
      </p:sp>
      <p:sp>
        <p:nvSpPr>
          <p:cNvPr id="190467"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a:t>Go forward 3 spaces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0467"/>
                                        </p:tgtEl>
                                        <p:attrNameLst>
                                          <p:attrName>style.visibility</p:attrName>
                                        </p:attrNameLst>
                                      </p:cBhvr>
                                      <p:to>
                                        <p:strVal val="visible"/>
                                      </p:to>
                                    </p:set>
                                    <p:anim calcmode="lin" valueType="num">
                                      <p:cBhvr additive="base">
                                        <p:cTn id="7" dur="500" fill="hold"/>
                                        <p:tgtEl>
                                          <p:spTgt spid="190467"/>
                                        </p:tgtEl>
                                        <p:attrNameLst>
                                          <p:attrName>ppt_x</p:attrName>
                                        </p:attrNameLst>
                                      </p:cBhvr>
                                      <p:tavLst>
                                        <p:tav tm="0">
                                          <p:val>
                                            <p:strVal val="#ppt_x"/>
                                          </p:val>
                                        </p:tav>
                                        <p:tav tm="100000">
                                          <p:val>
                                            <p:strVal val="#ppt_x"/>
                                          </p:val>
                                        </p:tav>
                                      </p:tavLst>
                                    </p:anim>
                                    <p:anim calcmode="lin" valueType="num">
                                      <p:cBhvr additive="base">
                                        <p:cTn id="8" dur="500" fill="hold"/>
                                        <p:tgtEl>
                                          <p:spTgt spid="1904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1475656" y="1988840"/>
            <a:ext cx="6121400" cy="2862322"/>
          </a:xfrm>
          <a:prstGeom prst="rect">
            <a:avLst/>
          </a:prstGeom>
          <a:noFill/>
          <a:ln w="9525">
            <a:noFill/>
            <a:miter lim="800000"/>
            <a:headEnd/>
            <a:tailEnd/>
          </a:ln>
          <a:effectLst/>
        </p:spPr>
        <p:txBody>
          <a:bodyPr>
            <a:spAutoFit/>
          </a:bodyPr>
          <a:lstStyle/>
          <a:p>
            <a:pPr algn="ctr">
              <a:spcBef>
                <a:spcPct val="50000"/>
              </a:spcBef>
            </a:pPr>
            <a:r>
              <a:rPr lang="en-GB" sz="3600" dirty="0"/>
              <a:t>Meet the kitchen fitter again </a:t>
            </a:r>
            <a:r>
              <a:rPr lang="en-GB" sz="3600" dirty="0" smtClean="0"/>
              <a:t>and </a:t>
            </a:r>
            <a:r>
              <a:rPr lang="en-GB" sz="3600" dirty="0"/>
              <a:t>get lots more done. Don’t feel like I’ve had a weekend but at least there is </a:t>
            </a:r>
            <a:r>
              <a:rPr lang="en-GB" sz="3600" dirty="0" smtClean="0"/>
              <a:t>progress</a:t>
            </a:r>
            <a:endParaRPr lang="en-GB" sz="3600"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ext Box 2"/>
          <p:cNvSpPr txBox="1">
            <a:spLocks noChangeArrowheads="1"/>
          </p:cNvSpPr>
          <p:nvPr/>
        </p:nvSpPr>
        <p:spPr bwMode="auto">
          <a:xfrm>
            <a:off x="250825" y="115888"/>
            <a:ext cx="6842125" cy="5262979"/>
          </a:xfrm>
          <a:prstGeom prst="rect">
            <a:avLst/>
          </a:prstGeom>
          <a:noFill/>
          <a:ln w="9525">
            <a:noFill/>
            <a:miter lim="800000"/>
            <a:headEnd/>
            <a:tailEnd/>
          </a:ln>
          <a:effectLst/>
        </p:spPr>
        <p:txBody>
          <a:bodyPr>
            <a:spAutoFit/>
          </a:bodyPr>
          <a:lstStyle/>
          <a:p>
            <a:r>
              <a:rPr lang="en-GB" sz="2800" dirty="0"/>
              <a:t>Went to </a:t>
            </a:r>
            <a:r>
              <a:rPr lang="en-GB" sz="2800" dirty="0" smtClean="0"/>
              <a:t>husband’s </a:t>
            </a:r>
            <a:r>
              <a:rPr lang="en-GB" sz="2800" dirty="0"/>
              <a:t>friends this morning. Feel really mad </a:t>
            </a:r>
            <a:r>
              <a:rPr lang="en-GB" sz="2800" dirty="0" smtClean="0"/>
              <a:t>over friend’s comments</a:t>
            </a:r>
            <a:r>
              <a:rPr lang="en-GB" sz="2800" dirty="0"/>
              <a:t>! ‘At least your house will </a:t>
            </a:r>
            <a:r>
              <a:rPr lang="en-GB" sz="2800" dirty="0" smtClean="0"/>
              <a:t>be </a:t>
            </a:r>
            <a:r>
              <a:rPr lang="en-GB" sz="2800" dirty="0"/>
              <a:t>done up and you won’t have to pay for it. I wish we could have </a:t>
            </a:r>
            <a:r>
              <a:rPr lang="en-GB" sz="2800" dirty="0" smtClean="0"/>
              <a:t>that</a:t>
            </a:r>
            <a:r>
              <a:rPr lang="en-GB" sz="2800" dirty="0"/>
              <a:t>. I’ll swap you!’ </a:t>
            </a:r>
            <a:r>
              <a:rPr lang="en-GB" sz="2800" dirty="0" smtClean="0"/>
              <a:t>I felt </a:t>
            </a:r>
            <a:r>
              <a:rPr lang="en-GB" sz="2800" dirty="0"/>
              <a:t>so mad I wanted to scream at her ‘you don’t know what it’s like having your home destroyed by something you can’t control. You try and upset your family environment on purpose and see how it feels</a:t>
            </a:r>
            <a:r>
              <a:rPr lang="en-GB" sz="2800" dirty="0" smtClean="0"/>
              <a:t>’. </a:t>
            </a:r>
            <a:r>
              <a:rPr lang="en-GB" sz="2800" dirty="0"/>
              <a:t>I bit my tongue and quietly asked </a:t>
            </a:r>
            <a:r>
              <a:rPr lang="en-GB" sz="2800" dirty="0" smtClean="0"/>
              <a:t>my husband </a:t>
            </a:r>
            <a:r>
              <a:rPr lang="en-GB" sz="2800" dirty="0"/>
              <a:t>if we could </a:t>
            </a:r>
            <a:r>
              <a:rPr lang="en-GB" sz="2800" dirty="0" smtClean="0"/>
              <a:t>leave </a:t>
            </a:r>
            <a:endParaRPr lang="en-GB" sz="2800" dirty="0"/>
          </a:p>
        </p:txBody>
      </p:sp>
      <p:sp>
        <p:nvSpPr>
          <p:cNvPr id="191491"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a:t>Go back 2 spaces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500" fill="hold"/>
                                        <p:tgtEl>
                                          <p:spTgt spid="191491"/>
                                        </p:tgtEl>
                                        <p:attrNameLst>
                                          <p:attrName>ppt_x</p:attrName>
                                        </p:attrNameLst>
                                      </p:cBhvr>
                                      <p:tavLst>
                                        <p:tav tm="0">
                                          <p:val>
                                            <p:strVal val="#ppt_x"/>
                                          </p:val>
                                        </p:tav>
                                        <p:tav tm="100000">
                                          <p:val>
                                            <p:strVal val="#ppt_x"/>
                                          </p:val>
                                        </p:tav>
                                      </p:tavLst>
                                    </p:anim>
                                    <p:anim calcmode="lin" valueType="num">
                                      <p:cBhvr additive="base">
                                        <p:cTn id="8" dur="500" fill="hold"/>
                                        <p:tgtEl>
                                          <p:spTgt spid="191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ext Box 2"/>
          <p:cNvSpPr txBox="1">
            <a:spLocks noChangeArrowheads="1"/>
          </p:cNvSpPr>
          <p:nvPr/>
        </p:nvSpPr>
        <p:spPr bwMode="auto">
          <a:xfrm>
            <a:off x="250825" y="115888"/>
            <a:ext cx="6842125" cy="2246769"/>
          </a:xfrm>
          <a:prstGeom prst="rect">
            <a:avLst/>
          </a:prstGeom>
          <a:noFill/>
          <a:ln w="9525">
            <a:noFill/>
            <a:miter lim="800000"/>
            <a:headEnd/>
            <a:tailEnd/>
          </a:ln>
          <a:effectLst/>
        </p:spPr>
        <p:txBody>
          <a:bodyPr>
            <a:spAutoFit/>
          </a:bodyPr>
          <a:lstStyle/>
          <a:p>
            <a:r>
              <a:rPr lang="en-GB" sz="2800" dirty="0" smtClean="0"/>
              <a:t>They give you this choice, which isn’t really your choice – it’s a choice of their choices.  I went out and sourced some doors that I liked and he said, ‘Oh we don’t deal with them’</a:t>
            </a:r>
          </a:p>
        </p:txBody>
      </p:sp>
      <p:sp>
        <p:nvSpPr>
          <p:cNvPr id="191491"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a:t>Go back 2 spaces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500" fill="hold"/>
                                        <p:tgtEl>
                                          <p:spTgt spid="191491"/>
                                        </p:tgtEl>
                                        <p:attrNameLst>
                                          <p:attrName>ppt_x</p:attrName>
                                        </p:attrNameLst>
                                      </p:cBhvr>
                                      <p:tavLst>
                                        <p:tav tm="0">
                                          <p:val>
                                            <p:strVal val="#ppt_x"/>
                                          </p:val>
                                        </p:tav>
                                        <p:tav tm="100000">
                                          <p:val>
                                            <p:strVal val="#ppt_x"/>
                                          </p:val>
                                        </p:tav>
                                      </p:tavLst>
                                    </p:anim>
                                    <p:anim calcmode="lin" valueType="num">
                                      <p:cBhvr additive="base">
                                        <p:cTn id="8" dur="500" fill="hold"/>
                                        <p:tgtEl>
                                          <p:spTgt spid="191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ext Box 2"/>
          <p:cNvSpPr txBox="1">
            <a:spLocks noChangeArrowheads="1"/>
          </p:cNvSpPr>
          <p:nvPr/>
        </p:nvSpPr>
        <p:spPr bwMode="auto">
          <a:xfrm>
            <a:off x="250825" y="115888"/>
            <a:ext cx="6842125" cy="3108543"/>
          </a:xfrm>
          <a:prstGeom prst="rect">
            <a:avLst/>
          </a:prstGeom>
          <a:noFill/>
          <a:ln w="9525">
            <a:noFill/>
            <a:miter lim="800000"/>
            <a:headEnd/>
            <a:tailEnd/>
          </a:ln>
          <a:effectLst/>
        </p:spPr>
        <p:txBody>
          <a:bodyPr>
            <a:spAutoFit/>
          </a:bodyPr>
          <a:lstStyle/>
          <a:p>
            <a:r>
              <a:rPr lang="en-GB" sz="2800" dirty="0"/>
              <a:t>At least I’m able to go out and buy </a:t>
            </a:r>
            <a:r>
              <a:rPr lang="en-GB" sz="2800" dirty="0" smtClean="0"/>
              <a:t>things – </a:t>
            </a:r>
            <a:r>
              <a:rPr lang="en-GB" sz="2800" dirty="0"/>
              <a:t>that’s not really a </a:t>
            </a:r>
            <a:r>
              <a:rPr lang="en-GB" sz="2800" dirty="0" smtClean="0"/>
              <a:t>hardship – that’s </a:t>
            </a:r>
            <a:r>
              <a:rPr lang="en-GB" sz="2800" dirty="0"/>
              <a:t>quite nice. </a:t>
            </a:r>
            <a:r>
              <a:rPr lang="en-GB" sz="2800" dirty="0" smtClean="0"/>
              <a:t>Obviously </a:t>
            </a:r>
            <a:r>
              <a:rPr lang="en-GB" sz="2800" dirty="0"/>
              <a:t>I’d much rather not have been flooded and not have had to go through all this but, in a way, it’s kind of balancing </a:t>
            </a:r>
            <a:r>
              <a:rPr lang="en-GB" sz="2800" dirty="0" smtClean="0"/>
              <a:t>– once </a:t>
            </a:r>
            <a:r>
              <a:rPr lang="en-GB" sz="2800" dirty="0"/>
              <a:t>I’ve moved back in, it will have </a:t>
            </a:r>
            <a:r>
              <a:rPr lang="en-GB" sz="2800" dirty="0" smtClean="0"/>
              <a:t>helped, if that makes </a:t>
            </a:r>
            <a:r>
              <a:rPr lang="en-GB" sz="2800" dirty="0"/>
              <a:t>sense? </a:t>
            </a:r>
          </a:p>
        </p:txBody>
      </p:sp>
      <p:sp>
        <p:nvSpPr>
          <p:cNvPr id="192515"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a:t>Go forward 3 spaces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2515"/>
                                        </p:tgtEl>
                                        <p:attrNameLst>
                                          <p:attrName>style.visibility</p:attrName>
                                        </p:attrNameLst>
                                      </p:cBhvr>
                                      <p:to>
                                        <p:strVal val="visible"/>
                                      </p:to>
                                    </p:set>
                                    <p:anim calcmode="lin" valueType="num">
                                      <p:cBhvr additive="base">
                                        <p:cTn id="7" dur="500" fill="hold"/>
                                        <p:tgtEl>
                                          <p:spTgt spid="192515"/>
                                        </p:tgtEl>
                                        <p:attrNameLst>
                                          <p:attrName>ppt_x</p:attrName>
                                        </p:attrNameLst>
                                      </p:cBhvr>
                                      <p:tavLst>
                                        <p:tav tm="0">
                                          <p:val>
                                            <p:strVal val="#ppt_x"/>
                                          </p:val>
                                        </p:tav>
                                        <p:tav tm="100000">
                                          <p:val>
                                            <p:strVal val="#ppt_x"/>
                                          </p:val>
                                        </p:tav>
                                      </p:tavLst>
                                    </p:anim>
                                    <p:anim calcmode="lin" valueType="num">
                                      <p:cBhvr additive="base">
                                        <p:cTn id="8" dur="500" fill="hold"/>
                                        <p:tgtEl>
                                          <p:spTgt spid="1925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ext Box 2"/>
          <p:cNvSpPr txBox="1">
            <a:spLocks noChangeArrowheads="1"/>
          </p:cNvSpPr>
          <p:nvPr/>
        </p:nvSpPr>
        <p:spPr bwMode="auto">
          <a:xfrm>
            <a:off x="250825" y="115888"/>
            <a:ext cx="6842125" cy="2677656"/>
          </a:xfrm>
          <a:prstGeom prst="rect">
            <a:avLst/>
          </a:prstGeom>
          <a:noFill/>
          <a:ln w="9525">
            <a:noFill/>
            <a:miter lim="800000"/>
            <a:headEnd/>
            <a:tailEnd/>
          </a:ln>
          <a:effectLst/>
        </p:spPr>
        <p:txBody>
          <a:bodyPr>
            <a:spAutoFit/>
          </a:bodyPr>
          <a:lstStyle/>
          <a:p>
            <a:r>
              <a:rPr lang="en-GB" sz="2800" dirty="0" smtClean="0"/>
              <a:t>Still feels a bit strange with everything new indoors, guess it will take time to feel settled again.  When we get our photos and pictures back up we’ll feel more like home.  We can buy new furniture but peace of mind is going to take a lot longer</a:t>
            </a:r>
          </a:p>
        </p:txBody>
      </p:sp>
      <p:sp>
        <p:nvSpPr>
          <p:cNvPr id="192515"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dirty="0"/>
              <a:t>Go forward </a:t>
            </a:r>
            <a:r>
              <a:rPr lang="en-GB" sz="2800" b="1" dirty="0" smtClean="0"/>
              <a:t>1 space</a:t>
            </a:r>
            <a:endParaRPr lang="en-GB" sz="2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2515"/>
                                        </p:tgtEl>
                                        <p:attrNameLst>
                                          <p:attrName>style.visibility</p:attrName>
                                        </p:attrNameLst>
                                      </p:cBhvr>
                                      <p:to>
                                        <p:strVal val="visible"/>
                                      </p:to>
                                    </p:set>
                                    <p:anim calcmode="lin" valueType="num">
                                      <p:cBhvr additive="base">
                                        <p:cTn id="7" dur="500" fill="hold"/>
                                        <p:tgtEl>
                                          <p:spTgt spid="192515"/>
                                        </p:tgtEl>
                                        <p:attrNameLst>
                                          <p:attrName>ppt_x</p:attrName>
                                        </p:attrNameLst>
                                      </p:cBhvr>
                                      <p:tavLst>
                                        <p:tav tm="0">
                                          <p:val>
                                            <p:strVal val="#ppt_x"/>
                                          </p:val>
                                        </p:tav>
                                        <p:tav tm="100000">
                                          <p:val>
                                            <p:strVal val="#ppt_x"/>
                                          </p:val>
                                        </p:tav>
                                      </p:tavLst>
                                    </p:anim>
                                    <p:anim calcmode="lin" valueType="num">
                                      <p:cBhvr additive="base">
                                        <p:cTn id="8" dur="500" fill="hold"/>
                                        <p:tgtEl>
                                          <p:spTgt spid="1925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ext Box 2"/>
          <p:cNvSpPr txBox="1">
            <a:spLocks noChangeArrowheads="1"/>
          </p:cNvSpPr>
          <p:nvPr/>
        </p:nvSpPr>
        <p:spPr bwMode="auto">
          <a:xfrm>
            <a:off x="250825" y="115888"/>
            <a:ext cx="6842125" cy="2246769"/>
          </a:xfrm>
          <a:prstGeom prst="rect">
            <a:avLst/>
          </a:prstGeom>
          <a:noFill/>
          <a:ln w="9525">
            <a:noFill/>
            <a:miter lim="800000"/>
            <a:headEnd/>
            <a:tailEnd/>
          </a:ln>
          <a:effectLst/>
        </p:spPr>
        <p:txBody>
          <a:bodyPr>
            <a:spAutoFit/>
          </a:bodyPr>
          <a:lstStyle/>
          <a:p>
            <a:r>
              <a:rPr lang="en-GB" sz="2800" dirty="0"/>
              <a:t>It’s pouring down with rain </a:t>
            </a:r>
            <a:r>
              <a:rPr lang="en-GB" sz="2800" dirty="0" smtClean="0"/>
              <a:t>again – we </a:t>
            </a:r>
            <a:r>
              <a:rPr lang="en-GB" sz="2800" dirty="0"/>
              <a:t>are on a flood warning. </a:t>
            </a:r>
            <a:r>
              <a:rPr lang="en-GB" sz="2800" dirty="0" smtClean="0"/>
              <a:t>It’s </a:t>
            </a:r>
            <a:r>
              <a:rPr lang="en-GB" sz="2800" dirty="0"/>
              <a:t>difficult to concentrate on anything other than the rain and the garden is </a:t>
            </a:r>
            <a:r>
              <a:rPr lang="en-GB" sz="2800" dirty="0" smtClean="0"/>
              <a:t>flooded – </a:t>
            </a:r>
            <a:r>
              <a:rPr lang="en-GB" sz="2800" dirty="0"/>
              <a:t>is it going to be the house next? </a:t>
            </a:r>
          </a:p>
        </p:txBody>
      </p:sp>
      <p:sp>
        <p:nvSpPr>
          <p:cNvPr id="193539"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a:t>Go back 2 spaces</a:t>
            </a:r>
          </a:p>
        </p:txBody>
      </p:sp>
      <p:pic>
        <p:nvPicPr>
          <p:cNvPr id="4" name="Picture 3" descr="res flood recovery 10.jpg"/>
          <p:cNvPicPr>
            <a:picLocks noChangeAspect="1"/>
          </p:cNvPicPr>
          <p:nvPr/>
        </p:nvPicPr>
        <p:blipFill>
          <a:blip r:embed="rId2" cstate="screen"/>
          <a:stretch>
            <a:fillRect/>
          </a:stretch>
        </p:blipFill>
        <p:spPr>
          <a:xfrm>
            <a:off x="-540568" y="-171400"/>
            <a:ext cx="10496280" cy="7029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3539"/>
                                        </p:tgtEl>
                                        <p:attrNameLst>
                                          <p:attrName>style.visibility</p:attrName>
                                        </p:attrNameLst>
                                      </p:cBhvr>
                                      <p:to>
                                        <p:strVal val="visible"/>
                                      </p:to>
                                    </p:set>
                                    <p:anim calcmode="lin" valueType="num">
                                      <p:cBhvr additive="base">
                                        <p:cTn id="7" dur="500" fill="hold"/>
                                        <p:tgtEl>
                                          <p:spTgt spid="193539"/>
                                        </p:tgtEl>
                                        <p:attrNameLst>
                                          <p:attrName>ppt_x</p:attrName>
                                        </p:attrNameLst>
                                      </p:cBhvr>
                                      <p:tavLst>
                                        <p:tav tm="0">
                                          <p:val>
                                            <p:strVal val="#ppt_x"/>
                                          </p:val>
                                        </p:tav>
                                        <p:tav tm="100000">
                                          <p:val>
                                            <p:strVal val="#ppt_x"/>
                                          </p:val>
                                        </p:tav>
                                      </p:tavLst>
                                    </p:anim>
                                    <p:anim calcmode="lin" valueType="num">
                                      <p:cBhvr additive="base">
                                        <p:cTn id="8" dur="500" fill="hold"/>
                                        <p:tgtEl>
                                          <p:spTgt spid="19353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ext Box 2"/>
          <p:cNvSpPr txBox="1">
            <a:spLocks noChangeArrowheads="1"/>
          </p:cNvSpPr>
          <p:nvPr/>
        </p:nvSpPr>
        <p:spPr bwMode="auto">
          <a:xfrm>
            <a:off x="250825" y="115888"/>
            <a:ext cx="6842125" cy="3108543"/>
          </a:xfrm>
          <a:prstGeom prst="rect">
            <a:avLst/>
          </a:prstGeom>
          <a:noFill/>
          <a:ln w="9525">
            <a:noFill/>
            <a:miter lim="800000"/>
            <a:headEnd/>
            <a:tailEnd/>
          </a:ln>
          <a:effectLst/>
        </p:spPr>
        <p:txBody>
          <a:bodyPr>
            <a:spAutoFit/>
          </a:bodyPr>
          <a:lstStyle/>
          <a:p>
            <a:r>
              <a:rPr lang="en-GB" sz="2800" dirty="0"/>
              <a:t>It’s raining heavy and it’s worry time. I’ve had to sweep the water </a:t>
            </a:r>
            <a:r>
              <a:rPr lang="en-GB" sz="2800" dirty="0" smtClean="0"/>
              <a:t>onto </a:t>
            </a:r>
            <a:r>
              <a:rPr lang="en-GB" sz="2800" dirty="0"/>
              <a:t>the road.  I’ve checked the </a:t>
            </a:r>
            <a:r>
              <a:rPr lang="en-GB" sz="2800" dirty="0" smtClean="0"/>
              <a:t>drains </a:t>
            </a:r>
            <a:r>
              <a:rPr lang="en-GB" sz="2800" dirty="0"/>
              <a:t>and they look as though they are working.  </a:t>
            </a:r>
          </a:p>
          <a:p>
            <a:r>
              <a:rPr lang="en-GB" sz="2800" dirty="0"/>
              <a:t>Watched with heart in mouth at the news. </a:t>
            </a:r>
            <a:r>
              <a:rPr lang="en-GB" sz="2800" dirty="0" smtClean="0"/>
              <a:t>Tewksbury </a:t>
            </a:r>
            <a:r>
              <a:rPr lang="en-GB" sz="2800" dirty="0"/>
              <a:t>and </a:t>
            </a:r>
            <a:r>
              <a:rPr lang="en-GB" sz="2800" dirty="0" smtClean="0"/>
              <a:t>Gloucester, </a:t>
            </a:r>
            <a:r>
              <a:rPr lang="en-GB" sz="2800" dirty="0"/>
              <a:t>as it starts to </a:t>
            </a:r>
            <a:r>
              <a:rPr lang="en-GB" sz="2800" dirty="0" smtClean="0"/>
              <a:t>flood – please </a:t>
            </a:r>
            <a:r>
              <a:rPr lang="en-GB" sz="2800" dirty="0"/>
              <a:t>not </a:t>
            </a:r>
            <a:r>
              <a:rPr lang="en-GB" sz="2800" dirty="0" smtClean="0"/>
              <a:t>again…</a:t>
            </a:r>
            <a:endParaRPr lang="en-GB" sz="2800" dirty="0"/>
          </a:p>
        </p:txBody>
      </p:sp>
      <p:sp>
        <p:nvSpPr>
          <p:cNvPr id="194563"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a:t>Go back 1 space</a:t>
            </a:r>
          </a:p>
        </p:txBody>
      </p:sp>
      <p:pic>
        <p:nvPicPr>
          <p:cNvPr id="4" name="Picture 3" descr="resflood recovery 7.jpg"/>
          <p:cNvPicPr>
            <a:picLocks noChangeAspect="1"/>
          </p:cNvPicPr>
          <p:nvPr/>
        </p:nvPicPr>
        <p:blipFill>
          <a:blip r:embed="rId2" cstate="screen"/>
          <a:stretch>
            <a:fillRect/>
          </a:stretch>
        </p:blipFill>
        <p:spPr>
          <a:xfrm>
            <a:off x="-646304" y="0"/>
            <a:ext cx="10436608" cy="6858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63"/>
                                        </p:tgtEl>
                                        <p:attrNameLst>
                                          <p:attrName>style.visibility</p:attrName>
                                        </p:attrNameLst>
                                      </p:cBhvr>
                                      <p:to>
                                        <p:strVal val="visible"/>
                                      </p:to>
                                    </p:set>
                                    <p:anim calcmode="lin" valueType="num">
                                      <p:cBhvr additive="base">
                                        <p:cTn id="7" dur="500" fill="hold"/>
                                        <p:tgtEl>
                                          <p:spTgt spid="194563"/>
                                        </p:tgtEl>
                                        <p:attrNameLst>
                                          <p:attrName>ppt_x</p:attrName>
                                        </p:attrNameLst>
                                      </p:cBhvr>
                                      <p:tavLst>
                                        <p:tav tm="0">
                                          <p:val>
                                            <p:strVal val="#ppt_x"/>
                                          </p:val>
                                        </p:tav>
                                        <p:tav tm="100000">
                                          <p:val>
                                            <p:strVal val="#ppt_x"/>
                                          </p:val>
                                        </p:tav>
                                      </p:tavLst>
                                    </p:anim>
                                    <p:anim calcmode="lin" valueType="num">
                                      <p:cBhvr additive="base">
                                        <p:cTn id="8" dur="500" fill="hold"/>
                                        <p:tgtEl>
                                          <p:spTgt spid="19456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ext Box 2"/>
          <p:cNvSpPr txBox="1">
            <a:spLocks noChangeArrowheads="1"/>
          </p:cNvSpPr>
          <p:nvPr/>
        </p:nvSpPr>
        <p:spPr bwMode="auto">
          <a:xfrm>
            <a:off x="250825" y="115888"/>
            <a:ext cx="6842125" cy="2677656"/>
          </a:xfrm>
          <a:prstGeom prst="rect">
            <a:avLst/>
          </a:prstGeom>
          <a:noFill/>
          <a:ln w="9525">
            <a:noFill/>
            <a:miter lim="800000"/>
            <a:headEnd/>
            <a:tailEnd/>
          </a:ln>
          <a:effectLst/>
        </p:spPr>
        <p:txBody>
          <a:bodyPr>
            <a:spAutoFit/>
          </a:bodyPr>
          <a:lstStyle/>
          <a:p>
            <a:r>
              <a:rPr lang="en-GB" sz="2800" dirty="0"/>
              <a:t>Yesterday it rained quite </a:t>
            </a:r>
            <a:r>
              <a:rPr lang="en-GB" sz="2800" dirty="0" smtClean="0"/>
              <a:t>bad. The </a:t>
            </a:r>
            <a:r>
              <a:rPr lang="en-GB" sz="2800" dirty="0"/>
              <a:t>drain at the front is blocked and that was starting to </a:t>
            </a:r>
            <a:r>
              <a:rPr lang="en-GB" sz="2800" dirty="0" smtClean="0"/>
              <a:t>fill. If it happened again I think I’d </a:t>
            </a:r>
            <a:r>
              <a:rPr lang="en-GB" sz="2800" dirty="0"/>
              <a:t>just walk away </a:t>
            </a:r>
            <a:r>
              <a:rPr lang="en-GB" sz="2800" dirty="0" smtClean="0"/>
              <a:t>– I’d set </a:t>
            </a:r>
            <a:r>
              <a:rPr lang="en-GB" sz="2800" dirty="0"/>
              <a:t>fire to the house, walk away and just never come back I think.  I couldn’t do it </a:t>
            </a:r>
            <a:r>
              <a:rPr lang="en-GB" sz="2800" dirty="0" smtClean="0"/>
              <a:t>again</a:t>
            </a:r>
            <a:endParaRPr lang="en-GB" sz="2800" dirty="0"/>
          </a:p>
        </p:txBody>
      </p:sp>
      <p:sp>
        <p:nvSpPr>
          <p:cNvPr id="195587"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a:t>Go back 3 spaces</a:t>
            </a:r>
          </a:p>
        </p:txBody>
      </p:sp>
      <p:pic>
        <p:nvPicPr>
          <p:cNvPr id="4" name="Picture 3" descr="resflood recovery 1.jpg"/>
          <p:cNvPicPr>
            <a:picLocks noChangeAspect="1"/>
          </p:cNvPicPr>
          <p:nvPr/>
        </p:nvPicPr>
        <p:blipFill>
          <a:blip r:embed="rId2" cstate="screen"/>
          <a:stretch>
            <a:fillRect/>
          </a:stretch>
        </p:blipFill>
        <p:spPr>
          <a:xfrm>
            <a:off x="-987947" y="0"/>
            <a:ext cx="10751379" cy="710140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5587"/>
                                        </p:tgtEl>
                                        <p:attrNameLst>
                                          <p:attrName>style.visibility</p:attrName>
                                        </p:attrNameLst>
                                      </p:cBhvr>
                                      <p:to>
                                        <p:strVal val="visible"/>
                                      </p:to>
                                    </p:set>
                                    <p:anim calcmode="lin" valueType="num">
                                      <p:cBhvr additive="base">
                                        <p:cTn id="7" dur="500" fill="hold"/>
                                        <p:tgtEl>
                                          <p:spTgt spid="195587"/>
                                        </p:tgtEl>
                                        <p:attrNameLst>
                                          <p:attrName>ppt_x</p:attrName>
                                        </p:attrNameLst>
                                      </p:cBhvr>
                                      <p:tavLst>
                                        <p:tav tm="0">
                                          <p:val>
                                            <p:strVal val="#ppt_x"/>
                                          </p:val>
                                        </p:tav>
                                        <p:tav tm="100000">
                                          <p:val>
                                            <p:strVal val="#ppt_x"/>
                                          </p:val>
                                        </p:tav>
                                      </p:tavLst>
                                    </p:anim>
                                    <p:anim calcmode="lin" valueType="num">
                                      <p:cBhvr additive="base">
                                        <p:cTn id="8" dur="500" fill="hold"/>
                                        <p:tgtEl>
                                          <p:spTgt spid="19558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ext Box 2"/>
          <p:cNvSpPr txBox="1">
            <a:spLocks noChangeArrowheads="1"/>
          </p:cNvSpPr>
          <p:nvPr/>
        </p:nvSpPr>
        <p:spPr bwMode="auto">
          <a:xfrm>
            <a:off x="250825" y="115888"/>
            <a:ext cx="6842125" cy="2246769"/>
          </a:xfrm>
          <a:prstGeom prst="rect">
            <a:avLst/>
          </a:prstGeom>
          <a:noFill/>
          <a:ln w="9525">
            <a:noFill/>
            <a:miter lim="800000"/>
            <a:headEnd/>
            <a:tailEnd/>
          </a:ln>
          <a:effectLst/>
        </p:spPr>
        <p:txBody>
          <a:bodyPr>
            <a:spAutoFit/>
          </a:bodyPr>
          <a:lstStyle/>
          <a:p>
            <a:r>
              <a:rPr lang="en-GB" sz="2800" dirty="0"/>
              <a:t>If you lived in fear of it happening </a:t>
            </a:r>
            <a:r>
              <a:rPr lang="en-GB" sz="2800" dirty="0" smtClean="0"/>
              <a:t>all </a:t>
            </a:r>
            <a:r>
              <a:rPr lang="en-GB" sz="2800" dirty="0"/>
              <a:t>the time you’d drive yourself insane.  You’ve got to let that go. </a:t>
            </a:r>
            <a:r>
              <a:rPr lang="en-GB" sz="2800" dirty="0" smtClean="0"/>
              <a:t>You’ve </a:t>
            </a:r>
            <a:r>
              <a:rPr lang="en-GB" sz="2800" dirty="0"/>
              <a:t>got to try and be a bit </a:t>
            </a:r>
            <a:r>
              <a:rPr lang="en-GB" sz="2800" dirty="0" smtClean="0"/>
              <a:t>positive – it might be a bit ignorant, but I’d </a:t>
            </a:r>
            <a:r>
              <a:rPr lang="en-GB" sz="2800" dirty="0"/>
              <a:t>rather deal with it my </a:t>
            </a:r>
            <a:r>
              <a:rPr lang="en-GB" sz="2800" dirty="0" smtClean="0"/>
              <a:t>way</a:t>
            </a:r>
            <a:endParaRPr lang="en-GB" sz="2800" dirty="0"/>
          </a:p>
        </p:txBody>
      </p:sp>
      <p:sp>
        <p:nvSpPr>
          <p:cNvPr id="196611"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a:t>Go forward 1 space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6611"/>
                                        </p:tgtEl>
                                        <p:attrNameLst>
                                          <p:attrName>style.visibility</p:attrName>
                                        </p:attrNameLst>
                                      </p:cBhvr>
                                      <p:to>
                                        <p:strVal val="visible"/>
                                      </p:to>
                                    </p:set>
                                    <p:anim calcmode="lin" valueType="num">
                                      <p:cBhvr additive="base">
                                        <p:cTn id="7" dur="500" fill="hold"/>
                                        <p:tgtEl>
                                          <p:spTgt spid="196611"/>
                                        </p:tgtEl>
                                        <p:attrNameLst>
                                          <p:attrName>ppt_x</p:attrName>
                                        </p:attrNameLst>
                                      </p:cBhvr>
                                      <p:tavLst>
                                        <p:tav tm="0">
                                          <p:val>
                                            <p:strVal val="#ppt_x"/>
                                          </p:val>
                                        </p:tav>
                                        <p:tav tm="100000">
                                          <p:val>
                                            <p:strVal val="#ppt_x"/>
                                          </p:val>
                                        </p:tav>
                                      </p:tavLst>
                                    </p:anim>
                                    <p:anim calcmode="lin" valueType="num">
                                      <p:cBhvr additive="base">
                                        <p:cTn id="8" dur="500" fill="hold"/>
                                        <p:tgtEl>
                                          <p:spTgt spid="1966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ext Box 2"/>
          <p:cNvSpPr txBox="1">
            <a:spLocks noChangeArrowheads="1"/>
          </p:cNvSpPr>
          <p:nvPr/>
        </p:nvSpPr>
        <p:spPr bwMode="auto">
          <a:xfrm>
            <a:off x="250825" y="400050"/>
            <a:ext cx="6842125" cy="1384995"/>
          </a:xfrm>
          <a:prstGeom prst="rect">
            <a:avLst/>
          </a:prstGeom>
          <a:noFill/>
          <a:ln w="9525">
            <a:noFill/>
            <a:miter lim="800000"/>
            <a:headEnd/>
            <a:tailEnd/>
          </a:ln>
          <a:effectLst/>
        </p:spPr>
        <p:txBody>
          <a:bodyPr>
            <a:spAutoFit/>
          </a:bodyPr>
          <a:lstStyle/>
          <a:p>
            <a:r>
              <a:rPr lang="en-GB" sz="2800" dirty="0"/>
              <a:t>We had some heavy downpours of rain this week but it looks like the drains are coping well, which is a good </a:t>
            </a:r>
            <a:r>
              <a:rPr lang="en-GB" sz="2800" dirty="0" smtClean="0"/>
              <a:t>thing</a:t>
            </a:r>
            <a:endParaRPr lang="en-GB" sz="2800" dirty="0"/>
          </a:p>
        </p:txBody>
      </p:sp>
      <p:sp>
        <p:nvSpPr>
          <p:cNvPr id="197635"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a:t>Go forward 1 space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7635"/>
                                        </p:tgtEl>
                                        <p:attrNameLst>
                                          <p:attrName>style.visibility</p:attrName>
                                        </p:attrNameLst>
                                      </p:cBhvr>
                                      <p:to>
                                        <p:strVal val="visible"/>
                                      </p:to>
                                    </p:set>
                                    <p:anim calcmode="lin" valueType="num">
                                      <p:cBhvr additive="base">
                                        <p:cTn id="7" dur="500" fill="hold"/>
                                        <p:tgtEl>
                                          <p:spTgt spid="197635"/>
                                        </p:tgtEl>
                                        <p:attrNameLst>
                                          <p:attrName>ppt_x</p:attrName>
                                        </p:attrNameLst>
                                      </p:cBhvr>
                                      <p:tavLst>
                                        <p:tav tm="0">
                                          <p:val>
                                            <p:strVal val="#ppt_x"/>
                                          </p:val>
                                        </p:tav>
                                        <p:tav tm="100000">
                                          <p:val>
                                            <p:strVal val="#ppt_x"/>
                                          </p:val>
                                        </p:tav>
                                      </p:tavLst>
                                    </p:anim>
                                    <p:anim calcmode="lin" valueType="num">
                                      <p:cBhvr additive="base">
                                        <p:cTn id="8" dur="500" fill="hold"/>
                                        <p:tgtEl>
                                          <p:spTgt spid="1976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2"/>
          <p:cNvSpPr txBox="1">
            <a:spLocks noChangeArrowheads="1"/>
          </p:cNvSpPr>
          <p:nvPr/>
        </p:nvSpPr>
        <p:spPr bwMode="auto">
          <a:xfrm>
            <a:off x="285720" y="400050"/>
            <a:ext cx="6807230" cy="5493812"/>
          </a:xfrm>
          <a:prstGeom prst="rect">
            <a:avLst/>
          </a:prstGeom>
          <a:noFill/>
          <a:ln w="9525">
            <a:noFill/>
            <a:miter lim="800000"/>
            <a:headEnd/>
            <a:tailEnd/>
          </a:ln>
          <a:effectLst/>
        </p:spPr>
        <p:txBody>
          <a:bodyPr wrap="square">
            <a:spAutoFit/>
          </a:bodyPr>
          <a:lstStyle/>
          <a:p>
            <a:r>
              <a:rPr lang="en-GB" sz="2700" dirty="0"/>
              <a:t>First week of December my home was back together and I was back living in it with my beautiful family. After six months we were settled back in our routine, stories after school, drawing on the </a:t>
            </a:r>
            <a:r>
              <a:rPr lang="en-GB" sz="2700" dirty="0" smtClean="0"/>
              <a:t>easel and </a:t>
            </a:r>
            <a:r>
              <a:rPr lang="en-GB" sz="2700" dirty="0"/>
              <a:t>back to our lovely family unit. </a:t>
            </a:r>
            <a:r>
              <a:rPr lang="en-GB" sz="2700" dirty="0" smtClean="0"/>
              <a:t> Three </a:t>
            </a:r>
            <a:r>
              <a:rPr lang="en-GB" sz="2700" dirty="0"/>
              <a:t>weeks </a:t>
            </a:r>
            <a:r>
              <a:rPr lang="en-GB" sz="2700" dirty="0" smtClean="0"/>
              <a:t>ago we </a:t>
            </a:r>
            <a:r>
              <a:rPr lang="en-GB" sz="2700" dirty="0"/>
              <a:t>had the </a:t>
            </a:r>
            <a:r>
              <a:rPr lang="en-GB" sz="2700" dirty="0" smtClean="0"/>
              <a:t>dreaded </a:t>
            </a:r>
            <a:r>
              <a:rPr lang="en-GB" sz="2700" dirty="0"/>
              <a:t>flood alerts once again across </a:t>
            </a:r>
            <a:r>
              <a:rPr lang="en-GB" sz="2700" dirty="0" smtClean="0"/>
              <a:t>Yorkshire. Oh </a:t>
            </a:r>
            <a:r>
              <a:rPr lang="en-GB" sz="2700" dirty="0"/>
              <a:t>my </a:t>
            </a:r>
            <a:r>
              <a:rPr lang="en-GB" sz="2700" dirty="0" smtClean="0"/>
              <a:t>word, I </a:t>
            </a:r>
            <a:r>
              <a:rPr lang="en-GB" sz="2700" dirty="0"/>
              <a:t>felt so sick! </a:t>
            </a:r>
            <a:r>
              <a:rPr lang="en-GB" sz="2700" dirty="0" smtClean="0"/>
              <a:t>Parked </a:t>
            </a:r>
            <a:r>
              <a:rPr lang="en-GB" sz="2700" dirty="0"/>
              <a:t>our cars in a high area and put an emergency bag </a:t>
            </a:r>
            <a:r>
              <a:rPr lang="en-GB" sz="2700" dirty="0" smtClean="0"/>
              <a:t>together. </a:t>
            </a:r>
            <a:r>
              <a:rPr lang="en-GB" sz="2700" dirty="0"/>
              <a:t>W</a:t>
            </a:r>
            <a:r>
              <a:rPr lang="en-GB" sz="2700" dirty="0" smtClean="0"/>
              <a:t>hen </a:t>
            </a:r>
            <a:r>
              <a:rPr lang="en-GB" sz="2700" dirty="0"/>
              <a:t>I came home I had a look under my </a:t>
            </a:r>
            <a:r>
              <a:rPr lang="en-GB" sz="2700" dirty="0" smtClean="0"/>
              <a:t>floors – nightmare</a:t>
            </a:r>
            <a:r>
              <a:rPr lang="en-GB" sz="2700" dirty="0"/>
              <a:t>, around </a:t>
            </a:r>
            <a:r>
              <a:rPr lang="en-GB" sz="2700" dirty="0" smtClean="0"/>
              <a:t>4 </a:t>
            </a:r>
            <a:r>
              <a:rPr lang="en-GB" sz="2700" dirty="0"/>
              <a:t>inches of water under my house!! Oh my </a:t>
            </a:r>
            <a:r>
              <a:rPr lang="en-GB" sz="2700" dirty="0" smtClean="0"/>
              <a:t>God </a:t>
            </a:r>
            <a:r>
              <a:rPr lang="en-GB" sz="2700" dirty="0"/>
              <a:t>here we go again! </a:t>
            </a:r>
          </a:p>
        </p:txBody>
      </p:sp>
      <p:sp>
        <p:nvSpPr>
          <p:cNvPr id="198659"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a:t>Go back to square 1</a:t>
            </a:r>
          </a:p>
        </p:txBody>
      </p:sp>
      <p:pic>
        <p:nvPicPr>
          <p:cNvPr id="5" name="Picture 4" descr="res flood recovery 5.jpg"/>
          <p:cNvPicPr>
            <a:picLocks noChangeAspect="1"/>
          </p:cNvPicPr>
          <p:nvPr/>
        </p:nvPicPr>
        <p:blipFill>
          <a:blip r:embed="rId2" cstate="screen"/>
          <a:stretch>
            <a:fillRect/>
          </a:stretch>
        </p:blipFill>
        <p:spPr>
          <a:xfrm>
            <a:off x="0" y="0"/>
            <a:ext cx="9144000" cy="707065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8659"/>
                                        </p:tgtEl>
                                        <p:attrNameLst>
                                          <p:attrName>style.visibility</p:attrName>
                                        </p:attrNameLst>
                                      </p:cBhvr>
                                      <p:to>
                                        <p:strVal val="visible"/>
                                      </p:to>
                                    </p:set>
                                    <p:anim calcmode="lin" valueType="num">
                                      <p:cBhvr additive="base">
                                        <p:cTn id="7" dur="500" fill="hold"/>
                                        <p:tgtEl>
                                          <p:spTgt spid="198659"/>
                                        </p:tgtEl>
                                        <p:attrNameLst>
                                          <p:attrName>ppt_x</p:attrName>
                                        </p:attrNameLst>
                                      </p:cBhvr>
                                      <p:tavLst>
                                        <p:tav tm="0">
                                          <p:val>
                                            <p:strVal val="#ppt_x"/>
                                          </p:val>
                                        </p:tav>
                                        <p:tav tm="100000">
                                          <p:val>
                                            <p:strVal val="#ppt_x"/>
                                          </p:val>
                                        </p:tav>
                                      </p:tavLst>
                                    </p:anim>
                                    <p:anim calcmode="lin" valueType="num">
                                      <p:cBhvr additive="base">
                                        <p:cTn id="8" dur="500" fill="hold"/>
                                        <p:tgtEl>
                                          <p:spTgt spid="19865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1835696" y="1988840"/>
            <a:ext cx="5328592" cy="2400657"/>
          </a:xfrm>
          <a:prstGeom prst="rect">
            <a:avLst/>
          </a:prstGeom>
          <a:noFill/>
          <a:ln w="9525">
            <a:noFill/>
            <a:miter lim="800000"/>
            <a:headEnd/>
            <a:tailEnd/>
          </a:ln>
          <a:effectLst/>
        </p:spPr>
        <p:txBody>
          <a:bodyPr wrap="square">
            <a:spAutoFit/>
          </a:bodyPr>
          <a:lstStyle/>
          <a:p>
            <a:pPr>
              <a:spcBef>
                <a:spcPct val="50000"/>
              </a:spcBef>
            </a:pPr>
            <a:r>
              <a:rPr lang="en-GB" sz="6000" b="1" dirty="0"/>
              <a:t>The strip </a:t>
            </a:r>
            <a:r>
              <a:rPr lang="en-GB" sz="6000" b="1" dirty="0" smtClean="0"/>
              <a:t>out</a:t>
            </a:r>
          </a:p>
          <a:p>
            <a:pPr algn="ctr">
              <a:spcBef>
                <a:spcPct val="50000"/>
              </a:spcBef>
            </a:pPr>
            <a:r>
              <a:rPr lang="en-GB" sz="6000" b="1" dirty="0" smtClean="0"/>
              <a:t>43-46</a:t>
            </a:r>
            <a:endParaRPr lang="en-GB" sz="6000" b="1" dirty="0"/>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ext Box 2"/>
          <p:cNvSpPr txBox="1">
            <a:spLocks noChangeArrowheads="1"/>
          </p:cNvSpPr>
          <p:nvPr/>
        </p:nvSpPr>
        <p:spPr bwMode="auto">
          <a:xfrm>
            <a:off x="250825" y="400050"/>
            <a:ext cx="6842125" cy="2677656"/>
          </a:xfrm>
          <a:prstGeom prst="rect">
            <a:avLst/>
          </a:prstGeom>
          <a:noFill/>
          <a:ln w="9525">
            <a:noFill/>
            <a:miter lim="800000"/>
            <a:headEnd/>
            <a:tailEnd/>
          </a:ln>
          <a:effectLst/>
        </p:spPr>
        <p:txBody>
          <a:bodyPr>
            <a:spAutoFit/>
          </a:bodyPr>
          <a:lstStyle/>
          <a:p>
            <a:r>
              <a:rPr lang="en-GB" sz="2800" dirty="0"/>
              <a:t>We </a:t>
            </a:r>
            <a:r>
              <a:rPr lang="en-GB" sz="2800" dirty="0" smtClean="0"/>
              <a:t>have </a:t>
            </a:r>
            <a:r>
              <a:rPr lang="en-GB" sz="2800" dirty="0"/>
              <a:t>started to notice small cracks appearing in the plaster work so have started to make a list </a:t>
            </a:r>
            <a:r>
              <a:rPr lang="en-GB" sz="2800" dirty="0" smtClean="0"/>
              <a:t>as </a:t>
            </a:r>
            <a:r>
              <a:rPr lang="en-GB" sz="2800" dirty="0"/>
              <a:t>the builder stated that we have 4 months to notice these things and they will come back and sort them </a:t>
            </a:r>
            <a:r>
              <a:rPr lang="en-GB" sz="2800" dirty="0" smtClean="0"/>
              <a:t>out</a:t>
            </a:r>
            <a:endParaRPr lang="en-GB" sz="2800" dirty="0"/>
          </a:p>
        </p:txBody>
      </p:sp>
      <p:sp>
        <p:nvSpPr>
          <p:cNvPr id="201731"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a:t>Go back 2 squares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1731"/>
                                        </p:tgtEl>
                                        <p:attrNameLst>
                                          <p:attrName>style.visibility</p:attrName>
                                        </p:attrNameLst>
                                      </p:cBhvr>
                                      <p:to>
                                        <p:strVal val="visible"/>
                                      </p:to>
                                    </p:set>
                                    <p:anim calcmode="lin" valueType="num">
                                      <p:cBhvr additive="base">
                                        <p:cTn id="7" dur="500" fill="hold"/>
                                        <p:tgtEl>
                                          <p:spTgt spid="201731"/>
                                        </p:tgtEl>
                                        <p:attrNameLst>
                                          <p:attrName>ppt_x</p:attrName>
                                        </p:attrNameLst>
                                      </p:cBhvr>
                                      <p:tavLst>
                                        <p:tav tm="0">
                                          <p:val>
                                            <p:strVal val="#ppt_x"/>
                                          </p:val>
                                        </p:tav>
                                        <p:tav tm="100000">
                                          <p:val>
                                            <p:strVal val="#ppt_x"/>
                                          </p:val>
                                        </p:tav>
                                      </p:tavLst>
                                    </p:anim>
                                    <p:anim calcmode="lin" valueType="num">
                                      <p:cBhvr additive="base">
                                        <p:cTn id="8" dur="500" fill="hold"/>
                                        <p:tgtEl>
                                          <p:spTgt spid="2017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2"/>
          <p:cNvSpPr txBox="1">
            <a:spLocks noChangeArrowheads="1"/>
          </p:cNvSpPr>
          <p:nvPr/>
        </p:nvSpPr>
        <p:spPr bwMode="auto">
          <a:xfrm>
            <a:off x="250825" y="400050"/>
            <a:ext cx="6842125" cy="3539430"/>
          </a:xfrm>
          <a:prstGeom prst="rect">
            <a:avLst/>
          </a:prstGeom>
          <a:noFill/>
          <a:ln w="9525">
            <a:noFill/>
            <a:miter lim="800000"/>
            <a:headEnd/>
            <a:tailEnd/>
          </a:ln>
          <a:effectLst/>
        </p:spPr>
        <p:txBody>
          <a:bodyPr>
            <a:spAutoFit/>
          </a:bodyPr>
          <a:lstStyle/>
          <a:p>
            <a:r>
              <a:rPr lang="en-GB" sz="2800" dirty="0"/>
              <a:t>Today I went to see some people regarding me getting insurance.  After we </a:t>
            </a:r>
            <a:r>
              <a:rPr lang="en-GB" sz="2800" dirty="0" smtClean="0"/>
              <a:t>discussed </a:t>
            </a:r>
            <a:r>
              <a:rPr lang="en-GB" sz="2800" dirty="0"/>
              <a:t>all the possibilities they told me that if I waited one or two years then apply again I might be able to get contents cover. </a:t>
            </a:r>
            <a:r>
              <a:rPr lang="en-GB" sz="2800" dirty="0" smtClean="0"/>
              <a:t>I </a:t>
            </a:r>
            <a:r>
              <a:rPr lang="en-GB" sz="2800" dirty="0"/>
              <a:t>was so annoyed because I am being penalised for something that was not my </a:t>
            </a:r>
            <a:r>
              <a:rPr lang="en-GB" sz="2800" dirty="0" smtClean="0"/>
              <a:t>fault</a:t>
            </a:r>
            <a:endParaRPr lang="en-GB" sz="2800" dirty="0"/>
          </a:p>
        </p:txBody>
      </p:sp>
      <p:sp>
        <p:nvSpPr>
          <p:cNvPr id="202755"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dirty="0"/>
              <a:t>Go back </a:t>
            </a:r>
            <a:r>
              <a:rPr lang="en-GB" sz="2800" b="1" dirty="0" smtClean="0"/>
              <a:t>4 </a:t>
            </a:r>
            <a:r>
              <a:rPr lang="en-GB" sz="2800" b="1" dirty="0"/>
              <a:t>squares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2755"/>
                                        </p:tgtEl>
                                        <p:attrNameLst>
                                          <p:attrName>style.visibility</p:attrName>
                                        </p:attrNameLst>
                                      </p:cBhvr>
                                      <p:to>
                                        <p:strVal val="visible"/>
                                      </p:to>
                                    </p:set>
                                    <p:anim calcmode="lin" valueType="num">
                                      <p:cBhvr additive="base">
                                        <p:cTn id="7" dur="500" fill="hold"/>
                                        <p:tgtEl>
                                          <p:spTgt spid="202755"/>
                                        </p:tgtEl>
                                        <p:attrNameLst>
                                          <p:attrName>ppt_x</p:attrName>
                                        </p:attrNameLst>
                                      </p:cBhvr>
                                      <p:tavLst>
                                        <p:tav tm="0">
                                          <p:val>
                                            <p:strVal val="#ppt_x"/>
                                          </p:val>
                                        </p:tav>
                                        <p:tav tm="100000">
                                          <p:val>
                                            <p:strVal val="#ppt_x"/>
                                          </p:val>
                                        </p:tav>
                                      </p:tavLst>
                                    </p:anim>
                                    <p:anim calcmode="lin" valueType="num">
                                      <p:cBhvr additive="base">
                                        <p:cTn id="8" dur="500" fill="hold"/>
                                        <p:tgtEl>
                                          <p:spTgt spid="2027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250825" y="400050"/>
            <a:ext cx="6842125" cy="2246769"/>
          </a:xfrm>
          <a:prstGeom prst="rect">
            <a:avLst/>
          </a:prstGeom>
          <a:noFill/>
          <a:ln w="9525">
            <a:noFill/>
            <a:miter lim="800000"/>
            <a:headEnd/>
            <a:tailEnd/>
          </a:ln>
          <a:effectLst/>
        </p:spPr>
        <p:txBody>
          <a:bodyPr>
            <a:spAutoFit/>
          </a:bodyPr>
          <a:lstStyle/>
          <a:p>
            <a:r>
              <a:rPr lang="en-GB" sz="2800" dirty="0"/>
              <a:t>Everything seems to be so much better now that we are </a:t>
            </a:r>
            <a:r>
              <a:rPr lang="en-GB" sz="2800" dirty="0" smtClean="0"/>
              <a:t>home. </a:t>
            </a:r>
            <a:r>
              <a:rPr lang="en-GB" sz="2800" dirty="0"/>
              <a:t>Me and </a:t>
            </a:r>
            <a:r>
              <a:rPr lang="en-GB" sz="2800" dirty="0" smtClean="0"/>
              <a:t>my husband </a:t>
            </a:r>
            <a:r>
              <a:rPr lang="en-GB" sz="2800" dirty="0"/>
              <a:t>are our normal selves again and not arguing and </a:t>
            </a:r>
            <a:r>
              <a:rPr lang="en-GB" sz="2800" dirty="0" smtClean="0"/>
              <a:t>my son </a:t>
            </a:r>
            <a:r>
              <a:rPr lang="en-GB" sz="2800" dirty="0"/>
              <a:t>is able to play outside with all his </a:t>
            </a:r>
            <a:r>
              <a:rPr lang="en-GB" sz="2800" dirty="0" smtClean="0"/>
              <a:t>friends </a:t>
            </a:r>
            <a:endParaRPr lang="en-GB" sz="2800" dirty="0"/>
          </a:p>
        </p:txBody>
      </p:sp>
      <p:sp>
        <p:nvSpPr>
          <p:cNvPr id="203779"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a:t>Go forward 3 squares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3779"/>
                                        </p:tgtEl>
                                        <p:attrNameLst>
                                          <p:attrName>style.visibility</p:attrName>
                                        </p:attrNameLst>
                                      </p:cBhvr>
                                      <p:to>
                                        <p:strVal val="visible"/>
                                      </p:to>
                                    </p:set>
                                    <p:anim calcmode="lin" valueType="num">
                                      <p:cBhvr additive="base">
                                        <p:cTn id="7" dur="500" fill="hold"/>
                                        <p:tgtEl>
                                          <p:spTgt spid="203779"/>
                                        </p:tgtEl>
                                        <p:attrNameLst>
                                          <p:attrName>ppt_x</p:attrName>
                                        </p:attrNameLst>
                                      </p:cBhvr>
                                      <p:tavLst>
                                        <p:tav tm="0">
                                          <p:val>
                                            <p:strVal val="#ppt_x"/>
                                          </p:val>
                                        </p:tav>
                                        <p:tav tm="100000">
                                          <p:val>
                                            <p:strVal val="#ppt_x"/>
                                          </p:val>
                                        </p:tav>
                                      </p:tavLst>
                                    </p:anim>
                                    <p:anim calcmode="lin" valueType="num">
                                      <p:cBhvr additive="base">
                                        <p:cTn id="8" dur="500" fill="hold"/>
                                        <p:tgtEl>
                                          <p:spTgt spid="2037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250825" y="400050"/>
            <a:ext cx="6842125" cy="3108543"/>
          </a:xfrm>
          <a:prstGeom prst="rect">
            <a:avLst/>
          </a:prstGeom>
          <a:noFill/>
          <a:ln w="9525">
            <a:noFill/>
            <a:miter lim="800000"/>
            <a:headEnd/>
            <a:tailEnd/>
          </a:ln>
          <a:effectLst/>
        </p:spPr>
        <p:txBody>
          <a:bodyPr>
            <a:spAutoFit/>
          </a:bodyPr>
          <a:lstStyle/>
          <a:p>
            <a:r>
              <a:rPr lang="en-GB" sz="2800" dirty="0" smtClean="0"/>
              <a:t>Hip, Hip Hooray! Caravan moving off drive today. It’s been a constant reminder of all the stress and heartache of the last year. Please God I can move on now. I wave it off with a sigh of relief. Garden and drive seem bare now. Lot lighter in kitchen too. Take dog for a long walk </a:t>
            </a:r>
          </a:p>
        </p:txBody>
      </p:sp>
      <p:sp>
        <p:nvSpPr>
          <p:cNvPr id="203779"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a:t>Go forward 3 squares</a:t>
            </a:r>
          </a:p>
        </p:txBody>
      </p:sp>
      <p:pic>
        <p:nvPicPr>
          <p:cNvPr id="4" name="Picture 3" descr="caravan2.jpg"/>
          <p:cNvPicPr>
            <a:picLocks noChangeAspect="1"/>
          </p:cNvPicPr>
          <p:nvPr/>
        </p:nvPicPr>
        <p:blipFill>
          <a:blip r:embed="rId2" cstate="screen"/>
          <a:stretch>
            <a:fillRect/>
          </a:stretch>
        </p:blipFill>
        <p:spPr>
          <a:xfrm>
            <a:off x="-579946" y="0"/>
            <a:ext cx="10303890" cy="685799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3779"/>
                                        </p:tgtEl>
                                        <p:attrNameLst>
                                          <p:attrName>style.visibility</p:attrName>
                                        </p:attrNameLst>
                                      </p:cBhvr>
                                      <p:to>
                                        <p:strVal val="visible"/>
                                      </p:to>
                                    </p:set>
                                    <p:anim calcmode="lin" valueType="num">
                                      <p:cBhvr additive="base">
                                        <p:cTn id="7" dur="500" fill="hold"/>
                                        <p:tgtEl>
                                          <p:spTgt spid="203779"/>
                                        </p:tgtEl>
                                        <p:attrNameLst>
                                          <p:attrName>ppt_x</p:attrName>
                                        </p:attrNameLst>
                                      </p:cBhvr>
                                      <p:tavLst>
                                        <p:tav tm="0">
                                          <p:val>
                                            <p:strVal val="#ppt_x"/>
                                          </p:val>
                                        </p:tav>
                                        <p:tav tm="100000">
                                          <p:val>
                                            <p:strVal val="#ppt_x"/>
                                          </p:val>
                                        </p:tav>
                                      </p:tavLst>
                                    </p:anim>
                                    <p:anim calcmode="lin" valueType="num">
                                      <p:cBhvr additive="base">
                                        <p:cTn id="8" dur="500" fill="hold"/>
                                        <p:tgtEl>
                                          <p:spTgt spid="20377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 Box 2"/>
          <p:cNvSpPr txBox="1">
            <a:spLocks noChangeArrowheads="1"/>
          </p:cNvSpPr>
          <p:nvPr/>
        </p:nvSpPr>
        <p:spPr bwMode="auto">
          <a:xfrm>
            <a:off x="250825" y="400050"/>
            <a:ext cx="6842125" cy="1815882"/>
          </a:xfrm>
          <a:prstGeom prst="rect">
            <a:avLst/>
          </a:prstGeom>
          <a:noFill/>
          <a:ln w="9525">
            <a:noFill/>
            <a:miter lim="800000"/>
            <a:headEnd/>
            <a:tailEnd/>
          </a:ln>
          <a:effectLst/>
        </p:spPr>
        <p:txBody>
          <a:bodyPr>
            <a:spAutoFit/>
          </a:bodyPr>
          <a:lstStyle/>
          <a:p>
            <a:r>
              <a:rPr lang="en-GB" sz="2800" dirty="0"/>
              <a:t>Friday came and the move went really well, the removal company was really good and my mum and dad came to lend a hand to help </a:t>
            </a:r>
            <a:r>
              <a:rPr lang="en-GB" sz="2800" dirty="0" smtClean="0"/>
              <a:t>unpack</a:t>
            </a:r>
            <a:endParaRPr lang="en-GB" sz="2800" dirty="0"/>
          </a:p>
        </p:txBody>
      </p:sp>
      <p:sp>
        <p:nvSpPr>
          <p:cNvPr id="204803"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a:t>Go forward 2 squares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03"/>
                                        </p:tgtEl>
                                        <p:attrNameLst>
                                          <p:attrName>style.visibility</p:attrName>
                                        </p:attrNameLst>
                                      </p:cBhvr>
                                      <p:to>
                                        <p:strVal val="visible"/>
                                      </p:to>
                                    </p:set>
                                    <p:anim calcmode="lin" valueType="num">
                                      <p:cBhvr additive="base">
                                        <p:cTn id="7" dur="500" fill="hold"/>
                                        <p:tgtEl>
                                          <p:spTgt spid="204803"/>
                                        </p:tgtEl>
                                        <p:attrNameLst>
                                          <p:attrName>ppt_x</p:attrName>
                                        </p:attrNameLst>
                                      </p:cBhvr>
                                      <p:tavLst>
                                        <p:tav tm="0">
                                          <p:val>
                                            <p:strVal val="#ppt_x"/>
                                          </p:val>
                                        </p:tav>
                                        <p:tav tm="100000">
                                          <p:val>
                                            <p:strVal val="#ppt_x"/>
                                          </p:val>
                                        </p:tav>
                                      </p:tavLst>
                                    </p:anim>
                                    <p:anim calcmode="lin" valueType="num">
                                      <p:cBhvr additive="base">
                                        <p:cTn id="8" dur="500" fill="hold"/>
                                        <p:tgtEl>
                                          <p:spTgt spid="2048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 Box 2"/>
          <p:cNvSpPr txBox="1">
            <a:spLocks noChangeArrowheads="1"/>
          </p:cNvSpPr>
          <p:nvPr/>
        </p:nvSpPr>
        <p:spPr bwMode="auto">
          <a:xfrm>
            <a:off x="250825" y="400050"/>
            <a:ext cx="6842125" cy="1815882"/>
          </a:xfrm>
          <a:prstGeom prst="rect">
            <a:avLst/>
          </a:prstGeom>
          <a:noFill/>
          <a:ln w="9525">
            <a:noFill/>
            <a:miter lim="800000"/>
            <a:headEnd/>
            <a:tailEnd/>
          </a:ln>
          <a:effectLst/>
        </p:spPr>
        <p:txBody>
          <a:bodyPr>
            <a:spAutoFit/>
          </a:bodyPr>
          <a:lstStyle/>
          <a:p>
            <a:r>
              <a:rPr lang="en-GB" sz="2800" dirty="0" smtClean="0"/>
              <a:t>I still don’t feel that the house we have ended up with is ours, I still feel detached from it, as though it’s not ours. This is a feeling that I’ve had from the beginning</a:t>
            </a:r>
          </a:p>
        </p:txBody>
      </p:sp>
      <p:sp>
        <p:nvSpPr>
          <p:cNvPr id="204803"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dirty="0"/>
              <a:t>Go </a:t>
            </a:r>
            <a:r>
              <a:rPr lang="en-GB" sz="2800" b="1" dirty="0" smtClean="0"/>
              <a:t>back 2 </a:t>
            </a:r>
            <a:r>
              <a:rPr lang="en-GB" sz="2800" b="1" dirty="0"/>
              <a:t>squares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03"/>
                                        </p:tgtEl>
                                        <p:attrNameLst>
                                          <p:attrName>style.visibility</p:attrName>
                                        </p:attrNameLst>
                                      </p:cBhvr>
                                      <p:to>
                                        <p:strVal val="visible"/>
                                      </p:to>
                                    </p:set>
                                    <p:anim calcmode="lin" valueType="num">
                                      <p:cBhvr additive="base">
                                        <p:cTn id="7" dur="500" fill="hold"/>
                                        <p:tgtEl>
                                          <p:spTgt spid="204803"/>
                                        </p:tgtEl>
                                        <p:attrNameLst>
                                          <p:attrName>ppt_x</p:attrName>
                                        </p:attrNameLst>
                                      </p:cBhvr>
                                      <p:tavLst>
                                        <p:tav tm="0">
                                          <p:val>
                                            <p:strVal val="#ppt_x"/>
                                          </p:val>
                                        </p:tav>
                                        <p:tav tm="100000">
                                          <p:val>
                                            <p:strVal val="#ppt_x"/>
                                          </p:val>
                                        </p:tav>
                                      </p:tavLst>
                                    </p:anim>
                                    <p:anim calcmode="lin" valueType="num">
                                      <p:cBhvr additive="base">
                                        <p:cTn id="8" dur="500" fill="hold"/>
                                        <p:tgtEl>
                                          <p:spTgt spid="2048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 Box 2"/>
          <p:cNvSpPr txBox="1">
            <a:spLocks noChangeArrowheads="1"/>
          </p:cNvSpPr>
          <p:nvPr/>
        </p:nvSpPr>
        <p:spPr bwMode="auto">
          <a:xfrm>
            <a:off x="250825" y="400050"/>
            <a:ext cx="6842125" cy="4401205"/>
          </a:xfrm>
          <a:prstGeom prst="rect">
            <a:avLst/>
          </a:prstGeom>
          <a:noFill/>
          <a:ln w="9525">
            <a:noFill/>
            <a:miter lim="800000"/>
            <a:headEnd/>
            <a:tailEnd/>
          </a:ln>
          <a:effectLst/>
        </p:spPr>
        <p:txBody>
          <a:bodyPr>
            <a:spAutoFit/>
          </a:bodyPr>
          <a:lstStyle/>
          <a:p>
            <a:r>
              <a:rPr lang="en-GB" sz="2800" dirty="0" smtClean="0"/>
              <a:t>It </a:t>
            </a:r>
            <a:r>
              <a:rPr lang="en-GB" sz="2800" dirty="0"/>
              <a:t>really felt great to be in our own </a:t>
            </a:r>
            <a:r>
              <a:rPr lang="en-GB" sz="2800" dirty="0" smtClean="0"/>
              <a:t>house after </a:t>
            </a:r>
            <a:r>
              <a:rPr lang="en-GB" sz="2800" dirty="0"/>
              <a:t>8 months of </a:t>
            </a:r>
            <a:r>
              <a:rPr lang="en-GB" sz="2800" dirty="0" smtClean="0"/>
              <a:t>living in </a:t>
            </a:r>
            <a:r>
              <a:rPr lang="en-GB" sz="2800" dirty="0"/>
              <a:t>that dirty rented </a:t>
            </a:r>
            <a:r>
              <a:rPr lang="en-GB" sz="2800" dirty="0" smtClean="0"/>
              <a:t>one. On </a:t>
            </a:r>
            <a:r>
              <a:rPr lang="en-GB" sz="2800" dirty="0"/>
              <a:t>Sunday night it felt great </a:t>
            </a:r>
            <a:r>
              <a:rPr lang="en-GB" sz="2800" dirty="0" smtClean="0"/>
              <a:t>just doing normal </a:t>
            </a:r>
            <a:r>
              <a:rPr lang="en-GB" sz="2800" dirty="0"/>
              <a:t>things like getting the </a:t>
            </a:r>
            <a:r>
              <a:rPr lang="en-GB" sz="2800" dirty="0" smtClean="0"/>
              <a:t>girls’ </a:t>
            </a:r>
            <a:r>
              <a:rPr lang="en-GB" sz="2800" dirty="0"/>
              <a:t>clothes ready for school and putting them where I would normally put them. </a:t>
            </a:r>
          </a:p>
          <a:p>
            <a:r>
              <a:rPr lang="en-GB" sz="2800" dirty="0"/>
              <a:t>I feel like me again, and I haven’t felt like this for a long </a:t>
            </a:r>
            <a:r>
              <a:rPr lang="en-GB" sz="2800" dirty="0" smtClean="0"/>
              <a:t>time. </a:t>
            </a:r>
            <a:r>
              <a:rPr lang="en-GB" sz="2800" dirty="0"/>
              <a:t>Even though there is still a lot to do – we are finally where we all </a:t>
            </a:r>
            <a:r>
              <a:rPr lang="en-GB" sz="2800" dirty="0" smtClean="0"/>
              <a:t>belong</a:t>
            </a:r>
            <a:endParaRPr lang="en-GB" sz="2800" dirty="0"/>
          </a:p>
        </p:txBody>
      </p:sp>
      <p:sp>
        <p:nvSpPr>
          <p:cNvPr id="205827" name="Text Box 3"/>
          <p:cNvSpPr txBox="1">
            <a:spLocks noChangeArrowheads="1"/>
          </p:cNvSpPr>
          <p:nvPr/>
        </p:nvSpPr>
        <p:spPr bwMode="auto">
          <a:xfrm>
            <a:off x="684213" y="5805488"/>
            <a:ext cx="5183187" cy="519112"/>
          </a:xfrm>
          <a:prstGeom prst="rect">
            <a:avLst/>
          </a:prstGeom>
          <a:noFill/>
          <a:ln w="9525">
            <a:noFill/>
            <a:miter lim="800000"/>
            <a:headEnd/>
            <a:tailEnd/>
          </a:ln>
          <a:effectLst/>
        </p:spPr>
        <p:txBody>
          <a:bodyPr>
            <a:spAutoFit/>
          </a:bodyPr>
          <a:lstStyle/>
          <a:p>
            <a:pPr>
              <a:spcBef>
                <a:spcPct val="50000"/>
              </a:spcBef>
            </a:pPr>
            <a:r>
              <a:rPr lang="en-GB" sz="2800" b="1"/>
              <a:t>Go forward 3 squares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827"/>
                                        </p:tgtEl>
                                        <p:attrNameLst>
                                          <p:attrName>style.visibility</p:attrName>
                                        </p:attrNameLst>
                                      </p:cBhvr>
                                      <p:to>
                                        <p:strVal val="visible"/>
                                      </p:to>
                                    </p:set>
                                    <p:anim calcmode="lin" valueType="num">
                                      <p:cBhvr additive="base">
                                        <p:cTn id="7" dur="500" fill="hold"/>
                                        <p:tgtEl>
                                          <p:spTgt spid="205827"/>
                                        </p:tgtEl>
                                        <p:attrNameLst>
                                          <p:attrName>ppt_x</p:attrName>
                                        </p:attrNameLst>
                                      </p:cBhvr>
                                      <p:tavLst>
                                        <p:tav tm="0">
                                          <p:val>
                                            <p:strVal val="#ppt_x"/>
                                          </p:val>
                                        </p:tav>
                                        <p:tav tm="100000">
                                          <p:val>
                                            <p:strVal val="#ppt_x"/>
                                          </p:val>
                                        </p:tav>
                                      </p:tavLst>
                                    </p:anim>
                                    <p:anim calcmode="lin" valueType="num">
                                      <p:cBhvr additive="base">
                                        <p:cTn id="8" dur="500" fill="hold"/>
                                        <p:tgtEl>
                                          <p:spTgt spid="2058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2"/>
          <p:cNvSpPr txBox="1">
            <a:spLocks noChangeArrowheads="1"/>
          </p:cNvSpPr>
          <p:nvPr/>
        </p:nvSpPr>
        <p:spPr bwMode="auto">
          <a:xfrm>
            <a:off x="250825" y="400050"/>
            <a:ext cx="6842125" cy="4832092"/>
          </a:xfrm>
          <a:prstGeom prst="rect">
            <a:avLst/>
          </a:prstGeom>
          <a:noFill/>
          <a:ln w="9525">
            <a:noFill/>
            <a:miter lim="800000"/>
            <a:headEnd/>
            <a:tailEnd/>
          </a:ln>
          <a:effectLst/>
        </p:spPr>
        <p:txBody>
          <a:bodyPr>
            <a:spAutoFit/>
          </a:bodyPr>
          <a:lstStyle/>
          <a:p>
            <a:r>
              <a:rPr lang="en-GB" sz="2800" dirty="0"/>
              <a:t>Had </a:t>
            </a:r>
            <a:r>
              <a:rPr lang="en-GB" sz="2800" dirty="0" smtClean="0"/>
              <a:t>a problem in the </a:t>
            </a:r>
            <a:r>
              <a:rPr lang="en-GB" sz="2800" dirty="0"/>
              <a:t>kitchen this week from a pipe in the cupboard. This feels like the final straw after so many tiny things have started to happen or not been finished off.</a:t>
            </a:r>
          </a:p>
          <a:p>
            <a:r>
              <a:rPr lang="en-GB" sz="2800" dirty="0"/>
              <a:t>The shower still un-repaired.</a:t>
            </a:r>
          </a:p>
          <a:p>
            <a:r>
              <a:rPr lang="en-GB" sz="2800" dirty="0"/>
              <a:t>The gas hob leaking </a:t>
            </a:r>
            <a:r>
              <a:rPr lang="en-GB" sz="2800" dirty="0" smtClean="0"/>
              <a:t>gas.</a:t>
            </a:r>
            <a:endParaRPr lang="en-GB" sz="2800" dirty="0"/>
          </a:p>
          <a:p>
            <a:r>
              <a:rPr lang="en-GB" sz="2800" dirty="0"/>
              <a:t>The alarm still not </a:t>
            </a:r>
            <a:r>
              <a:rPr lang="en-GB" sz="2800" dirty="0" smtClean="0"/>
              <a:t>fitted.</a:t>
            </a:r>
            <a:endParaRPr lang="en-GB" sz="2800" dirty="0"/>
          </a:p>
          <a:p>
            <a:r>
              <a:rPr lang="en-GB" sz="2800" dirty="0"/>
              <a:t>Leak in kitchen, ruined </a:t>
            </a:r>
            <a:r>
              <a:rPr lang="en-GB" sz="2800" dirty="0" smtClean="0"/>
              <a:t>door.</a:t>
            </a:r>
            <a:endParaRPr lang="en-GB" sz="2800" dirty="0"/>
          </a:p>
          <a:p>
            <a:r>
              <a:rPr lang="en-GB" sz="2800" dirty="0" smtClean="0"/>
              <a:t>We </a:t>
            </a:r>
            <a:r>
              <a:rPr lang="en-GB" sz="2800" dirty="0"/>
              <a:t>have to get quotes now to have everything finished </a:t>
            </a:r>
            <a:r>
              <a:rPr lang="en-GB" sz="2800" dirty="0" smtClean="0"/>
              <a:t>off</a:t>
            </a:r>
            <a:endParaRPr lang="en-GB" sz="2800" dirty="0"/>
          </a:p>
        </p:txBody>
      </p:sp>
      <p:sp>
        <p:nvSpPr>
          <p:cNvPr id="207875" name="Text Box 3"/>
          <p:cNvSpPr txBox="1">
            <a:spLocks noChangeArrowheads="1"/>
          </p:cNvSpPr>
          <p:nvPr/>
        </p:nvSpPr>
        <p:spPr bwMode="auto">
          <a:xfrm>
            <a:off x="684213" y="5934075"/>
            <a:ext cx="5183187" cy="519113"/>
          </a:xfrm>
          <a:prstGeom prst="rect">
            <a:avLst/>
          </a:prstGeom>
          <a:noFill/>
          <a:ln w="9525">
            <a:noFill/>
            <a:miter lim="800000"/>
            <a:headEnd/>
            <a:tailEnd/>
          </a:ln>
          <a:effectLst/>
        </p:spPr>
        <p:txBody>
          <a:bodyPr>
            <a:spAutoFit/>
          </a:bodyPr>
          <a:lstStyle/>
          <a:p>
            <a:pPr>
              <a:spcBef>
                <a:spcPct val="50000"/>
              </a:spcBef>
            </a:pPr>
            <a:r>
              <a:rPr lang="en-GB" sz="2800" b="1"/>
              <a:t>Go back 4 squares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7875"/>
                                        </p:tgtEl>
                                        <p:attrNameLst>
                                          <p:attrName>style.visibility</p:attrName>
                                        </p:attrNameLst>
                                      </p:cBhvr>
                                      <p:to>
                                        <p:strVal val="visible"/>
                                      </p:to>
                                    </p:set>
                                    <p:anim calcmode="lin" valueType="num">
                                      <p:cBhvr additive="base">
                                        <p:cTn id="7" dur="500" fill="hold"/>
                                        <p:tgtEl>
                                          <p:spTgt spid="207875"/>
                                        </p:tgtEl>
                                        <p:attrNameLst>
                                          <p:attrName>ppt_x</p:attrName>
                                        </p:attrNameLst>
                                      </p:cBhvr>
                                      <p:tavLst>
                                        <p:tav tm="0">
                                          <p:val>
                                            <p:strVal val="#ppt_x"/>
                                          </p:val>
                                        </p:tav>
                                        <p:tav tm="100000">
                                          <p:val>
                                            <p:strVal val="#ppt_x"/>
                                          </p:val>
                                        </p:tav>
                                      </p:tavLst>
                                    </p:anim>
                                    <p:anim calcmode="lin" valueType="num">
                                      <p:cBhvr additive="base">
                                        <p:cTn id="8" dur="500" fill="hold"/>
                                        <p:tgtEl>
                                          <p:spTgt spid="2078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ext Box 2"/>
          <p:cNvSpPr txBox="1">
            <a:spLocks noChangeArrowheads="1"/>
          </p:cNvSpPr>
          <p:nvPr/>
        </p:nvSpPr>
        <p:spPr bwMode="auto">
          <a:xfrm>
            <a:off x="250825" y="400050"/>
            <a:ext cx="6842125" cy="1066800"/>
          </a:xfrm>
          <a:prstGeom prst="rect">
            <a:avLst/>
          </a:prstGeom>
          <a:noFill/>
          <a:ln w="9525">
            <a:noFill/>
            <a:miter lim="800000"/>
            <a:headEnd/>
            <a:tailEnd/>
          </a:ln>
          <a:effectLst/>
        </p:spPr>
        <p:txBody>
          <a:bodyPr>
            <a:spAutoFit/>
          </a:bodyPr>
          <a:lstStyle/>
          <a:p>
            <a:r>
              <a:rPr lang="en-GB" sz="3200" b="1"/>
              <a:t>But is it really over? Some diary entries from the anniversary…</a:t>
            </a:r>
          </a:p>
        </p:txBody>
      </p:sp>
      <p:sp>
        <p:nvSpPr>
          <p:cNvPr id="208900" name="Text Box 4"/>
          <p:cNvSpPr txBox="1">
            <a:spLocks noChangeArrowheads="1"/>
          </p:cNvSpPr>
          <p:nvPr/>
        </p:nvSpPr>
        <p:spPr bwMode="auto">
          <a:xfrm>
            <a:off x="428596" y="1714488"/>
            <a:ext cx="6624637" cy="5386090"/>
          </a:xfrm>
          <a:prstGeom prst="rect">
            <a:avLst/>
          </a:prstGeom>
          <a:noFill/>
          <a:ln w="9525">
            <a:noFill/>
            <a:miter lim="800000"/>
            <a:headEnd/>
            <a:tailEnd/>
          </a:ln>
          <a:effectLst/>
        </p:spPr>
        <p:txBody>
          <a:bodyPr>
            <a:spAutoFit/>
          </a:bodyPr>
          <a:lstStyle/>
          <a:p>
            <a:pPr>
              <a:spcBef>
                <a:spcPct val="50000"/>
              </a:spcBef>
            </a:pPr>
            <a:r>
              <a:rPr lang="en-GB" sz="2800" dirty="0"/>
              <a:t>It’s coming up to the anniversary of the floods and, guess what, it’s raining.  </a:t>
            </a:r>
            <a:r>
              <a:rPr lang="en-GB" sz="2800" dirty="0" smtClean="0"/>
              <a:t>My son </a:t>
            </a:r>
            <a:r>
              <a:rPr lang="en-GB" sz="2800" dirty="0"/>
              <a:t>starts to panic about being flooded again but after some reassurance he seems to have calmed down. I can’t believe that it has been a year already and that a lot of people are still out of their homes.  We may not be finished but we have to be glad that we are in our own home again and things aren’t as bad as they are for other people. </a:t>
            </a:r>
          </a:p>
          <a:p>
            <a:pPr>
              <a:spcBef>
                <a:spcPct val="50000"/>
              </a:spcBef>
            </a:pPr>
            <a:endParaRPr lang="en-GB" sz="2400" dirty="0"/>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ext Box 2"/>
          <p:cNvSpPr txBox="1">
            <a:spLocks noChangeArrowheads="1"/>
          </p:cNvSpPr>
          <p:nvPr/>
        </p:nvSpPr>
        <p:spPr bwMode="auto">
          <a:xfrm>
            <a:off x="250825" y="400050"/>
            <a:ext cx="6842125" cy="1066800"/>
          </a:xfrm>
          <a:prstGeom prst="rect">
            <a:avLst/>
          </a:prstGeom>
          <a:noFill/>
          <a:ln w="9525">
            <a:noFill/>
            <a:miter lim="800000"/>
            <a:headEnd/>
            <a:tailEnd/>
          </a:ln>
          <a:effectLst/>
        </p:spPr>
        <p:txBody>
          <a:bodyPr>
            <a:spAutoFit/>
          </a:bodyPr>
          <a:lstStyle/>
          <a:p>
            <a:r>
              <a:rPr lang="en-GB" sz="3200" b="1"/>
              <a:t>But is it really over? Some diary entries from the anniversary…</a:t>
            </a:r>
          </a:p>
        </p:txBody>
      </p:sp>
      <p:sp>
        <p:nvSpPr>
          <p:cNvPr id="208900" name="Text Box 4"/>
          <p:cNvSpPr txBox="1">
            <a:spLocks noChangeArrowheads="1"/>
          </p:cNvSpPr>
          <p:nvPr/>
        </p:nvSpPr>
        <p:spPr bwMode="auto">
          <a:xfrm>
            <a:off x="428596" y="1714488"/>
            <a:ext cx="6624637" cy="4524315"/>
          </a:xfrm>
          <a:prstGeom prst="rect">
            <a:avLst/>
          </a:prstGeom>
          <a:noFill/>
          <a:ln w="9525">
            <a:noFill/>
            <a:miter lim="800000"/>
            <a:headEnd/>
            <a:tailEnd/>
          </a:ln>
          <a:effectLst/>
        </p:spPr>
        <p:txBody>
          <a:bodyPr>
            <a:spAutoFit/>
          </a:bodyPr>
          <a:lstStyle/>
          <a:p>
            <a:pPr>
              <a:spcBef>
                <a:spcPct val="50000"/>
              </a:spcBef>
            </a:pPr>
            <a:r>
              <a:rPr lang="en-GB" sz="2800" dirty="0" smtClean="0"/>
              <a:t>People might be back in their homes but have they completely recovered? I still sit and watch the rain out the window if I’m at work. I don’t think there’s anyone that’s going to get over that for quite a while. It’s the psychological and the emotional side that’s going to take many, many years to recover from I think. My life isn’t normal from what it was</a:t>
            </a:r>
          </a:p>
          <a:p>
            <a:pPr>
              <a:spcBef>
                <a:spcPct val="50000"/>
              </a:spcBef>
            </a:pPr>
            <a:endParaRPr lang="en-GB" sz="24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1547664" y="1700808"/>
            <a:ext cx="6121400" cy="2838450"/>
          </a:xfrm>
          <a:prstGeom prst="rect">
            <a:avLst/>
          </a:prstGeom>
          <a:noFill/>
          <a:ln w="9525">
            <a:noFill/>
            <a:miter lim="800000"/>
            <a:headEnd/>
            <a:tailEnd/>
          </a:ln>
          <a:effectLst/>
        </p:spPr>
        <p:txBody>
          <a:bodyPr>
            <a:spAutoFit/>
          </a:bodyPr>
          <a:lstStyle/>
          <a:p>
            <a:pPr algn="ctr">
              <a:spcBef>
                <a:spcPct val="50000"/>
              </a:spcBef>
            </a:pPr>
            <a:r>
              <a:rPr lang="en-GB" sz="3600" dirty="0"/>
              <a:t>Still unable to contact loss adjuster.  Not sure what is going on.  No work done in the </a:t>
            </a:r>
            <a:r>
              <a:rPr lang="en-GB" sz="3600" dirty="0" smtClean="0"/>
              <a:t>house – feel </a:t>
            </a:r>
            <a:r>
              <a:rPr lang="en-GB" sz="3600" dirty="0"/>
              <a:t>so despondent and </a:t>
            </a:r>
            <a:r>
              <a:rPr lang="en-GB" sz="3600" dirty="0" smtClean="0"/>
              <a:t>useless </a:t>
            </a:r>
            <a:endParaRPr lang="en-GB" sz="3600" dirty="0"/>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ext Box 2"/>
          <p:cNvSpPr txBox="1">
            <a:spLocks noChangeArrowheads="1"/>
          </p:cNvSpPr>
          <p:nvPr/>
        </p:nvSpPr>
        <p:spPr bwMode="auto">
          <a:xfrm>
            <a:off x="250825" y="400050"/>
            <a:ext cx="6842125" cy="1066800"/>
          </a:xfrm>
          <a:prstGeom prst="rect">
            <a:avLst/>
          </a:prstGeom>
          <a:noFill/>
          <a:ln w="9525">
            <a:noFill/>
            <a:miter lim="800000"/>
            <a:headEnd/>
            <a:tailEnd/>
          </a:ln>
          <a:effectLst/>
        </p:spPr>
        <p:txBody>
          <a:bodyPr>
            <a:spAutoFit/>
          </a:bodyPr>
          <a:lstStyle/>
          <a:p>
            <a:r>
              <a:rPr lang="en-GB" sz="3200" b="1"/>
              <a:t>But is it really over? Some diary entries from the anniversary…</a:t>
            </a:r>
          </a:p>
        </p:txBody>
      </p:sp>
      <p:sp>
        <p:nvSpPr>
          <p:cNvPr id="209923" name="Text Box 3"/>
          <p:cNvSpPr txBox="1">
            <a:spLocks noChangeArrowheads="1"/>
          </p:cNvSpPr>
          <p:nvPr/>
        </p:nvSpPr>
        <p:spPr bwMode="auto">
          <a:xfrm>
            <a:off x="395288" y="1916113"/>
            <a:ext cx="6624637" cy="4524315"/>
          </a:xfrm>
          <a:prstGeom prst="rect">
            <a:avLst/>
          </a:prstGeom>
          <a:noFill/>
          <a:ln w="9525">
            <a:noFill/>
            <a:miter lim="800000"/>
            <a:headEnd/>
            <a:tailEnd/>
          </a:ln>
          <a:effectLst/>
        </p:spPr>
        <p:txBody>
          <a:bodyPr>
            <a:spAutoFit/>
          </a:bodyPr>
          <a:lstStyle/>
          <a:p>
            <a:pPr>
              <a:spcBef>
                <a:spcPct val="50000"/>
              </a:spcBef>
            </a:pPr>
            <a:r>
              <a:rPr lang="en-US" sz="2800" dirty="0" smtClean="0"/>
              <a:t>It was </a:t>
            </a:r>
            <a:r>
              <a:rPr lang="en-US" sz="2800" dirty="0"/>
              <a:t>good to be away on the anniversary of the </a:t>
            </a:r>
            <a:r>
              <a:rPr lang="en-US" sz="2800" dirty="0" smtClean="0"/>
              <a:t>floods – if </a:t>
            </a:r>
            <a:r>
              <a:rPr lang="en-US" sz="2800" dirty="0"/>
              <a:t>I had been at home I think I would have been dwelling on last </a:t>
            </a:r>
            <a:r>
              <a:rPr lang="en-US" sz="2800" dirty="0" smtClean="0"/>
              <a:t>year. </a:t>
            </a:r>
            <a:r>
              <a:rPr lang="en-US" sz="2800" dirty="0"/>
              <a:t>I know for others it will have been a horrible </a:t>
            </a:r>
            <a:r>
              <a:rPr lang="en-US" sz="2800" dirty="0" smtClean="0"/>
              <a:t>day – especially </a:t>
            </a:r>
            <a:r>
              <a:rPr lang="en-US" sz="2800" dirty="0"/>
              <a:t>for those still not back in their properties or those just having to move out. </a:t>
            </a:r>
            <a:r>
              <a:rPr lang="en-US" sz="2800" dirty="0" smtClean="0"/>
              <a:t>This </a:t>
            </a:r>
            <a:r>
              <a:rPr lang="en-US" sz="2800" dirty="0"/>
              <a:t>has affected everyone in the city in some </a:t>
            </a:r>
            <a:r>
              <a:rPr lang="en-US" sz="2800" dirty="0" smtClean="0"/>
              <a:t>way – even </a:t>
            </a:r>
            <a:r>
              <a:rPr lang="en-US" sz="2800" dirty="0"/>
              <a:t>a year </a:t>
            </a:r>
            <a:r>
              <a:rPr lang="en-US" sz="2800" dirty="0" smtClean="0"/>
              <a:t>on</a:t>
            </a:r>
            <a:endParaRPr lang="en-US" sz="2800" dirty="0"/>
          </a:p>
          <a:p>
            <a:pPr>
              <a:spcBef>
                <a:spcPct val="50000"/>
              </a:spcBef>
            </a:pPr>
            <a:endParaRPr lang="en-GB" sz="2400" dirty="0"/>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 Box 2"/>
          <p:cNvSpPr txBox="1">
            <a:spLocks noChangeArrowheads="1"/>
          </p:cNvSpPr>
          <p:nvPr/>
        </p:nvSpPr>
        <p:spPr bwMode="auto">
          <a:xfrm>
            <a:off x="250825" y="400050"/>
            <a:ext cx="6842125" cy="1066800"/>
          </a:xfrm>
          <a:prstGeom prst="rect">
            <a:avLst/>
          </a:prstGeom>
          <a:noFill/>
          <a:ln w="9525">
            <a:noFill/>
            <a:miter lim="800000"/>
            <a:headEnd/>
            <a:tailEnd/>
          </a:ln>
          <a:effectLst/>
        </p:spPr>
        <p:txBody>
          <a:bodyPr>
            <a:spAutoFit/>
          </a:bodyPr>
          <a:lstStyle/>
          <a:p>
            <a:r>
              <a:rPr lang="en-GB" sz="3200" b="1"/>
              <a:t>But is it really over? Some diary entries from the anniversary…</a:t>
            </a:r>
          </a:p>
        </p:txBody>
      </p:sp>
      <p:sp>
        <p:nvSpPr>
          <p:cNvPr id="210947" name="Text Box 3"/>
          <p:cNvSpPr txBox="1">
            <a:spLocks noChangeArrowheads="1"/>
          </p:cNvSpPr>
          <p:nvPr/>
        </p:nvSpPr>
        <p:spPr bwMode="auto">
          <a:xfrm>
            <a:off x="395288" y="1916113"/>
            <a:ext cx="6624637" cy="3970318"/>
          </a:xfrm>
          <a:prstGeom prst="rect">
            <a:avLst/>
          </a:prstGeom>
          <a:noFill/>
          <a:ln w="9525">
            <a:noFill/>
            <a:miter lim="800000"/>
            <a:headEnd/>
            <a:tailEnd/>
          </a:ln>
          <a:effectLst/>
        </p:spPr>
        <p:txBody>
          <a:bodyPr>
            <a:spAutoFit/>
          </a:bodyPr>
          <a:lstStyle/>
          <a:p>
            <a:r>
              <a:rPr lang="en-US" sz="2800" dirty="0"/>
              <a:t>This is the </a:t>
            </a:r>
            <a:r>
              <a:rPr lang="en-US" sz="2800" dirty="0" smtClean="0"/>
              <a:t>week – ONE </a:t>
            </a:r>
            <a:r>
              <a:rPr lang="en-US" sz="2800" dirty="0"/>
              <a:t>year on since the flood. It feels like </a:t>
            </a:r>
            <a:r>
              <a:rPr lang="en-US" sz="2800" dirty="0" smtClean="0"/>
              <a:t>yesterday – </a:t>
            </a:r>
            <a:r>
              <a:rPr lang="en-US" sz="2800" dirty="0"/>
              <a:t>still very fresh in my mind and scary </a:t>
            </a:r>
            <a:r>
              <a:rPr lang="en-US" sz="2800" dirty="0" smtClean="0"/>
              <a:t>too. Looking </a:t>
            </a:r>
            <a:r>
              <a:rPr lang="en-US" sz="2800" dirty="0"/>
              <a:t>back seems like a </a:t>
            </a:r>
            <a:r>
              <a:rPr lang="en-US" sz="2800" dirty="0" smtClean="0"/>
              <a:t>nightmare – </a:t>
            </a:r>
            <a:r>
              <a:rPr lang="en-US" sz="2800" dirty="0"/>
              <a:t>I’m a totally changed person </a:t>
            </a:r>
            <a:r>
              <a:rPr lang="en-US" sz="2800" dirty="0" smtClean="0"/>
              <a:t>– lost </a:t>
            </a:r>
            <a:r>
              <a:rPr lang="en-US" sz="2800" dirty="0"/>
              <a:t>a lot of confidence, health and fight </a:t>
            </a:r>
            <a:r>
              <a:rPr lang="en-US" sz="2800" dirty="0" smtClean="0"/>
              <a:t>– my </a:t>
            </a:r>
            <a:r>
              <a:rPr lang="en-US" sz="2800" dirty="0"/>
              <a:t>tolerance level is zero. I’m short tempered </a:t>
            </a:r>
            <a:r>
              <a:rPr lang="en-US" sz="2800" dirty="0" smtClean="0"/>
              <a:t>– and </a:t>
            </a:r>
            <a:r>
              <a:rPr lang="en-US" sz="2800" dirty="0"/>
              <a:t>the least little thing can tip me over the edge into </a:t>
            </a:r>
            <a:r>
              <a:rPr lang="en-US" sz="2800" dirty="0" smtClean="0"/>
              <a:t>despair</a:t>
            </a:r>
            <a:endParaRPr lang="en-US" sz="2800" dirty="0"/>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 Box 2"/>
          <p:cNvSpPr txBox="1">
            <a:spLocks noChangeArrowheads="1"/>
          </p:cNvSpPr>
          <p:nvPr/>
        </p:nvSpPr>
        <p:spPr bwMode="auto">
          <a:xfrm>
            <a:off x="250825" y="400050"/>
            <a:ext cx="6842125" cy="1066800"/>
          </a:xfrm>
          <a:prstGeom prst="rect">
            <a:avLst/>
          </a:prstGeom>
          <a:noFill/>
          <a:ln w="9525">
            <a:noFill/>
            <a:miter lim="800000"/>
            <a:headEnd/>
            <a:tailEnd/>
          </a:ln>
          <a:effectLst/>
        </p:spPr>
        <p:txBody>
          <a:bodyPr>
            <a:spAutoFit/>
          </a:bodyPr>
          <a:lstStyle/>
          <a:p>
            <a:r>
              <a:rPr lang="en-GB" sz="3200" b="1"/>
              <a:t>But is it really over? Some diary entries from the anniversary…</a:t>
            </a:r>
          </a:p>
        </p:txBody>
      </p:sp>
      <p:sp>
        <p:nvSpPr>
          <p:cNvPr id="211971" name="Text Box 3"/>
          <p:cNvSpPr txBox="1">
            <a:spLocks noChangeArrowheads="1"/>
          </p:cNvSpPr>
          <p:nvPr/>
        </p:nvSpPr>
        <p:spPr bwMode="auto">
          <a:xfrm>
            <a:off x="395288" y="1547813"/>
            <a:ext cx="6624637" cy="4401205"/>
          </a:xfrm>
          <a:prstGeom prst="rect">
            <a:avLst/>
          </a:prstGeom>
          <a:noFill/>
          <a:ln w="9525">
            <a:noFill/>
            <a:miter lim="800000"/>
            <a:headEnd/>
            <a:tailEnd/>
          </a:ln>
          <a:effectLst/>
        </p:spPr>
        <p:txBody>
          <a:bodyPr>
            <a:spAutoFit/>
          </a:bodyPr>
          <a:lstStyle/>
          <a:p>
            <a:r>
              <a:rPr lang="en-US" sz="2800" dirty="0"/>
              <a:t>I have mixed feelings about today one year on. This has been a very difficult year and has tested us as a couple and individuals. </a:t>
            </a:r>
            <a:r>
              <a:rPr lang="en-US" sz="2800" dirty="0" smtClean="0"/>
              <a:t>We as a family have had some very low points and they will stay with us forever. I think overall it has made me a stronger person and I am now looking at life very differently. You never know what can happen that you have no control of whatsoever</a:t>
            </a:r>
            <a:endParaRPr lang="en-US" sz="2800" dirty="0"/>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ext Box 2"/>
          <p:cNvSpPr txBox="1">
            <a:spLocks noChangeArrowheads="1"/>
          </p:cNvSpPr>
          <p:nvPr/>
        </p:nvSpPr>
        <p:spPr bwMode="auto">
          <a:xfrm>
            <a:off x="250825" y="400050"/>
            <a:ext cx="6842125" cy="1066800"/>
          </a:xfrm>
          <a:prstGeom prst="rect">
            <a:avLst/>
          </a:prstGeom>
          <a:noFill/>
          <a:ln w="9525">
            <a:noFill/>
            <a:miter lim="800000"/>
            <a:headEnd/>
            <a:tailEnd/>
          </a:ln>
          <a:effectLst/>
        </p:spPr>
        <p:txBody>
          <a:bodyPr>
            <a:spAutoFit/>
          </a:bodyPr>
          <a:lstStyle/>
          <a:p>
            <a:r>
              <a:rPr lang="en-GB" sz="3200" b="1"/>
              <a:t>But is it really over? Some diary entries from the anniversary…</a:t>
            </a:r>
          </a:p>
        </p:txBody>
      </p:sp>
      <p:sp>
        <p:nvSpPr>
          <p:cNvPr id="212995" name="Text Box 3"/>
          <p:cNvSpPr txBox="1">
            <a:spLocks noChangeArrowheads="1"/>
          </p:cNvSpPr>
          <p:nvPr/>
        </p:nvSpPr>
        <p:spPr bwMode="auto">
          <a:xfrm>
            <a:off x="285720" y="1500174"/>
            <a:ext cx="6624637" cy="5262979"/>
          </a:xfrm>
          <a:prstGeom prst="rect">
            <a:avLst/>
          </a:prstGeom>
          <a:noFill/>
          <a:ln w="9525">
            <a:noFill/>
            <a:miter lim="800000"/>
            <a:headEnd/>
            <a:tailEnd/>
          </a:ln>
          <a:effectLst/>
        </p:spPr>
        <p:txBody>
          <a:bodyPr>
            <a:spAutoFit/>
          </a:bodyPr>
          <a:lstStyle/>
          <a:p>
            <a:r>
              <a:rPr lang="en-GB" sz="2800" dirty="0"/>
              <a:t>Went to see Hull City at Wembley. Was good to get out of Hull. </a:t>
            </a:r>
            <a:r>
              <a:rPr lang="en-GB" sz="2800" dirty="0" smtClean="0"/>
              <a:t>I’m </a:t>
            </a:r>
            <a:r>
              <a:rPr lang="en-GB" sz="2800" dirty="0"/>
              <a:t>not sure if it’s because it’s coming up to the anniversary of the floods but I keep thinking </a:t>
            </a:r>
            <a:r>
              <a:rPr lang="en-GB" sz="2800" dirty="0" smtClean="0"/>
              <a:t>about what </a:t>
            </a:r>
            <a:r>
              <a:rPr lang="en-GB" sz="2800" dirty="0"/>
              <a:t>I was doing this time last year and how my life would be different if all of this hadn’t happened. There was loads of celebrations in the city centre to welcome the team back – after the horrible year a lot of people have </a:t>
            </a:r>
            <a:r>
              <a:rPr lang="en-GB" sz="2800" dirty="0" smtClean="0"/>
              <a:t>had it </a:t>
            </a:r>
            <a:r>
              <a:rPr lang="en-GB" sz="2800" dirty="0"/>
              <a:t>was good to have something positive to </a:t>
            </a:r>
            <a:r>
              <a:rPr lang="en-GB" sz="2800" dirty="0" smtClean="0"/>
              <a:t>celebrate </a:t>
            </a:r>
            <a:endParaRPr lang="en-GB" sz="28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1173</TotalTime>
  <Words>4796</Words>
  <Application>Microsoft Office PowerPoint</Application>
  <PresentationFormat>On-screen Show (4:3)</PresentationFormat>
  <Paragraphs>176</Paragraphs>
  <Slides>93</Slides>
  <Notes>0</Notes>
  <HiddenSlides>0</HiddenSlides>
  <MMClips>0</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vector>
  </TitlesOfParts>
  <Company>Lancaster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immobile caravan: householder perspectives on life after the floods</dc:title>
  <dc:creator>Rebecca Sims</dc:creator>
  <cp:lastModifiedBy>Hugh Deeming</cp:lastModifiedBy>
  <cp:revision>127</cp:revision>
  <dcterms:created xsi:type="dcterms:W3CDTF">2009-05-29T13:33:57Z</dcterms:created>
  <dcterms:modified xsi:type="dcterms:W3CDTF">2011-05-10T09:39:27Z</dcterms:modified>
</cp:coreProperties>
</file>