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2" r:id="rId7"/>
    <p:sldId id="274" r:id="rId8"/>
    <p:sldId id="267" r:id="rId9"/>
    <p:sldId id="275" r:id="rId10"/>
    <p:sldId id="261" r:id="rId11"/>
    <p:sldId id="264" r:id="rId12"/>
    <p:sldId id="276" r:id="rId13"/>
    <p:sldId id="265" r:id="rId14"/>
    <p:sldId id="271"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83" autoAdjust="0"/>
  </p:normalViewPr>
  <p:slideViewPr>
    <p:cSldViewPr>
      <p:cViewPr varScale="1">
        <p:scale>
          <a:sx n="55" d="100"/>
          <a:sy n="55" d="100"/>
        </p:scale>
        <p:origin x="-19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162A2E3-CA97-466E-B747-42116DC21887}" type="datetimeFigureOut">
              <a:rPr lang="en-GB" smtClean="0"/>
              <a:t>15/01/2015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E4C9106-89F2-40DC-893D-57CF962330A4}" type="slidenum">
              <a:rPr lang="en-GB" smtClean="0"/>
              <a:t>‹#›</a:t>
            </a:fld>
            <a:endParaRPr lang="en-GB"/>
          </a:p>
        </p:txBody>
      </p:sp>
    </p:spTree>
    <p:extLst>
      <p:ext uri="{BB962C8B-B14F-4D97-AF65-F5344CB8AC3E}">
        <p14:creationId xmlns:p14="http://schemas.microsoft.com/office/powerpoint/2010/main" val="11344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4C9106-89F2-40DC-893D-57CF962330A4}" type="slidenum">
              <a:rPr lang="en-GB" smtClean="0"/>
              <a:t>1</a:t>
            </a:fld>
            <a:endParaRPr lang="en-GB"/>
          </a:p>
        </p:txBody>
      </p:sp>
    </p:spTree>
    <p:extLst>
      <p:ext uri="{BB962C8B-B14F-4D97-AF65-F5344CB8AC3E}">
        <p14:creationId xmlns:p14="http://schemas.microsoft.com/office/powerpoint/2010/main" val="280369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10</a:t>
            </a:fld>
            <a:endParaRPr lang="en-GB"/>
          </a:p>
        </p:txBody>
      </p:sp>
    </p:spTree>
    <p:extLst>
      <p:ext uri="{BB962C8B-B14F-4D97-AF65-F5344CB8AC3E}">
        <p14:creationId xmlns:p14="http://schemas.microsoft.com/office/powerpoint/2010/main" val="290803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Self –discharge paperwork</a:t>
            </a:r>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11</a:t>
            </a:fld>
            <a:endParaRPr lang="en-GB"/>
          </a:p>
        </p:txBody>
      </p:sp>
    </p:spTree>
    <p:extLst>
      <p:ext uri="{BB962C8B-B14F-4D97-AF65-F5344CB8AC3E}">
        <p14:creationId xmlns:p14="http://schemas.microsoft.com/office/powerpoint/2010/main" val="290803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Responsibility</a:t>
            </a:r>
            <a:r>
              <a:rPr lang="en-GB" baseline="0" dirty="0" smtClean="0"/>
              <a:t> for own health</a:t>
            </a:r>
          </a:p>
          <a:p>
            <a:r>
              <a:rPr lang="en-GB" baseline="0" smtClean="0"/>
              <a:t>Responsibility </a:t>
            </a:r>
            <a:r>
              <a:rPr lang="en-GB" baseline="0" dirty="0" smtClean="0"/>
              <a:t>for consequences of decision</a:t>
            </a:r>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12</a:t>
            </a:fld>
            <a:endParaRPr lang="en-GB"/>
          </a:p>
        </p:txBody>
      </p:sp>
    </p:spTree>
    <p:extLst>
      <p:ext uri="{BB962C8B-B14F-4D97-AF65-F5344CB8AC3E}">
        <p14:creationId xmlns:p14="http://schemas.microsoft.com/office/powerpoint/2010/main" val="290803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4C9106-89F2-40DC-893D-57CF962330A4}" type="slidenum">
              <a:rPr lang="en-GB" smtClean="0"/>
              <a:t>13</a:t>
            </a:fld>
            <a:endParaRPr lang="en-GB"/>
          </a:p>
        </p:txBody>
      </p:sp>
    </p:spTree>
    <p:extLst>
      <p:ext uri="{BB962C8B-B14F-4D97-AF65-F5344CB8AC3E}">
        <p14:creationId xmlns:p14="http://schemas.microsoft.com/office/powerpoint/2010/main" val="98244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14</a:t>
            </a:fld>
            <a:endParaRPr lang="en-GB"/>
          </a:p>
        </p:txBody>
      </p:sp>
    </p:spTree>
    <p:extLst>
      <p:ext uri="{BB962C8B-B14F-4D97-AF65-F5344CB8AC3E}">
        <p14:creationId xmlns:p14="http://schemas.microsoft.com/office/powerpoint/2010/main" val="329794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indent="-182563">
              <a:spcBef>
                <a:spcPct val="0"/>
              </a:spcBef>
            </a:pPr>
            <a:r>
              <a:rPr lang="en-GB" dirty="0">
                <a:latin typeface="Calibri" charset="0"/>
              </a:rPr>
              <a:t>DAMA predominately American phrasing, the emphasis on going against doctors’ ‘advice’ but the agency of the patient appears lost</a:t>
            </a:r>
          </a:p>
          <a:p>
            <a:pPr indent="-182563">
              <a:spcBef>
                <a:spcPct val="0"/>
              </a:spcBef>
            </a:pPr>
            <a:r>
              <a:rPr lang="en-GB" dirty="0">
                <a:latin typeface="Calibri" charset="0"/>
              </a:rPr>
              <a:t>Self-discharge against medical advice captures the action of the patient, and sets up a power dynamic between patients and doctors, but…</a:t>
            </a:r>
          </a:p>
          <a:p>
            <a:pPr indent="-182563">
              <a:spcBef>
                <a:spcPct val="0"/>
              </a:spcBef>
            </a:pPr>
            <a:r>
              <a:rPr lang="en-GB" dirty="0">
                <a:latin typeface="Calibri" charset="0"/>
              </a:rPr>
              <a:t>‘advice’ is implied to be from doctors as opposed to all health professionals i.e. nurses</a:t>
            </a:r>
          </a:p>
          <a:p>
            <a:pPr indent="-182563">
              <a:spcBef>
                <a:spcPct val="0"/>
              </a:spcBef>
            </a:pPr>
            <a:r>
              <a:rPr lang="en-GB" dirty="0">
                <a:latin typeface="Calibri" charset="0"/>
              </a:rPr>
              <a:t>…Self-discharge against advice from hospital </a:t>
            </a:r>
            <a:r>
              <a:rPr lang="en-GB" dirty="0" smtClean="0">
                <a:latin typeface="Calibri" charset="0"/>
              </a:rPr>
              <a:t>staff</a:t>
            </a:r>
          </a:p>
          <a:p>
            <a:pPr indent="-182563">
              <a:spcBef>
                <a:spcPct val="0"/>
              </a:spcBef>
            </a:pPr>
            <a:endParaRPr lang="en-GB" dirty="0" smtClean="0">
              <a:latin typeface="Calibri" charset="0"/>
            </a:endParaRPr>
          </a:p>
          <a:p>
            <a:pPr indent="-182563">
              <a:spcBef>
                <a:spcPct val="0"/>
              </a:spcBef>
            </a:pPr>
            <a:r>
              <a:rPr lang="en-GB" dirty="0" err="1" smtClean="0">
                <a:latin typeface="Calibri" charset="0"/>
              </a:rPr>
              <a:t>Pt</a:t>
            </a:r>
            <a:r>
              <a:rPr lang="en-GB" dirty="0" smtClean="0">
                <a:latin typeface="Calibri" charset="0"/>
              </a:rPr>
              <a:t> requests to leave, a</a:t>
            </a:r>
            <a:r>
              <a:rPr lang="en-GB" baseline="0" dirty="0" smtClean="0">
                <a:latin typeface="Calibri" charset="0"/>
              </a:rPr>
              <a:t> self-discharge form is required to be completed. Discussion between </a:t>
            </a:r>
            <a:r>
              <a:rPr lang="en-GB" baseline="0" dirty="0" err="1" smtClean="0">
                <a:latin typeface="Calibri" charset="0"/>
              </a:rPr>
              <a:t>pt</a:t>
            </a:r>
            <a:r>
              <a:rPr lang="en-GB" baseline="0" dirty="0" smtClean="0">
                <a:latin typeface="Calibri" charset="0"/>
              </a:rPr>
              <a:t> and doc, although process not standardised, so senior nurses can discuss, but should be a FY2. Form offers some protection for HCPs, but not legal protection. </a:t>
            </a:r>
          </a:p>
          <a:p>
            <a:pPr indent="-182563">
              <a:spcBef>
                <a:spcPct val="0"/>
              </a:spcBef>
            </a:pPr>
            <a:r>
              <a:rPr lang="en-GB" baseline="0" dirty="0" smtClean="0">
                <a:latin typeface="Calibri" charset="0"/>
              </a:rPr>
              <a:t>Considerations – medication, transport, communication with GP?</a:t>
            </a:r>
            <a:endParaRPr lang="en-GB" dirty="0">
              <a:latin typeface="Calibri" charset="0"/>
            </a:endParaRPr>
          </a:p>
          <a:p>
            <a:pPr indent="-182563">
              <a:spcBef>
                <a:spcPct val="0"/>
              </a:spcBef>
            </a:pPr>
            <a:endParaRPr lang="en-GB" dirty="0">
              <a:latin typeface="Calibri" charset="0"/>
            </a:endParaRPr>
          </a:p>
          <a:p>
            <a:pPr indent="-182563">
              <a:spcBef>
                <a:spcPct val="0"/>
              </a:spcBef>
            </a:pPr>
            <a:r>
              <a:rPr lang="en-GB" dirty="0">
                <a:latin typeface="Calibri" charset="0"/>
              </a:rPr>
              <a:t>This is significant when almost 15 million patients were admitted in the UK between 2009 and 2010. Self-discharge is likely to be more prevalent than the reported figures suggest. A number of the 'patient' population are not captured within the reported self-discharge figures, such as those who decide to leave before being seen by a health professional, or those who have been admitted to hospital, but do not inform anyone of their decision to discharge themselves.</a:t>
            </a:r>
          </a:p>
          <a:p>
            <a:pPr indent="-182563">
              <a:spcBef>
                <a:spcPct val="0"/>
              </a:spcBef>
            </a:pPr>
            <a:endParaRPr lang="en-GB" dirty="0">
              <a:latin typeface="Calibri" charset="0"/>
            </a:endParaRPr>
          </a:p>
          <a:p>
            <a:pPr indent="-182563">
              <a:spcBef>
                <a:spcPct val="0"/>
              </a:spcBef>
            </a:pPr>
            <a:r>
              <a:rPr lang="en-GB" dirty="0">
                <a:latin typeface="Calibri" charset="0"/>
              </a:rPr>
              <a:t>SD is framed in negative terms and is deemed risky for pts.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3FC46064-4497-7549-BDF6-D86D0A662FA9}" type="slidenum">
              <a:rPr lang="en-GB">
                <a:latin typeface="Calibri" charset="0"/>
              </a:rPr>
              <a:pPr/>
              <a:t>2</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latin typeface="Calibri" charset="0"/>
              </a:rPr>
              <a:t>The King</a:t>
            </a:r>
            <a:r>
              <a:rPr lang="en-GB" baseline="0" dirty="0" smtClean="0">
                <a:latin typeface="Calibri" charset="0"/>
              </a:rPr>
              <a:t> case made me question </a:t>
            </a:r>
            <a:r>
              <a:rPr lang="en-GB" dirty="0" smtClean="0">
                <a:latin typeface="Calibri" charset="0"/>
              </a:rPr>
              <a:t>how should HCPs</a:t>
            </a:r>
            <a:r>
              <a:rPr lang="en-GB" baseline="0" dirty="0" smtClean="0">
                <a:latin typeface="Calibri" charset="0"/>
              </a:rPr>
              <a:t> respond to a patient who wishes to SD? What duties do HCPs have to those who SD? How do HCPs portray their duties to SDs and the extent of their duties to </a:t>
            </a:r>
            <a:r>
              <a:rPr lang="en-GB" baseline="0" dirty="0" err="1" smtClean="0">
                <a:latin typeface="Calibri" charset="0"/>
              </a:rPr>
              <a:t>SDrgrs</a:t>
            </a:r>
            <a:r>
              <a:rPr lang="en-GB" baseline="0" dirty="0" smtClean="0">
                <a:latin typeface="Calibri" charset="0"/>
              </a:rPr>
              <a:t>. </a:t>
            </a:r>
            <a:endParaRPr lang="en-GB" dirty="0">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56AC1EC7-509E-294B-ADA2-D9583774A939}" type="slidenum">
              <a:rPr lang="en-GB">
                <a:latin typeface="Calibri" charset="0"/>
              </a:rPr>
              <a:pPr/>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Duties</a:t>
            </a:r>
            <a:r>
              <a:rPr lang="en-GB" baseline="0" dirty="0" smtClean="0"/>
              <a:t> of a doc are…</a:t>
            </a:r>
            <a:endParaRPr lang="en-GB" dirty="0" smtClean="0"/>
          </a:p>
          <a:p>
            <a:endParaRPr lang="en-GB" dirty="0" smtClean="0"/>
          </a:p>
          <a:p>
            <a:r>
              <a:rPr lang="en-GB" dirty="0" smtClean="0"/>
              <a:t>Do HCPs have a duty to care for those pts who no longer wish to be ‘cared’ for or ‘cared’ for within a hospital setting?</a:t>
            </a:r>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4</a:t>
            </a:fld>
            <a:endParaRPr lang="en-GB"/>
          </a:p>
        </p:txBody>
      </p:sp>
    </p:spTree>
    <p:extLst>
      <p:ext uri="{BB962C8B-B14F-4D97-AF65-F5344CB8AC3E}">
        <p14:creationId xmlns:p14="http://schemas.microsoft.com/office/powerpoint/2010/main" val="167479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HCPs have a duty to care for those pts who no longer wish to be ‘cared’ for </a:t>
            </a:r>
            <a:r>
              <a:rPr lang="en-GB" smtClean="0"/>
              <a:t>or ‘cared’ </a:t>
            </a:r>
            <a:r>
              <a:rPr lang="en-GB" dirty="0" smtClean="0"/>
              <a:t>for within a hospital setting?</a:t>
            </a:r>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5</a:t>
            </a:fld>
            <a:endParaRPr lang="en-GB"/>
          </a:p>
        </p:txBody>
      </p:sp>
    </p:spTree>
    <p:extLst>
      <p:ext uri="{BB962C8B-B14F-4D97-AF65-F5344CB8AC3E}">
        <p14:creationId xmlns:p14="http://schemas.microsoft.com/office/powerpoint/2010/main" val="167479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However, a subsection of my data from a </a:t>
            </a:r>
            <a:r>
              <a:rPr lang="en-GB" dirty="0" smtClean="0">
                <a:latin typeface="Calibri" charset="0"/>
              </a:rPr>
              <a:t>pilot </a:t>
            </a:r>
            <a:r>
              <a:rPr lang="en-GB" dirty="0">
                <a:latin typeface="Calibri" charset="0"/>
              </a:rPr>
              <a:t>project suggests that when considering the self-discharge process, the pendulum is not fixed or static and instead is dynamic between nurses, managers, doctors, and self-dischargers. </a:t>
            </a:r>
          </a:p>
          <a:p>
            <a:pPr>
              <a:spcBef>
                <a:spcPct val="0"/>
              </a:spcBef>
            </a:pPr>
            <a:endParaRPr lang="en-GB" dirty="0">
              <a:latin typeface="Calibri" charset="0"/>
            </a:endParaRPr>
          </a:p>
          <a:p>
            <a:pPr>
              <a:spcBef>
                <a:spcPct val="0"/>
              </a:spcBef>
            </a:pPr>
            <a:r>
              <a:rPr lang="en-GB" dirty="0">
                <a:latin typeface="Calibri" charset="0"/>
              </a:rPr>
              <a:t>Today I’m going to present work from a project titled the social and ethical context of self-discharge, which was funded by…</a:t>
            </a:r>
          </a:p>
          <a:p>
            <a:pPr>
              <a:spcBef>
                <a:spcPct val="0"/>
              </a:spcBef>
            </a:pPr>
            <a:endParaRPr lang="en-GB" dirty="0">
              <a:latin typeface="Calibri" charset="0"/>
            </a:endParaRPr>
          </a:p>
          <a:p>
            <a:pPr>
              <a:spcBef>
                <a:spcPct val="0"/>
              </a:spcBef>
            </a:pPr>
            <a:r>
              <a:rPr lang="en-GB" dirty="0" smtClean="0">
                <a:latin typeface="Calibri" charset="0"/>
              </a:rPr>
              <a:t>How do HCPs portray their duty of care to </a:t>
            </a:r>
            <a:r>
              <a:rPr lang="en-GB" dirty="0" err="1" smtClean="0">
                <a:latin typeface="Calibri" charset="0"/>
              </a:rPr>
              <a:t>SDrgrs</a:t>
            </a:r>
            <a:r>
              <a:rPr lang="en-GB" baseline="0" dirty="0" smtClean="0">
                <a:latin typeface="Calibri" charset="0"/>
              </a:rPr>
              <a:t>, the extent of their duty of care, and what can we learn about the concept of the duty of care in the 21</a:t>
            </a:r>
            <a:r>
              <a:rPr lang="en-GB" baseline="30000" dirty="0" smtClean="0">
                <a:latin typeface="Calibri" charset="0"/>
              </a:rPr>
              <a:t>st</a:t>
            </a:r>
            <a:r>
              <a:rPr lang="en-GB" baseline="0" dirty="0" smtClean="0">
                <a:latin typeface="Calibri" charset="0"/>
              </a:rPr>
              <a:t> century? The risks that HCPs portray in dealing with </a:t>
            </a:r>
            <a:r>
              <a:rPr lang="en-GB" baseline="0" dirty="0" err="1" smtClean="0">
                <a:latin typeface="Calibri" charset="0"/>
              </a:rPr>
              <a:t>SDrgrs</a:t>
            </a:r>
            <a:r>
              <a:rPr lang="en-GB" baseline="0" dirty="0" smtClean="0">
                <a:latin typeface="Calibri" charset="0"/>
              </a:rPr>
              <a:t>. </a:t>
            </a:r>
            <a:endParaRPr lang="en-GB" dirty="0">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ea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fld id="{6E777111-8A8D-004E-BA7A-BC8A33364C46}" type="slidenum">
              <a:rPr lang="en-GB">
                <a:latin typeface="Calibri" charset="0"/>
              </a:rPr>
              <a:pPr/>
              <a:t>6</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7</a:t>
            </a:fld>
            <a:endParaRPr lang="en-GB"/>
          </a:p>
        </p:txBody>
      </p:sp>
    </p:spTree>
    <p:extLst>
      <p:ext uri="{BB962C8B-B14F-4D97-AF65-F5344CB8AC3E}">
        <p14:creationId xmlns:p14="http://schemas.microsoft.com/office/powerpoint/2010/main" val="158733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8</a:t>
            </a:fld>
            <a:endParaRPr lang="en-GB"/>
          </a:p>
        </p:txBody>
      </p:sp>
    </p:spTree>
    <p:extLst>
      <p:ext uri="{BB962C8B-B14F-4D97-AF65-F5344CB8AC3E}">
        <p14:creationId xmlns:p14="http://schemas.microsoft.com/office/powerpoint/2010/main" val="158733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4C9106-89F2-40DC-893D-57CF962330A4}" type="slidenum">
              <a:rPr lang="en-GB" smtClean="0"/>
              <a:t>9</a:t>
            </a:fld>
            <a:endParaRPr lang="en-GB"/>
          </a:p>
        </p:txBody>
      </p:sp>
    </p:spTree>
    <p:extLst>
      <p:ext uri="{BB962C8B-B14F-4D97-AF65-F5344CB8AC3E}">
        <p14:creationId xmlns:p14="http://schemas.microsoft.com/office/powerpoint/2010/main" val="158733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AFA910-CCA4-4AA0-827A-CDECDB2A0E7D}" type="datetimeFigureOut">
              <a:rPr lang="en-GB" smtClean="0"/>
              <a:t>15/01/2015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FA910-CCA4-4AA0-827A-CDECDB2A0E7D}" type="datetimeFigureOut">
              <a:rPr lang="en-GB" smtClean="0"/>
              <a:t>15/01/2015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A910-CCA4-4AA0-827A-CDECDB2A0E7D}" type="datetimeFigureOut">
              <a:rPr lang="en-GB" smtClean="0"/>
              <a:t>15/01/2015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B83A58-D62C-4215-BFEB-0BC8A0F21D21}"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FA910-CCA4-4AA0-827A-CDECDB2A0E7D}" type="datetimeFigureOut">
              <a:rPr lang="en-GB" smtClean="0"/>
              <a:t>15/01/2015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B83A58-D62C-4215-BFEB-0BC8A0F21D21}"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FA910-CCA4-4AA0-827A-CDECDB2A0E7D}" type="datetimeFigureOut">
              <a:rPr lang="en-GB" smtClean="0"/>
              <a:t>15/01/2015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FA910-CCA4-4AA0-827A-CDECDB2A0E7D}" type="datetimeFigureOut">
              <a:rPr lang="en-GB" smtClean="0"/>
              <a:t>15/01/2015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B83A58-D62C-4215-BFEB-0BC8A0F21D21}"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FA910-CCA4-4AA0-827A-CDECDB2A0E7D}" type="datetimeFigureOut">
              <a:rPr lang="en-GB" smtClean="0"/>
              <a:t>15/01/2015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FA910-CCA4-4AA0-827A-CDECDB2A0E7D}" type="datetimeFigureOut">
              <a:rPr lang="en-GB" smtClean="0"/>
              <a:t>15/01/2015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AFA910-CCA4-4AA0-827A-CDECDB2A0E7D}" type="datetimeFigureOut">
              <a:rPr lang="en-GB" smtClean="0"/>
              <a:t>15/01/2015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B83A58-D62C-4215-BFEB-0BC8A0F21D2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A910-CCA4-4AA0-827A-CDECDB2A0E7D}" type="datetimeFigureOut">
              <a:rPr lang="en-GB" smtClean="0"/>
              <a:t>15/01/2015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B83A58-D62C-4215-BFEB-0BC8A0F21D21}"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FA910-CCA4-4AA0-827A-CDECDB2A0E7D}" type="datetimeFigureOut">
              <a:rPr lang="en-GB" smtClean="0"/>
              <a:t>15/01/2015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B83A58-D62C-4215-BFEB-0BC8A0F21D21}"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9AFA910-CCA4-4AA0-827A-CDECDB2A0E7D}" type="datetimeFigureOut">
              <a:rPr lang="en-GB" smtClean="0"/>
              <a:t>15/01/2015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9B83A58-D62C-4215-BFEB-0BC8A0F21D21}"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“Please don’t go!” Healthcare professionals’ duty of care in the face of self-discharge </a:t>
            </a:r>
            <a:endParaRPr lang="en-GB" dirty="0"/>
          </a:p>
        </p:txBody>
      </p:sp>
      <p:sp>
        <p:nvSpPr>
          <p:cNvPr id="3" name="Subtitle 2"/>
          <p:cNvSpPr>
            <a:spLocks noGrp="1"/>
          </p:cNvSpPr>
          <p:nvPr>
            <p:ph type="subTitle" idx="1"/>
          </p:nvPr>
        </p:nvSpPr>
        <p:spPr>
          <a:xfrm>
            <a:off x="1371600" y="4005063"/>
            <a:ext cx="6400800" cy="1024137"/>
          </a:xfrm>
        </p:spPr>
        <p:txBody>
          <a:bodyPr/>
          <a:lstStyle/>
          <a:p>
            <a:r>
              <a:rPr lang="en-GB" dirty="0" smtClean="0"/>
              <a:t>Dr Laura </a:t>
            </a:r>
            <a:r>
              <a:rPr lang="en-GB" dirty="0" smtClean="0"/>
              <a:t>Machin, Dr David Warriner, </a:t>
            </a:r>
          </a:p>
          <a:p>
            <a:r>
              <a:rPr lang="en-GB" dirty="0" smtClean="0"/>
              <a:t>Steffi Siby, Emily Ford</a:t>
            </a: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706529"/>
            <a:ext cx="2295155" cy="1080140"/>
          </a:xfrm>
          <a:prstGeom prst="rect">
            <a:avLst/>
          </a:prstGeom>
        </p:spPr>
      </p:pic>
    </p:spTree>
    <p:extLst>
      <p:ext uri="{BB962C8B-B14F-4D97-AF65-F5344CB8AC3E}">
        <p14:creationId xmlns:p14="http://schemas.microsoft.com/office/powerpoint/2010/main" val="7775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640960" cy="4248472"/>
          </a:xfrm>
        </p:spPr>
        <p:txBody>
          <a:bodyPr>
            <a:normAutofit/>
          </a:bodyPr>
          <a:lstStyle/>
          <a:p>
            <a:r>
              <a:rPr lang="en-GB" sz="2000" i="1" dirty="0" smtClean="0"/>
              <a:t>But </a:t>
            </a:r>
            <a:r>
              <a:rPr lang="en-GB" sz="2000" i="1" dirty="0"/>
              <a:t>I’m very much </a:t>
            </a:r>
            <a:r>
              <a:rPr lang="en-GB" sz="2000" i="1" dirty="0">
                <a:solidFill>
                  <a:srgbClr val="FF0000"/>
                </a:solidFill>
              </a:rPr>
              <a:t>it’s your body, it’s your health, </a:t>
            </a:r>
            <a:r>
              <a:rPr lang="en-GB" sz="2000" i="1" dirty="0">
                <a:solidFill>
                  <a:schemeClr val="bg2">
                    <a:lumMod val="25000"/>
                  </a:schemeClr>
                </a:solidFill>
              </a:rPr>
              <a:t>these are the reasons we want you to stay but if you want to go that’s your choice. I’m not going to lay down the law. I’m not going to chain them to the bed. </a:t>
            </a:r>
            <a:r>
              <a:rPr lang="en-GB" sz="2000" i="1" dirty="0"/>
              <a:t>As long as they understand the reasons that we want to keep them in and </a:t>
            </a:r>
            <a:r>
              <a:rPr lang="en-GB" sz="2000" i="1" dirty="0">
                <a:solidFill>
                  <a:srgbClr val="FF0000"/>
                </a:solidFill>
              </a:rPr>
              <a:t>they’ve made an informed choice that they want to go home then that’s their responsibility</a:t>
            </a:r>
            <a:r>
              <a:rPr lang="en-GB" sz="2000" i="1" dirty="0" smtClean="0"/>
              <a:t>. </a:t>
            </a:r>
            <a:r>
              <a:rPr lang="en-GB" sz="2000" dirty="0" smtClean="0"/>
              <a:t>(HP_01_CON_MB)</a:t>
            </a:r>
          </a:p>
          <a:p>
            <a:r>
              <a:rPr lang="en-GB" sz="2000" i="1" dirty="0" smtClean="0"/>
              <a:t>…it </a:t>
            </a:r>
            <a:r>
              <a:rPr lang="en-GB" sz="2000" i="1" dirty="0"/>
              <a:t>just basically says that they are leaving against medical advice and they are </a:t>
            </a:r>
            <a:r>
              <a:rPr lang="en-GB" sz="2000" i="1" dirty="0">
                <a:solidFill>
                  <a:srgbClr val="FF0000"/>
                </a:solidFill>
              </a:rPr>
              <a:t>happy to take the consequences on themselves</a:t>
            </a:r>
            <a:r>
              <a:rPr lang="en-GB" sz="2000" i="1" dirty="0"/>
              <a:t>. That they understand the decision they’re taking and </a:t>
            </a:r>
            <a:r>
              <a:rPr lang="en-GB" sz="2000" i="1" dirty="0">
                <a:solidFill>
                  <a:srgbClr val="FF0000"/>
                </a:solidFill>
              </a:rPr>
              <a:t>it’s no longer our responsibility</a:t>
            </a:r>
            <a:r>
              <a:rPr lang="en-GB" sz="2000" dirty="0" smtClean="0"/>
              <a:t>. (HP_01_FY_MB)</a:t>
            </a:r>
          </a:p>
          <a:p>
            <a:r>
              <a:rPr lang="en-GB" sz="2000" i="1" dirty="0"/>
              <a:t>But </a:t>
            </a:r>
            <a:r>
              <a:rPr lang="en-GB" sz="2000" i="1" dirty="0">
                <a:solidFill>
                  <a:srgbClr val="FF0000"/>
                </a:solidFill>
              </a:rPr>
              <a:t>they have to have some responsibility for the management of themselves. So I can do so much.</a:t>
            </a:r>
            <a:r>
              <a:rPr lang="en-GB" sz="2000" i="1" dirty="0"/>
              <a:t> I will work with you but if you don’t want to accept anymore then that’s </a:t>
            </a:r>
            <a:r>
              <a:rPr lang="en-GB" sz="2000" i="1" dirty="0" smtClean="0"/>
              <a:t>fine…I </a:t>
            </a:r>
            <a:r>
              <a:rPr lang="en-GB" sz="2000" i="1" dirty="0"/>
              <a:t>haven’t failed in my job. </a:t>
            </a:r>
            <a:r>
              <a:rPr lang="en-GB" sz="2000" dirty="0" smtClean="0"/>
              <a:t>(HP_01_MGR_MB)</a:t>
            </a:r>
          </a:p>
          <a:p>
            <a:endParaRPr lang="en-GB" sz="2000" dirty="0"/>
          </a:p>
          <a:p>
            <a:endParaRPr lang="en-GB" sz="2000" dirty="0"/>
          </a:p>
          <a:p>
            <a:endParaRPr lang="en-GB" sz="2000" dirty="0"/>
          </a:p>
          <a:p>
            <a:endParaRPr lang="en-GB" sz="2000" dirty="0"/>
          </a:p>
          <a:p>
            <a:endParaRPr lang="en-GB" sz="2000" dirty="0"/>
          </a:p>
          <a:p>
            <a:endParaRPr lang="en-GB" sz="2000" dirty="0" smtClean="0"/>
          </a:p>
          <a:p>
            <a:endParaRPr lang="en-GB" dirty="0"/>
          </a:p>
          <a:p>
            <a:endParaRPr lang="en-GB" dirty="0"/>
          </a:p>
          <a:p>
            <a:endParaRPr lang="en-GB" dirty="0"/>
          </a:p>
        </p:txBody>
      </p:sp>
      <p:sp>
        <p:nvSpPr>
          <p:cNvPr id="3" name="Title 2"/>
          <p:cNvSpPr>
            <a:spLocks noGrp="1"/>
          </p:cNvSpPr>
          <p:nvPr>
            <p:ph type="title"/>
          </p:nvPr>
        </p:nvSpPr>
        <p:spPr>
          <a:xfrm>
            <a:off x="457200" y="338328"/>
            <a:ext cx="8229600" cy="1362480"/>
          </a:xfrm>
        </p:spPr>
        <p:txBody>
          <a:bodyPr>
            <a:normAutofit fontScale="90000"/>
          </a:bodyPr>
          <a:lstStyle/>
          <a:p>
            <a:r>
              <a:rPr lang="en-GB" dirty="0" smtClean="0"/>
              <a:t>Duty of care: Responsibility for patients’ health</a:t>
            </a:r>
            <a:endParaRPr lang="en-GB" dirty="0"/>
          </a:p>
        </p:txBody>
      </p:sp>
    </p:spTree>
    <p:extLst>
      <p:ext uri="{BB962C8B-B14F-4D97-AF65-F5344CB8AC3E}">
        <p14:creationId xmlns:p14="http://schemas.microsoft.com/office/powerpoint/2010/main" val="252607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76872"/>
            <a:ext cx="8640960" cy="4464496"/>
          </a:xfrm>
        </p:spPr>
        <p:txBody>
          <a:bodyPr>
            <a:normAutofit lnSpcReduction="10000"/>
          </a:bodyPr>
          <a:lstStyle/>
          <a:p>
            <a:r>
              <a:rPr lang="en-GB" sz="2200" i="1" dirty="0" smtClean="0"/>
              <a:t>“And </a:t>
            </a:r>
            <a:r>
              <a:rPr lang="en-GB" sz="2200" i="1" dirty="0"/>
              <a:t>mostly it’s </a:t>
            </a:r>
            <a:r>
              <a:rPr lang="en-GB" sz="2200" i="1" dirty="0">
                <a:solidFill>
                  <a:srgbClr val="FF0000"/>
                </a:solidFill>
              </a:rPr>
              <a:t>all about litigation </a:t>
            </a:r>
            <a:r>
              <a:rPr lang="en-GB" sz="2200" i="1" dirty="0"/>
              <a:t>and </a:t>
            </a:r>
            <a:r>
              <a:rPr lang="en-GB" sz="2200" i="1" dirty="0">
                <a:solidFill>
                  <a:srgbClr val="FF0000"/>
                </a:solidFill>
              </a:rPr>
              <a:t>getting the proof</a:t>
            </a:r>
            <a:r>
              <a:rPr lang="en-GB" sz="2200" i="1" dirty="0" smtClean="0"/>
              <a:t>.”</a:t>
            </a:r>
            <a:r>
              <a:rPr lang="en-GB" sz="2200" dirty="0" smtClean="0"/>
              <a:t> </a:t>
            </a:r>
            <a:r>
              <a:rPr lang="en-GB" sz="2200" dirty="0"/>
              <a:t>(HP_03_FY_MB)</a:t>
            </a:r>
            <a:endParaRPr lang="en-GB" sz="2200" i="1" dirty="0"/>
          </a:p>
          <a:p>
            <a:r>
              <a:rPr lang="en-GB" sz="2200" i="1" dirty="0" smtClean="0"/>
              <a:t>“…but </a:t>
            </a:r>
            <a:r>
              <a:rPr lang="en-GB" sz="2200" i="1" dirty="0"/>
              <a:t>they need to sign a self-discharge thingy </a:t>
            </a:r>
            <a:r>
              <a:rPr lang="en-GB" sz="2200" i="1" dirty="0">
                <a:solidFill>
                  <a:srgbClr val="FF0000"/>
                </a:solidFill>
              </a:rPr>
              <a:t>almost to cover themselves</a:t>
            </a:r>
            <a:r>
              <a:rPr lang="en-GB" sz="2200" i="1" dirty="0" smtClean="0"/>
              <a:t>.”</a:t>
            </a:r>
            <a:r>
              <a:rPr lang="en-GB" sz="2200" dirty="0" smtClean="0"/>
              <a:t> </a:t>
            </a:r>
            <a:r>
              <a:rPr lang="en-GB" sz="2200" dirty="0"/>
              <a:t>(HP_04_GP_MB)</a:t>
            </a:r>
          </a:p>
          <a:p>
            <a:r>
              <a:rPr lang="en-GB" sz="2200" i="1" dirty="0" smtClean="0"/>
              <a:t>“</a:t>
            </a:r>
            <a:r>
              <a:rPr lang="en-GB" sz="2200" i="1" dirty="0" smtClean="0">
                <a:solidFill>
                  <a:srgbClr val="FF0000"/>
                </a:solidFill>
              </a:rPr>
              <a:t>I’m </a:t>
            </a:r>
            <a:r>
              <a:rPr lang="en-GB" sz="2200" i="1" dirty="0">
                <a:solidFill>
                  <a:srgbClr val="FF0000"/>
                </a:solidFill>
              </a:rPr>
              <a:t>sure it’s about self-protection for the hospital and the practitioner</a:t>
            </a:r>
            <a:r>
              <a:rPr lang="en-GB" sz="2200" i="1" dirty="0"/>
              <a:t>. </a:t>
            </a:r>
            <a:r>
              <a:rPr lang="en-GB" sz="2200" i="1" dirty="0">
                <a:solidFill>
                  <a:srgbClr val="002060"/>
                </a:solidFill>
              </a:rPr>
              <a:t>That they’re saying that the patient must take responsibility for their own actions and that we couldn’t be liable. </a:t>
            </a:r>
            <a:r>
              <a:rPr lang="en-GB" sz="2200" i="1" dirty="0"/>
              <a:t>So I think it’s very much about protecting our interests rather than anything else</a:t>
            </a:r>
            <a:r>
              <a:rPr lang="en-GB" sz="2200" i="1" dirty="0" smtClean="0"/>
              <a:t>.” </a:t>
            </a:r>
            <a:r>
              <a:rPr lang="en-GB" sz="2200" dirty="0" smtClean="0"/>
              <a:t>(HP_08_CON_STH)</a:t>
            </a:r>
          </a:p>
          <a:p>
            <a:r>
              <a:rPr lang="en-GB" sz="2200" i="1" dirty="0"/>
              <a:t> </a:t>
            </a:r>
            <a:r>
              <a:rPr lang="en-GB" sz="2200" i="1" dirty="0" smtClean="0"/>
              <a:t>“As </a:t>
            </a:r>
            <a:r>
              <a:rPr lang="en-GB" sz="2200" i="1" dirty="0"/>
              <a:t>a nurse you worry that something might happen and it might come back on you. </a:t>
            </a:r>
            <a:r>
              <a:rPr lang="en-GB" sz="2200" i="1" dirty="0">
                <a:solidFill>
                  <a:srgbClr val="FF0000"/>
                </a:solidFill>
              </a:rPr>
              <a:t>It’s obviously always best if you’ve got something written in to say this patient decided to take their own discharge and they’re signing to say that they know the risks</a:t>
            </a:r>
            <a:r>
              <a:rPr lang="en-GB" sz="2200" dirty="0" smtClean="0"/>
              <a:t>.” </a:t>
            </a:r>
            <a:r>
              <a:rPr lang="en-GB" sz="2200" dirty="0"/>
              <a:t>(HP_09_NUR_STH)</a:t>
            </a:r>
          </a:p>
          <a:p>
            <a:endParaRPr lang="en-GB" sz="2000" dirty="0" smtClean="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smtClean="0"/>
          </a:p>
          <a:p>
            <a:endParaRPr lang="en-GB" dirty="0"/>
          </a:p>
          <a:p>
            <a:endParaRPr lang="en-GB" dirty="0"/>
          </a:p>
          <a:p>
            <a:endParaRPr lang="en-GB" dirty="0"/>
          </a:p>
        </p:txBody>
      </p:sp>
      <p:sp>
        <p:nvSpPr>
          <p:cNvPr id="3" name="Title 2"/>
          <p:cNvSpPr>
            <a:spLocks noGrp="1"/>
          </p:cNvSpPr>
          <p:nvPr>
            <p:ph type="title"/>
          </p:nvPr>
        </p:nvSpPr>
        <p:spPr>
          <a:xfrm>
            <a:off x="457200" y="338328"/>
            <a:ext cx="8229600" cy="1362480"/>
          </a:xfrm>
        </p:spPr>
        <p:txBody>
          <a:bodyPr>
            <a:normAutofit fontScale="90000"/>
          </a:bodyPr>
          <a:lstStyle/>
          <a:p>
            <a:r>
              <a:rPr lang="en-GB" dirty="0" smtClean="0"/>
              <a:t>Responsible for patients’ health; Accountable for patients’ actions?</a:t>
            </a:r>
            <a:endParaRPr lang="en-GB" dirty="0"/>
          </a:p>
        </p:txBody>
      </p:sp>
    </p:spTree>
    <p:extLst>
      <p:ext uri="{BB962C8B-B14F-4D97-AF65-F5344CB8AC3E}">
        <p14:creationId xmlns:p14="http://schemas.microsoft.com/office/powerpoint/2010/main" val="152330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32856"/>
            <a:ext cx="8640960" cy="4608512"/>
          </a:xfrm>
        </p:spPr>
        <p:txBody>
          <a:bodyPr>
            <a:normAutofit lnSpcReduction="10000"/>
          </a:bodyPr>
          <a:lstStyle/>
          <a:p>
            <a:r>
              <a:rPr lang="en-GB" sz="2000" i="1" dirty="0" smtClean="0">
                <a:solidFill>
                  <a:srgbClr val="1B4171"/>
                </a:solidFill>
                <a:latin typeface="Candara" charset="0"/>
              </a:rPr>
              <a:t>“</a:t>
            </a:r>
            <a:r>
              <a:rPr lang="en-GB" sz="2000" i="1" dirty="0">
                <a:solidFill>
                  <a:srgbClr val="1B4171"/>
                </a:solidFill>
                <a:latin typeface="Candara" charset="0"/>
              </a:rPr>
              <a:t>Having said that, if you let a patient go out of hospital and they do drop dead </a:t>
            </a:r>
            <a:r>
              <a:rPr lang="en-GB" sz="2000" i="1" dirty="0">
                <a:solidFill>
                  <a:srgbClr val="FF0000"/>
                </a:solidFill>
                <a:latin typeface="Candara" charset="0"/>
              </a:rPr>
              <a:t>you know where all the blame will come</a:t>
            </a:r>
            <a:r>
              <a:rPr lang="en-GB" sz="2000" i="1" dirty="0">
                <a:solidFill>
                  <a:srgbClr val="1B4171"/>
                </a:solidFill>
                <a:latin typeface="Candara" charset="0"/>
              </a:rPr>
              <a:t>. No one is going to blame the dead patient even if it was their decision. They will just come to you and say what happened and there will be a lot of criticism. </a:t>
            </a:r>
            <a:r>
              <a:rPr lang="en-GB" sz="2000" i="1" dirty="0">
                <a:solidFill>
                  <a:srgbClr val="FF0000"/>
                </a:solidFill>
                <a:latin typeface="Candara" charset="0"/>
              </a:rPr>
              <a:t>So this is where I think all the paranoia and back-covering comes from and defensive behaviour</a:t>
            </a:r>
            <a:r>
              <a:rPr lang="en-GB" sz="2000" i="1" dirty="0" smtClean="0">
                <a:solidFill>
                  <a:srgbClr val="1B4171"/>
                </a:solidFill>
                <a:latin typeface="Candara" charset="0"/>
              </a:rPr>
              <a:t>” </a:t>
            </a:r>
            <a:r>
              <a:rPr lang="en-GB" sz="2000" dirty="0" smtClean="0">
                <a:latin typeface="Candara" charset="0"/>
              </a:rPr>
              <a:t>(</a:t>
            </a:r>
            <a:r>
              <a:rPr lang="en-GB" sz="2000" dirty="0">
                <a:latin typeface="Candara" charset="0"/>
              </a:rPr>
              <a:t>HP_05_Reg_STH)</a:t>
            </a:r>
          </a:p>
          <a:p>
            <a:r>
              <a:rPr lang="en-GB" sz="2000" i="1" dirty="0" smtClean="0"/>
              <a:t>“And </a:t>
            </a:r>
            <a:r>
              <a:rPr lang="en-GB" sz="2000" i="1" dirty="0"/>
              <a:t>I suppose if anything did happen…if it ended up at the coroners what would I do then…</a:t>
            </a:r>
            <a:r>
              <a:rPr lang="en-GB" sz="2000" i="1" dirty="0">
                <a:solidFill>
                  <a:srgbClr val="FF0000"/>
                </a:solidFill>
              </a:rPr>
              <a:t>probably a coroner would turn round and say you were the nurse looking after that patient what were you doing when they absconded? </a:t>
            </a:r>
            <a:r>
              <a:rPr lang="en-GB" sz="2000" i="1" dirty="0"/>
              <a:t>Did you have that conversation with them? You have to unfortunately think in this day and age always about what if it ended up in this way</a:t>
            </a:r>
            <a:r>
              <a:rPr lang="en-GB" sz="2000" i="1" dirty="0" smtClean="0"/>
              <a:t>.” </a:t>
            </a:r>
            <a:r>
              <a:rPr lang="en-GB" sz="2000" dirty="0"/>
              <a:t>(HP_09_NUR_STH</a:t>
            </a:r>
            <a:r>
              <a:rPr lang="en-GB" sz="2000" dirty="0" smtClean="0"/>
              <a:t>)</a:t>
            </a:r>
          </a:p>
          <a:p>
            <a:r>
              <a:rPr lang="en-GB" sz="2000" dirty="0" smtClean="0"/>
              <a:t>“</a:t>
            </a:r>
            <a:r>
              <a:rPr lang="en-GB" sz="2000" i="1" dirty="0" smtClean="0"/>
              <a:t>And they [FYs] </a:t>
            </a:r>
            <a:r>
              <a:rPr lang="en-GB" sz="2000" i="1" dirty="0"/>
              <a:t>don’t appear to appreciate that if that patient goes away and dies and there’s an inquest and you’re called to the inquest </a:t>
            </a:r>
            <a:r>
              <a:rPr lang="en-GB" sz="2000" i="1" dirty="0">
                <a:solidFill>
                  <a:srgbClr val="FF0000"/>
                </a:solidFill>
              </a:rPr>
              <a:t>the coroner will be saying you let them go and they’ve killed themselves</a:t>
            </a:r>
            <a:r>
              <a:rPr lang="en-GB" sz="2000" dirty="0" smtClean="0"/>
              <a:t>.”  </a:t>
            </a:r>
            <a:r>
              <a:rPr lang="en-GB" sz="2000" dirty="0"/>
              <a:t>(HP_02_CON_MB)</a:t>
            </a:r>
          </a:p>
          <a:p>
            <a:endParaRPr lang="en-GB" sz="2000" dirty="0" smtClean="0"/>
          </a:p>
          <a:p>
            <a:endParaRPr lang="en-GB" sz="2000" dirty="0"/>
          </a:p>
          <a:p>
            <a:endParaRPr lang="en-GB" sz="2000" dirty="0"/>
          </a:p>
          <a:p>
            <a:endParaRPr lang="en-GB" sz="2000" dirty="0" smtClean="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smtClean="0"/>
          </a:p>
          <a:p>
            <a:endParaRPr lang="en-GB" dirty="0"/>
          </a:p>
          <a:p>
            <a:endParaRPr lang="en-GB" dirty="0"/>
          </a:p>
          <a:p>
            <a:endParaRPr lang="en-GB" dirty="0"/>
          </a:p>
        </p:txBody>
      </p:sp>
      <p:sp>
        <p:nvSpPr>
          <p:cNvPr id="3" name="Title 2"/>
          <p:cNvSpPr>
            <a:spLocks noGrp="1"/>
          </p:cNvSpPr>
          <p:nvPr>
            <p:ph type="title"/>
          </p:nvPr>
        </p:nvSpPr>
        <p:spPr>
          <a:xfrm>
            <a:off x="457200" y="338328"/>
            <a:ext cx="8229600" cy="1362480"/>
          </a:xfrm>
        </p:spPr>
        <p:txBody>
          <a:bodyPr>
            <a:normAutofit fontScale="90000"/>
          </a:bodyPr>
          <a:lstStyle/>
          <a:p>
            <a:r>
              <a:rPr lang="en-GB" dirty="0" smtClean="0"/>
              <a:t>Responsible for patients’ health; Accountable for patients’ actions?</a:t>
            </a:r>
            <a:endParaRPr lang="en-GB" dirty="0"/>
          </a:p>
        </p:txBody>
      </p:sp>
    </p:spTree>
    <p:extLst>
      <p:ext uri="{BB962C8B-B14F-4D97-AF65-F5344CB8AC3E}">
        <p14:creationId xmlns:p14="http://schemas.microsoft.com/office/powerpoint/2010/main" val="3604194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988840"/>
            <a:ext cx="8640960" cy="4680520"/>
          </a:xfrm>
        </p:spPr>
        <p:txBody>
          <a:bodyPr>
            <a:normAutofit fontScale="92500" lnSpcReduction="20000"/>
          </a:bodyPr>
          <a:lstStyle/>
          <a:p>
            <a:r>
              <a:rPr lang="en-GB" i="1" dirty="0" smtClean="0"/>
              <a:t>“I </a:t>
            </a:r>
            <a:r>
              <a:rPr lang="en-GB" i="1" dirty="0"/>
              <a:t>wouldn’t say we’ve got </a:t>
            </a:r>
            <a:r>
              <a:rPr lang="en-GB" i="1" dirty="0" smtClean="0"/>
              <a:t>better, </a:t>
            </a:r>
            <a:r>
              <a:rPr lang="en-GB" i="1" dirty="0"/>
              <a:t>I think we’ve got more </a:t>
            </a:r>
            <a:r>
              <a:rPr lang="en-GB" i="1" dirty="0" smtClean="0"/>
              <a:t>worried…I </a:t>
            </a:r>
            <a:r>
              <a:rPr lang="en-GB" i="1" dirty="0"/>
              <a:t>imagine 20 or 30 years ago if somebody wanted to self-discharge we acted more out of the patient’s interest than our own interests. I think now what happens in hospitals a lot </a:t>
            </a:r>
            <a:r>
              <a:rPr lang="en-GB" i="1" dirty="0" smtClean="0"/>
              <a:t>is…</a:t>
            </a:r>
            <a:r>
              <a:rPr lang="en-GB" i="1" dirty="0" smtClean="0">
                <a:solidFill>
                  <a:srgbClr val="FF0000"/>
                </a:solidFill>
              </a:rPr>
              <a:t>that </a:t>
            </a:r>
            <a:r>
              <a:rPr lang="en-GB" i="1" dirty="0">
                <a:solidFill>
                  <a:srgbClr val="FF0000"/>
                </a:solidFill>
              </a:rPr>
              <a:t>they’re number one priority is to cover their back and the number two attitude is to cover the patient’s back. </a:t>
            </a:r>
            <a:r>
              <a:rPr lang="en-GB" i="1" dirty="0"/>
              <a:t>And I think that this shift has become as medical-legal activity has increased. No one likes complaints. Nobody wants to be </a:t>
            </a:r>
            <a:r>
              <a:rPr lang="en-GB" i="1" dirty="0" smtClean="0"/>
              <a:t>criticised…we’ve </a:t>
            </a:r>
            <a:r>
              <a:rPr lang="en-GB" i="1" dirty="0"/>
              <a:t>just become more worried because of that and therefore we act more defensively</a:t>
            </a:r>
            <a:r>
              <a:rPr lang="en-GB" dirty="0" smtClean="0"/>
              <a:t>.(HP_05_REG_STH)</a:t>
            </a:r>
          </a:p>
          <a:p>
            <a:r>
              <a:rPr lang="en-GB" i="1" dirty="0"/>
              <a:t>if you’re classed as an inpatient you’re under our care. But it is obviously a worry for nurses if someone does </a:t>
            </a:r>
            <a:r>
              <a:rPr lang="en-GB" i="1" dirty="0" smtClean="0"/>
              <a:t>go, </a:t>
            </a:r>
            <a:r>
              <a:rPr lang="en-GB" i="1" dirty="0"/>
              <a:t>because they </a:t>
            </a:r>
            <a:r>
              <a:rPr lang="en-GB" i="1" dirty="0" smtClean="0"/>
              <a:t>think,</a:t>
            </a:r>
            <a:r>
              <a:rPr lang="en-GB" i="1" dirty="0" smtClean="0">
                <a:solidFill>
                  <a:srgbClr val="FF0000"/>
                </a:solidFill>
              </a:rPr>
              <a:t> </a:t>
            </a:r>
            <a:r>
              <a:rPr lang="en-GB" i="1" dirty="0">
                <a:solidFill>
                  <a:srgbClr val="FF0000"/>
                </a:solidFill>
              </a:rPr>
              <a:t>if something happens to them what is going to happen to me kind of thing. So it is a worry</a:t>
            </a:r>
            <a:r>
              <a:rPr lang="en-GB" dirty="0"/>
              <a:t>. (HP_09_NUR_STH) </a:t>
            </a:r>
          </a:p>
          <a:p>
            <a:r>
              <a:rPr lang="en-GB" i="1" dirty="0"/>
              <a:t>I wouldn’t like to stand up in a coroner’s court and say, well, you want to discharge yourself, that’s your business. </a:t>
            </a:r>
            <a:r>
              <a:rPr lang="en-GB" i="1" dirty="0">
                <a:solidFill>
                  <a:srgbClr val="FF0000"/>
                </a:solidFill>
              </a:rPr>
              <a:t>Even if legally that may be the only requirement</a:t>
            </a:r>
            <a:r>
              <a:rPr lang="en-GB" i="1" dirty="0"/>
              <a:t> </a:t>
            </a:r>
            <a:r>
              <a:rPr lang="en-GB" dirty="0"/>
              <a:t>(HP_04_NURSE_STH)</a:t>
            </a:r>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A legal duty of care?</a:t>
            </a:r>
            <a:endParaRPr lang="en-GB" dirty="0"/>
          </a:p>
        </p:txBody>
      </p:sp>
    </p:spTree>
    <p:extLst>
      <p:ext uri="{BB962C8B-B14F-4D97-AF65-F5344CB8AC3E}">
        <p14:creationId xmlns:p14="http://schemas.microsoft.com/office/powerpoint/2010/main" val="2280073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564904"/>
            <a:ext cx="8640960" cy="3960439"/>
          </a:xfrm>
        </p:spPr>
        <p:txBody>
          <a:bodyPr>
            <a:normAutofit fontScale="92500" lnSpcReduction="20000"/>
          </a:bodyPr>
          <a:lstStyle/>
          <a:p>
            <a:r>
              <a:rPr lang="en-GB" sz="2000" dirty="0" smtClean="0"/>
              <a:t>The </a:t>
            </a:r>
            <a:r>
              <a:rPr lang="en-GB" sz="2000" dirty="0"/>
              <a:t>medication given to </a:t>
            </a:r>
            <a:r>
              <a:rPr lang="en-GB" sz="2000" dirty="0" err="1"/>
              <a:t>SDrgrs</a:t>
            </a:r>
            <a:r>
              <a:rPr lang="en-GB" sz="2000" dirty="0"/>
              <a:t> and the contact with </a:t>
            </a:r>
            <a:r>
              <a:rPr lang="en-GB" sz="2000" dirty="0" err="1" smtClean="0"/>
              <a:t>SDrgrs</a:t>
            </a:r>
            <a:r>
              <a:rPr lang="en-GB" sz="2000" dirty="0" smtClean="0"/>
              <a:t> GPs suggests that HCPs’ </a:t>
            </a:r>
            <a:r>
              <a:rPr lang="en-GB" sz="2000" dirty="0"/>
              <a:t>duty of </a:t>
            </a:r>
            <a:r>
              <a:rPr lang="en-GB" sz="2000" dirty="0" smtClean="0"/>
              <a:t>care does extend </a:t>
            </a:r>
            <a:r>
              <a:rPr lang="en-GB" sz="2000" dirty="0"/>
              <a:t>beyond the hospital </a:t>
            </a:r>
            <a:r>
              <a:rPr lang="en-GB" sz="2000" dirty="0" smtClean="0"/>
              <a:t>grounds.</a:t>
            </a:r>
          </a:p>
          <a:p>
            <a:r>
              <a:rPr lang="en-GB" sz="2000" dirty="0" smtClean="0"/>
              <a:t>The duty </a:t>
            </a:r>
            <a:r>
              <a:rPr lang="en-GB" sz="2000" dirty="0"/>
              <a:t>of care </a:t>
            </a:r>
            <a:r>
              <a:rPr lang="en-GB" sz="2000" dirty="0" smtClean="0"/>
              <a:t>consists of </a:t>
            </a:r>
            <a:r>
              <a:rPr lang="en-GB" sz="2000" dirty="0"/>
              <a:t>a felt responsibility for </a:t>
            </a:r>
            <a:r>
              <a:rPr lang="en-GB" sz="2000" dirty="0" err="1" smtClean="0"/>
              <a:t>SDrgrs</a:t>
            </a:r>
            <a:r>
              <a:rPr lang="en-GB" sz="2000" dirty="0" smtClean="0"/>
              <a:t>’ health. However, a decision to SD was portrayed as severing </a:t>
            </a:r>
            <a:r>
              <a:rPr lang="en-GB" sz="2000" dirty="0"/>
              <a:t>HCPs responsibility for pts’ </a:t>
            </a:r>
            <a:r>
              <a:rPr lang="en-GB" sz="2000" dirty="0" smtClean="0"/>
              <a:t>health, which was then passed onto GPs or the </a:t>
            </a:r>
            <a:r>
              <a:rPr lang="en-GB" sz="2000" dirty="0" err="1" smtClean="0"/>
              <a:t>SDrgr</a:t>
            </a:r>
            <a:r>
              <a:rPr lang="en-GB" sz="2000" dirty="0" smtClean="0"/>
              <a:t>. Therefore, HCPs implied </a:t>
            </a:r>
            <a:r>
              <a:rPr lang="en-GB" sz="2000" dirty="0"/>
              <a:t>their duty of care as </a:t>
            </a:r>
            <a:r>
              <a:rPr lang="en-GB" sz="2000" dirty="0" smtClean="0"/>
              <a:t>limited outside of the hospital grounds.</a:t>
            </a:r>
          </a:p>
          <a:p>
            <a:r>
              <a:rPr lang="en-GB" sz="2000" dirty="0" smtClean="0"/>
              <a:t>Despite the limited duty outside of the hospital and the transfer of responsibility for </a:t>
            </a:r>
            <a:r>
              <a:rPr lang="en-GB" sz="2000" dirty="0" err="1" smtClean="0"/>
              <a:t>SDrgrs</a:t>
            </a:r>
            <a:r>
              <a:rPr lang="en-GB" sz="2000" dirty="0" smtClean="0"/>
              <a:t>’ health, HCPs portrayed their duty as extending beyond the hospital grounds as a result of litigation and inquests. Therefore the risk for HCPs associated with the duty of care within the context of SD is litigation. </a:t>
            </a:r>
          </a:p>
          <a:p>
            <a:r>
              <a:rPr lang="en-GB" sz="2000" dirty="0" smtClean="0"/>
              <a:t>HCPs’ duty of care is shifting from being underpinned by ethics and morality to law. </a:t>
            </a:r>
            <a:r>
              <a:rPr lang="en-GB" sz="2000" dirty="0"/>
              <a:t>Medicine </a:t>
            </a:r>
            <a:r>
              <a:rPr lang="en-GB" sz="2000" dirty="0" smtClean="0"/>
              <a:t>may no longer be classed as </a:t>
            </a:r>
            <a:r>
              <a:rPr lang="en-GB" sz="2000" dirty="0"/>
              <a:t>a selfless </a:t>
            </a:r>
            <a:r>
              <a:rPr lang="en-GB" sz="2000" dirty="0" smtClean="0"/>
              <a:t>service. In effect, the legal aspects are holding </a:t>
            </a:r>
            <a:r>
              <a:rPr lang="en-GB" sz="2000" dirty="0"/>
              <a:t>back the </a:t>
            </a:r>
            <a:r>
              <a:rPr lang="en-GB" sz="2000" dirty="0" smtClean="0"/>
              <a:t>‘care’ received</a:t>
            </a:r>
            <a:r>
              <a:rPr lang="en-GB" sz="2000" dirty="0"/>
              <a:t>. Ensuring </a:t>
            </a:r>
            <a:r>
              <a:rPr lang="en-GB" sz="2000" dirty="0" smtClean="0"/>
              <a:t>‘care’ delivered, </a:t>
            </a:r>
            <a:r>
              <a:rPr lang="en-GB" sz="2000" dirty="0"/>
              <a:t>albeit through </a:t>
            </a:r>
            <a:r>
              <a:rPr lang="en-GB" sz="2000" dirty="0" smtClean="0"/>
              <a:t>GP, </a:t>
            </a:r>
            <a:r>
              <a:rPr lang="en-GB" sz="2000" dirty="0"/>
              <a:t>but emerged out of fear of litigation rather than altruism</a:t>
            </a:r>
            <a:r>
              <a:rPr lang="en-GB" sz="2000" dirty="0" smtClean="0"/>
              <a:t>. However, portraying their duties in this way may be in response to being held to account.  </a:t>
            </a:r>
          </a:p>
          <a:p>
            <a:endParaRPr lang="en-GB" dirty="0"/>
          </a:p>
          <a:p>
            <a:endParaRPr lang="en-GB" dirty="0" smtClean="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Initial Conclusions</a:t>
            </a:r>
            <a:endParaRPr lang="en-GB" dirty="0"/>
          </a:p>
        </p:txBody>
      </p:sp>
    </p:spTree>
    <p:extLst>
      <p:ext uri="{BB962C8B-B14F-4D97-AF65-F5344CB8AC3E}">
        <p14:creationId xmlns:p14="http://schemas.microsoft.com/office/powerpoint/2010/main" val="292870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0825" y="1412777"/>
            <a:ext cx="8642350" cy="5184874"/>
          </a:xfrm>
        </p:spPr>
        <p:txBody>
          <a:bodyPr>
            <a:normAutofit lnSpcReduction="10000"/>
          </a:bodyPr>
          <a:lstStyle/>
          <a:p>
            <a:pPr>
              <a:lnSpc>
                <a:spcPct val="90000"/>
              </a:lnSpc>
            </a:pPr>
            <a:r>
              <a:rPr lang="en-GB" dirty="0">
                <a:latin typeface="Candara" charset="0"/>
              </a:rPr>
              <a:t>Terminology</a:t>
            </a:r>
          </a:p>
          <a:p>
            <a:pPr lvl="1">
              <a:lnSpc>
                <a:spcPct val="90000"/>
              </a:lnSpc>
            </a:pPr>
            <a:r>
              <a:rPr lang="en-GB" dirty="0">
                <a:latin typeface="Candara" charset="0"/>
              </a:rPr>
              <a:t>Discharge against medical advice? </a:t>
            </a:r>
            <a:endParaRPr lang="en-GB" dirty="0" smtClean="0">
              <a:latin typeface="Candara" charset="0"/>
            </a:endParaRPr>
          </a:p>
          <a:p>
            <a:pPr marL="303213" lvl="1" indent="0">
              <a:lnSpc>
                <a:spcPct val="90000"/>
              </a:lnSpc>
              <a:buNone/>
            </a:pPr>
            <a:endParaRPr lang="en-GB" dirty="0" smtClean="0">
              <a:latin typeface="Candara" charset="0"/>
            </a:endParaRPr>
          </a:p>
          <a:p>
            <a:pPr>
              <a:lnSpc>
                <a:spcPct val="90000"/>
              </a:lnSpc>
            </a:pPr>
            <a:r>
              <a:rPr lang="en-GB" dirty="0" smtClean="0">
                <a:latin typeface="Candara" charset="0"/>
              </a:rPr>
              <a:t>Process </a:t>
            </a:r>
            <a:endParaRPr lang="en-GB" dirty="0">
              <a:latin typeface="Candara" charset="0"/>
            </a:endParaRPr>
          </a:p>
          <a:p>
            <a:pPr lvl="1">
              <a:lnSpc>
                <a:spcPct val="90000"/>
              </a:lnSpc>
              <a:buFont typeface="Symbol" charset="0"/>
              <a:buNone/>
            </a:pPr>
            <a:endParaRPr lang="en-GB" dirty="0">
              <a:latin typeface="Candara" charset="0"/>
            </a:endParaRPr>
          </a:p>
          <a:p>
            <a:pPr>
              <a:lnSpc>
                <a:spcPct val="90000"/>
              </a:lnSpc>
            </a:pPr>
            <a:r>
              <a:rPr lang="en-GB" dirty="0">
                <a:latin typeface="Candara" charset="0"/>
              </a:rPr>
              <a:t>Self-discharge in context:</a:t>
            </a:r>
          </a:p>
          <a:p>
            <a:pPr lvl="1">
              <a:lnSpc>
                <a:spcPct val="90000"/>
              </a:lnSpc>
            </a:pPr>
            <a:r>
              <a:rPr lang="en-GB" dirty="0" err="1">
                <a:latin typeface="Candara" charset="0"/>
              </a:rPr>
              <a:t>Approx</a:t>
            </a:r>
            <a:r>
              <a:rPr lang="en-GB" dirty="0">
                <a:latin typeface="Candara" charset="0"/>
              </a:rPr>
              <a:t> 1 – 2% of patients decide not to follow health professionals’ advice each year</a:t>
            </a:r>
          </a:p>
          <a:p>
            <a:pPr lvl="1">
              <a:lnSpc>
                <a:spcPct val="90000"/>
              </a:lnSpc>
            </a:pPr>
            <a:r>
              <a:rPr lang="en-GB" dirty="0">
                <a:latin typeface="Candara" charset="0"/>
              </a:rPr>
              <a:t>Particular sections of society thought to be more vulnerable to self-discharging</a:t>
            </a:r>
          </a:p>
          <a:p>
            <a:pPr lvl="1">
              <a:lnSpc>
                <a:spcPct val="90000"/>
              </a:lnSpc>
            </a:pPr>
            <a:r>
              <a:rPr lang="en-GB" dirty="0">
                <a:latin typeface="Candara" charset="0"/>
              </a:rPr>
              <a:t>The reasons given for self-discharge include long waiting times, poor bedside manner, and failure of communication amongst hospital staff</a:t>
            </a:r>
          </a:p>
          <a:p>
            <a:pPr lvl="1">
              <a:lnSpc>
                <a:spcPct val="90000"/>
              </a:lnSpc>
            </a:pPr>
            <a:r>
              <a:rPr lang="en-GB" dirty="0">
                <a:latin typeface="Candara" charset="0"/>
              </a:rPr>
              <a:t>Self-dischargers have higher readmission and in-hospital mortality rates </a:t>
            </a:r>
          </a:p>
          <a:p>
            <a:pPr>
              <a:lnSpc>
                <a:spcPct val="90000"/>
              </a:lnSpc>
            </a:pPr>
            <a:endParaRPr lang="en-GB" dirty="0">
              <a:latin typeface="Candara" charset="0"/>
            </a:endParaRPr>
          </a:p>
        </p:txBody>
      </p:sp>
      <p:sp>
        <p:nvSpPr>
          <p:cNvPr id="9219" name="Title 4"/>
          <p:cNvSpPr>
            <a:spLocks noGrp="1"/>
          </p:cNvSpPr>
          <p:nvPr>
            <p:ph type="title"/>
          </p:nvPr>
        </p:nvSpPr>
        <p:spPr>
          <a:xfrm>
            <a:off x="457200" y="338139"/>
            <a:ext cx="8229600" cy="786606"/>
          </a:xfrm>
        </p:spPr>
        <p:txBody>
          <a:bodyPr/>
          <a:lstStyle/>
          <a:p>
            <a:r>
              <a:rPr lang="en-GB" dirty="0">
                <a:latin typeface="Candara" charset="0"/>
              </a:rPr>
              <a:t>What is Self-Discharge?</a:t>
            </a:r>
          </a:p>
        </p:txBody>
      </p:sp>
    </p:spTree>
    <p:extLst>
      <p:ext uri="{BB962C8B-B14F-4D97-AF65-F5344CB8AC3E}">
        <p14:creationId xmlns:p14="http://schemas.microsoft.com/office/powerpoint/2010/main" val="105199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l="22308" t="37000" r="35770" b="51514"/>
          <a:stretch>
            <a:fillRect/>
          </a:stretch>
        </p:blipFill>
        <p:spPr bwMode="auto">
          <a:xfrm>
            <a:off x="199801" y="1556792"/>
            <a:ext cx="5749925"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l="22180" t="53186" r="13077" b="32768"/>
          <a:stretch>
            <a:fillRect/>
          </a:stretch>
        </p:blipFill>
        <p:spPr bwMode="auto">
          <a:xfrm>
            <a:off x="1017049" y="2708920"/>
            <a:ext cx="7907337"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l="21025" t="23795" r="44231" b="54051"/>
          <a:stretch>
            <a:fillRect/>
          </a:stretch>
        </p:blipFill>
        <p:spPr bwMode="auto">
          <a:xfrm>
            <a:off x="192007" y="3799158"/>
            <a:ext cx="4765675"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l="22050" t="42487" r="35168" b="47487"/>
          <a:stretch>
            <a:fillRect/>
          </a:stretch>
        </p:blipFill>
        <p:spPr bwMode="auto">
          <a:xfrm>
            <a:off x="3040504" y="5895157"/>
            <a:ext cx="5867400" cy="85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68746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duties of HCPs laid out in the Hippocratic Oath</a:t>
            </a:r>
          </a:p>
          <a:p>
            <a:r>
              <a:rPr lang="en-GB" dirty="0" smtClean="0"/>
              <a:t>GMC – the patient is the first concern, and to work in ways which best serve the patient’s interests. </a:t>
            </a:r>
          </a:p>
          <a:p>
            <a:r>
              <a:rPr lang="en-GB" i="1" dirty="0" smtClean="0"/>
              <a:t>“Ethical foundations of the duty to provide care…is the principle of beneficence, which recognises and defines the special moral obligation on the part of HCPs to further the welfare of patients and to advance patients’ well-being” </a:t>
            </a:r>
            <a:r>
              <a:rPr lang="en-GB" dirty="0" smtClean="0"/>
              <a:t>(</a:t>
            </a:r>
            <a:r>
              <a:rPr lang="en-GB" dirty="0" err="1" smtClean="0"/>
              <a:t>Ruderman</a:t>
            </a:r>
            <a:r>
              <a:rPr lang="en-GB" dirty="0" smtClean="0"/>
              <a:t> </a:t>
            </a:r>
            <a:r>
              <a:rPr lang="en-GB" i="1" dirty="0" smtClean="0"/>
              <a:t>et al</a:t>
            </a:r>
            <a:r>
              <a:rPr lang="en-GB" dirty="0" smtClean="0"/>
              <a:t>, 2006)</a:t>
            </a:r>
          </a:p>
          <a:p>
            <a:endParaRPr lang="en-GB" dirty="0"/>
          </a:p>
          <a:p>
            <a:endParaRPr lang="en-GB" dirty="0"/>
          </a:p>
        </p:txBody>
      </p:sp>
      <p:sp>
        <p:nvSpPr>
          <p:cNvPr id="2" name="Title 1"/>
          <p:cNvSpPr>
            <a:spLocks noGrp="1"/>
          </p:cNvSpPr>
          <p:nvPr>
            <p:ph type="title"/>
          </p:nvPr>
        </p:nvSpPr>
        <p:spPr/>
        <p:txBody>
          <a:bodyPr/>
          <a:lstStyle/>
          <a:p>
            <a:r>
              <a:rPr lang="en-GB" dirty="0" smtClean="0"/>
              <a:t>Duty of Care</a:t>
            </a:r>
            <a:endParaRPr lang="en-GB" dirty="0"/>
          </a:p>
        </p:txBody>
      </p:sp>
    </p:spTree>
    <p:extLst>
      <p:ext uri="{BB962C8B-B14F-4D97-AF65-F5344CB8AC3E}">
        <p14:creationId xmlns:p14="http://schemas.microsoft.com/office/powerpoint/2010/main" val="212931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772816"/>
            <a:ext cx="8568952" cy="4824535"/>
          </a:xfrm>
        </p:spPr>
        <p:txBody>
          <a:bodyPr>
            <a:normAutofit fontScale="92500" lnSpcReduction="20000"/>
          </a:bodyPr>
          <a:lstStyle/>
          <a:p>
            <a:r>
              <a:rPr lang="en-GB" dirty="0" smtClean="0"/>
              <a:t>Concept typically applied in the literature in the context of epidemics when HCPs are deemed to be at risk, albeit a physical one. The risk challenges the HCPs’ duty of care, thereby flagging up the extent of their duty of care towards pts. Want to explore how HCPs portray their duty of care towards pts that wish to SD and whether they foresee any risks arising from a duty of care in the context of SD.  </a:t>
            </a:r>
          </a:p>
          <a:p>
            <a:r>
              <a:rPr lang="en-GB" dirty="0" smtClean="0"/>
              <a:t>Clark (2003; 2004) medicine is a </a:t>
            </a:r>
            <a:r>
              <a:rPr lang="en-GB" i="1" dirty="0" smtClean="0"/>
              <a:t>“selfless service”</a:t>
            </a:r>
            <a:r>
              <a:rPr lang="en-GB" dirty="0" smtClean="0"/>
              <a:t> in return for self-regulation</a:t>
            </a:r>
            <a:r>
              <a:rPr lang="en-GB" dirty="0"/>
              <a:t>,</a:t>
            </a:r>
            <a:r>
              <a:rPr lang="en-GB" dirty="0" smtClean="0"/>
              <a:t> independence, and beholden to no outside social body. </a:t>
            </a:r>
          </a:p>
          <a:p>
            <a:r>
              <a:rPr lang="en-GB" dirty="0" smtClean="0"/>
              <a:t>“it is more agreeable, to do good out of generosity than because one is expected or compelled to” (Reid, 2005)</a:t>
            </a:r>
          </a:p>
          <a:p>
            <a:r>
              <a:rPr lang="en-GB" dirty="0" err="1" smtClean="0"/>
              <a:t>Downie</a:t>
            </a:r>
            <a:r>
              <a:rPr lang="en-GB" dirty="0"/>
              <a:t> </a:t>
            </a:r>
            <a:r>
              <a:rPr lang="en-GB" dirty="0" smtClean="0"/>
              <a:t>(2002) </a:t>
            </a:r>
            <a:r>
              <a:rPr lang="en-GB" i="1" dirty="0" smtClean="0"/>
              <a:t>“we expect doctors to work to the best of their ability to benefit rather than harm us just as we expect his of our </a:t>
            </a:r>
            <a:r>
              <a:rPr lang="en-GB" i="1" dirty="0" err="1" smtClean="0"/>
              <a:t>automechanics</a:t>
            </a:r>
            <a:r>
              <a:rPr lang="en-GB" i="1" dirty="0" smtClean="0"/>
              <a:t>” docs do their job within the realms of hospitals – expect no more in terms of altruism. Supererogation?</a:t>
            </a:r>
          </a:p>
          <a:p>
            <a:r>
              <a:rPr lang="en-GB" i="1" dirty="0" smtClean="0"/>
              <a:t>The opposition between Selfishness and altruism impedes rather than aids our understanding of duty to care (Reid, 2005) </a:t>
            </a:r>
          </a:p>
          <a:p>
            <a:endParaRPr lang="en-GB" dirty="0"/>
          </a:p>
          <a:p>
            <a:endParaRPr lang="en-GB" dirty="0"/>
          </a:p>
        </p:txBody>
      </p:sp>
      <p:sp>
        <p:nvSpPr>
          <p:cNvPr id="2" name="Title 1"/>
          <p:cNvSpPr>
            <a:spLocks noGrp="1"/>
          </p:cNvSpPr>
          <p:nvPr>
            <p:ph type="title"/>
          </p:nvPr>
        </p:nvSpPr>
        <p:spPr/>
        <p:txBody>
          <a:bodyPr/>
          <a:lstStyle/>
          <a:p>
            <a:r>
              <a:rPr lang="en-GB" dirty="0" smtClean="0"/>
              <a:t>Duty of Care</a:t>
            </a:r>
            <a:endParaRPr lang="en-GB" dirty="0"/>
          </a:p>
        </p:txBody>
      </p:sp>
    </p:spTree>
    <p:extLst>
      <p:ext uri="{BB962C8B-B14F-4D97-AF65-F5344CB8AC3E}">
        <p14:creationId xmlns:p14="http://schemas.microsoft.com/office/powerpoint/2010/main" val="152148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0825" y="1700213"/>
            <a:ext cx="8713788" cy="5330825"/>
          </a:xfrm>
        </p:spPr>
        <p:txBody>
          <a:bodyPr>
            <a:normAutofit/>
          </a:bodyPr>
          <a:lstStyle/>
          <a:p>
            <a:pPr>
              <a:lnSpc>
                <a:spcPct val="80000"/>
              </a:lnSpc>
            </a:pPr>
            <a:r>
              <a:rPr lang="en-GB" sz="2000">
                <a:latin typeface="Candara" charset="0"/>
              </a:rPr>
              <a:t>Started Feb 2012, funded by Lancaster University Early Career Small Grant Scheme, collaborating with Dr David Warriner, Emily Ford, and Steffi Siby</a:t>
            </a:r>
          </a:p>
          <a:p>
            <a:pPr algn="just">
              <a:lnSpc>
                <a:spcPct val="80000"/>
              </a:lnSpc>
              <a:buFont typeface="Symbol" charset="0"/>
              <a:buNone/>
            </a:pPr>
            <a:endParaRPr lang="en-GB" sz="2000">
              <a:latin typeface="Candara" charset="0"/>
            </a:endParaRPr>
          </a:p>
          <a:p>
            <a:pPr algn="just">
              <a:lnSpc>
                <a:spcPct val="80000"/>
              </a:lnSpc>
            </a:pPr>
            <a:r>
              <a:rPr lang="en-GB" sz="2000">
                <a:latin typeface="Candara" charset="0"/>
              </a:rPr>
              <a:t>Project Aims:</a:t>
            </a:r>
          </a:p>
          <a:p>
            <a:pPr lvl="1" algn="just">
              <a:lnSpc>
                <a:spcPct val="80000"/>
              </a:lnSpc>
            </a:pPr>
            <a:r>
              <a:rPr lang="en-GB" sz="1800">
                <a:latin typeface="Candara" charset="0"/>
              </a:rPr>
              <a:t>How do self-dischargers and health professionals understand and make sense of the concepts ‘self-discharge’ , ‘self-dischargers’, and the self-discharge process?</a:t>
            </a:r>
          </a:p>
          <a:p>
            <a:pPr algn="just">
              <a:lnSpc>
                <a:spcPct val="80000"/>
              </a:lnSpc>
            </a:pPr>
            <a:endParaRPr lang="en-GB" sz="1900">
              <a:latin typeface="Candara" charset="0"/>
            </a:endParaRPr>
          </a:p>
          <a:p>
            <a:pPr algn="just">
              <a:lnSpc>
                <a:spcPct val="80000"/>
              </a:lnSpc>
            </a:pPr>
            <a:r>
              <a:rPr lang="en-GB" sz="2000">
                <a:latin typeface="Candara" charset="0"/>
              </a:rPr>
              <a:t>Institutional ethical approval, and R&amp;D approval granted</a:t>
            </a:r>
          </a:p>
          <a:p>
            <a:pPr lvl="1">
              <a:lnSpc>
                <a:spcPct val="80000"/>
              </a:lnSpc>
            </a:pPr>
            <a:endParaRPr lang="en-GB" sz="2000">
              <a:latin typeface="Candara" charset="0"/>
            </a:endParaRPr>
          </a:p>
          <a:p>
            <a:pPr lvl="1">
              <a:lnSpc>
                <a:spcPct val="80000"/>
              </a:lnSpc>
            </a:pPr>
            <a:r>
              <a:rPr lang="en-GB" sz="2000">
                <a:latin typeface="Candara" charset="0"/>
              </a:rPr>
              <a:t>32 qualitative interviews with self dischargers (11), NOK of self-dischargers (4), and </a:t>
            </a:r>
            <a:r>
              <a:rPr lang="en-GB" sz="2000" b="1">
                <a:solidFill>
                  <a:srgbClr val="FF0000"/>
                </a:solidFill>
                <a:latin typeface="Candara" charset="0"/>
              </a:rPr>
              <a:t>health professionals (17)</a:t>
            </a:r>
          </a:p>
          <a:p>
            <a:pPr marL="552450" lvl="2">
              <a:lnSpc>
                <a:spcPct val="80000"/>
              </a:lnSpc>
            </a:pPr>
            <a:r>
              <a:rPr lang="en-GB" sz="1800" b="1">
                <a:solidFill>
                  <a:srgbClr val="FF0000"/>
                </a:solidFill>
                <a:latin typeface="Candara" charset="0"/>
              </a:rPr>
              <a:t>consultants, foundation year doctors, gps, hospital managers, senior nurses, &amp; registrars</a:t>
            </a:r>
          </a:p>
          <a:p>
            <a:pPr marL="552450" lvl="2">
              <a:lnSpc>
                <a:spcPct val="80000"/>
              </a:lnSpc>
            </a:pPr>
            <a:r>
              <a:rPr lang="en-GB" sz="1800" b="1">
                <a:solidFill>
                  <a:srgbClr val="FF0000"/>
                </a:solidFill>
                <a:latin typeface="Candara" charset="0"/>
              </a:rPr>
              <a:t>across two NHS Trusts in England (4 hospital sites)</a:t>
            </a:r>
          </a:p>
          <a:p>
            <a:pPr marL="552450" lvl="2">
              <a:lnSpc>
                <a:spcPct val="80000"/>
              </a:lnSpc>
            </a:pPr>
            <a:r>
              <a:rPr lang="en-GB" sz="1800" b="1">
                <a:solidFill>
                  <a:srgbClr val="FF0000"/>
                </a:solidFill>
                <a:latin typeface="Candara" charset="0"/>
              </a:rPr>
              <a:t>range of medical specialities / hospital wards</a:t>
            </a:r>
          </a:p>
          <a:p>
            <a:pPr marL="552450" lvl="2">
              <a:lnSpc>
                <a:spcPct val="80000"/>
              </a:lnSpc>
            </a:pPr>
            <a:endParaRPr lang="en-GB" sz="1600">
              <a:latin typeface="Candara" charset="0"/>
            </a:endParaRPr>
          </a:p>
          <a:p>
            <a:pPr lvl="1">
              <a:lnSpc>
                <a:spcPct val="80000"/>
              </a:lnSpc>
            </a:pPr>
            <a:r>
              <a:rPr lang="en-GB" sz="2000">
                <a:latin typeface="Candara" charset="0"/>
              </a:rPr>
              <a:t>Transcribed and coded for themes </a:t>
            </a:r>
          </a:p>
          <a:p>
            <a:pPr>
              <a:lnSpc>
                <a:spcPct val="80000"/>
              </a:lnSpc>
            </a:pPr>
            <a:endParaRPr lang="en-GB" sz="1900">
              <a:latin typeface="Candara" charset="0"/>
            </a:endParaRPr>
          </a:p>
        </p:txBody>
      </p:sp>
    </p:spTree>
    <p:extLst>
      <p:ext uri="{BB962C8B-B14F-4D97-AF65-F5344CB8AC3E}">
        <p14:creationId xmlns:p14="http://schemas.microsoft.com/office/powerpoint/2010/main" val="76621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636912"/>
            <a:ext cx="8640959" cy="4032448"/>
          </a:xfrm>
        </p:spPr>
        <p:txBody>
          <a:bodyPr>
            <a:normAutofit/>
          </a:bodyPr>
          <a:lstStyle/>
          <a:p>
            <a:r>
              <a:rPr lang="en-GB" i="1" dirty="0"/>
              <a:t>“</a:t>
            </a:r>
            <a:r>
              <a:rPr lang="en-GB" i="1" dirty="0">
                <a:solidFill>
                  <a:srgbClr val="FF0000"/>
                </a:solidFill>
              </a:rPr>
              <a:t>We’re not obliged to do anything</a:t>
            </a:r>
            <a:r>
              <a:rPr lang="en-GB" i="1" dirty="0"/>
              <a:t>. We’re not obliged to give medicines. We’re not obliged to give transport.” </a:t>
            </a:r>
            <a:r>
              <a:rPr lang="en-GB" dirty="0"/>
              <a:t>(HP_01_MGR_MB</a:t>
            </a:r>
            <a:r>
              <a:rPr lang="en-GB" dirty="0" smtClean="0"/>
              <a:t>)</a:t>
            </a:r>
          </a:p>
          <a:p>
            <a:r>
              <a:rPr lang="en-GB" i="1" dirty="0" smtClean="0"/>
              <a:t>“</a:t>
            </a:r>
            <a:r>
              <a:rPr lang="en-GB" i="1" dirty="0"/>
              <a:t>Once the patient has left the hospital…[and] I’ve done whatever I can without leaving the hospital it’s up to the patient then. </a:t>
            </a:r>
            <a:r>
              <a:rPr lang="en-GB" i="1" dirty="0">
                <a:solidFill>
                  <a:srgbClr val="FF0000"/>
                </a:solidFill>
              </a:rPr>
              <a:t>I’m employed and under contract to fulfil the duties as a hospital based practitioner</a:t>
            </a:r>
            <a:r>
              <a:rPr lang="en-GB" i="1" dirty="0" smtClean="0"/>
              <a:t>…” </a:t>
            </a:r>
            <a:r>
              <a:rPr lang="en-GB" dirty="0" smtClean="0"/>
              <a:t>(HP_06_REG_STH)</a:t>
            </a:r>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Duty of care: Beyond the hospital </a:t>
            </a:r>
            <a:endParaRPr lang="en-GB" dirty="0"/>
          </a:p>
        </p:txBody>
      </p:sp>
    </p:spTree>
    <p:extLst>
      <p:ext uri="{BB962C8B-B14F-4D97-AF65-F5344CB8AC3E}">
        <p14:creationId xmlns:p14="http://schemas.microsoft.com/office/powerpoint/2010/main" val="338617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916832"/>
            <a:ext cx="8640959" cy="4752528"/>
          </a:xfrm>
        </p:spPr>
        <p:txBody>
          <a:bodyPr>
            <a:normAutofit fontScale="92500"/>
          </a:bodyPr>
          <a:lstStyle/>
          <a:p>
            <a:r>
              <a:rPr lang="en-GB" i="1" dirty="0" smtClean="0"/>
              <a:t>“Personally</a:t>
            </a:r>
            <a:r>
              <a:rPr lang="en-GB" i="1" dirty="0"/>
              <a:t>, I think we still have a responsibility for doing what we can which is why </a:t>
            </a:r>
            <a:r>
              <a:rPr lang="en-GB" i="1" dirty="0">
                <a:solidFill>
                  <a:srgbClr val="FF0000"/>
                </a:solidFill>
              </a:rPr>
              <a:t>I think it’s appropriate to contact the patient’s GP. Assuming that you’ve given them tablets, given them advice, advise them to go to the GP. </a:t>
            </a:r>
            <a:r>
              <a:rPr lang="en-GB" i="1" dirty="0"/>
              <a:t>I think to simply say, right, you’ve discharged it’s your fault. I think we’re actually failing if we do </a:t>
            </a:r>
            <a:r>
              <a:rPr lang="en-GB" i="1" dirty="0" smtClean="0"/>
              <a:t>that…I </a:t>
            </a:r>
            <a:r>
              <a:rPr lang="en-GB" i="1" dirty="0"/>
              <a:t>think we have a duty of care</a:t>
            </a:r>
            <a:r>
              <a:rPr lang="en-GB" i="1" dirty="0" smtClean="0"/>
              <a:t>.” </a:t>
            </a:r>
            <a:r>
              <a:rPr lang="en-GB" dirty="0" smtClean="0"/>
              <a:t>(HP_04_NURSE_STH)</a:t>
            </a:r>
          </a:p>
          <a:p>
            <a:r>
              <a:rPr lang="en-GB" i="1" dirty="0" smtClean="0"/>
              <a:t>“I </a:t>
            </a:r>
            <a:r>
              <a:rPr lang="en-GB" i="1" dirty="0"/>
              <a:t>think we’ve got a duty beyond </a:t>
            </a:r>
            <a:r>
              <a:rPr lang="en-GB" i="1" dirty="0" smtClean="0"/>
              <a:t>[the hospital]…</a:t>
            </a:r>
            <a:r>
              <a:rPr lang="en-GB" i="1" dirty="0" smtClean="0">
                <a:solidFill>
                  <a:srgbClr val="FF0000"/>
                </a:solidFill>
              </a:rPr>
              <a:t>we </a:t>
            </a:r>
            <a:r>
              <a:rPr lang="en-GB" i="1" dirty="0">
                <a:solidFill>
                  <a:srgbClr val="FF0000"/>
                </a:solidFill>
              </a:rPr>
              <a:t>endeavour to communicate with their GP and any other medical team </a:t>
            </a:r>
            <a:r>
              <a:rPr lang="en-GB" i="1" dirty="0">
                <a:solidFill>
                  <a:schemeClr val="tx2">
                    <a:lumMod val="75000"/>
                  </a:schemeClr>
                </a:solidFill>
              </a:rPr>
              <a:t>they may be involved with so that they get appropriate follow up</a:t>
            </a:r>
            <a:r>
              <a:rPr lang="en-GB" i="1" dirty="0" smtClean="0"/>
              <a:t>.” </a:t>
            </a:r>
            <a:r>
              <a:rPr lang="en-GB" dirty="0" smtClean="0"/>
              <a:t>(</a:t>
            </a:r>
            <a:r>
              <a:rPr lang="en-GB" dirty="0"/>
              <a:t>HP_08_CON_STH</a:t>
            </a:r>
            <a:r>
              <a:rPr lang="en-GB" dirty="0" smtClean="0"/>
              <a:t>)</a:t>
            </a:r>
          </a:p>
          <a:p>
            <a:r>
              <a:rPr lang="en-GB" i="1" dirty="0" smtClean="0"/>
              <a:t>“</a:t>
            </a:r>
            <a:r>
              <a:rPr lang="en-GB" i="1" dirty="0" smtClean="0">
                <a:solidFill>
                  <a:srgbClr val="FF0000"/>
                </a:solidFill>
              </a:rPr>
              <a:t>I’d </a:t>
            </a:r>
            <a:r>
              <a:rPr lang="en-GB" i="1" dirty="0">
                <a:solidFill>
                  <a:srgbClr val="FF0000"/>
                </a:solidFill>
              </a:rPr>
              <a:t>rather them go home with medication </a:t>
            </a:r>
            <a:r>
              <a:rPr lang="en-GB" i="1" dirty="0"/>
              <a:t>even if they are discharging against our advice. Because it’s a nurse’s instinct and you’re not going to let someone suffer</a:t>
            </a:r>
            <a:r>
              <a:rPr lang="en-GB" i="1" dirty="0" smtClean="0"/>
              <a:t>.”</a:t>
            </a:r>
            <a:r>
              <a:rPr lang="en-GB" dirty="0" smtClean="0"/>
              <a:t> </a:t>
            </a:r>
            <a:r>
              <a:rPr lang="en-GB" dirty="0"/>
              <a:t>(HP_09_NURSE_STH)</a:t>
            </a:r>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Duty of care: Beyond the hospital </a:t>
            </a:r>
            <a:endParaRPr lang="en-GB" dirty="0"/>
          </a:p>
        </p:txBody>
      </p:sp>
    </p:spTree>
    <p:extLst>
      <p:ext uri="{BB962C8B-B14F-4D97-AF65-F5344CB8AC3E}">
        <p14:creationId xmlns:p14="http://schemas.microsoft.com/office/powerpoint/2010/main" val="106982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916832"/>
            <a:ext cx="8640959" cy="4752528"/>
          </a:xfrm>
        </p:spPr>
        <p:txBody>
          <a:bodyPr>
            <a:normAutofit/>
          </a:bodyPr>
          <a:lstStyle/>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t>Duty of care: Responsibility for patients’ health</a:t>
            </a:r>
            <a:endParaRPr lang="en-GB" dirty="0"/>
          </a:p>
        </p:txBody>
      </p:sp>
      <p:sp>
        <p:nvSpPr>
          <p:cNvPr id="4" name="Rectangle 3"/>
          <p:cNvSpPr/>
          <p:nvPr/>
        </p:nvSpPr>
        <p:spPr>
          <a:xfrm>
            <a:off x="251520" y="1997839"/>
            <a:ext cx="8640960" cy="5570756"/>
          </a:xfrm>
          <a:prstGeom prst="rect">
            <a:avLst/>
          </a:prstGeom>
        </p:spPr>
        <p:txBody>
          <a:bodyPr wrap="square">
            <a:spAutoFit/>
          </a:bodyPr>
          <a:lstStyle/>
          <a:p>
            <a:pPr marL="342900" indent="-342900">
              <a:buFont typeface="Arial" panose="020B0604020202020204" pitchFamily="34" charset="0"/>
              <a:buChar char="•"/>
            </a:pPr>
            <a:r>
              <a:rPr lang="en-GB" sz="2200" i="1" dirty="0" smtClean="0"/>
              <a:t>“I </a:t>
            </a:r>
            <a:r>
              <a:rPr lang="en-GB" sz="2200" i="1" dirty="0"/>
              <a:t>think ideally if it’s your patient under your firm and you know about it and someone self-discharged, and you have any concerns about it, then I think the thing to do would be to phone through to inform their GP about it to see if they could then pick them up in the community. </a:t>
            </a:r>
            <a:r>
              <a:rPr lang="en-GB" sz="2200" i="1" dirty="0">
                <a:solidFill>
                  <a:srgbClr val="FF0000"/>
                </a:solidFill>
              </a:rPr>
              <a:t>At the end of the day, the patient is the patient of the GP as well and should be informed about it</a:t>
            </a:r>
            <a:r>
              <a:rPr lang="en-GB" sz="2200" i="1" dirty="0" smtClean="0">
                <a:solidFill>
                  <a:srgbClr val="FF0000"/>
                </a:solidFill>
              </a:rPr>
              <a:t>.</a:t>
            </a:r>
            <a:r>
              <a:rPr lang="en-GB" sz="2200" i="1" dirty="0" smtClean="0"/>
              <a:t>” </a:t>
            </a:r>
            <a:r>
              <a:rPr lang="en-GB" sz="2200" dirty="0" smtClean="0"/>
              <a:t>(</a:t>
            </a:r>
            <a:r>
              <a:rPr lang="en-GB" sz="2200" dirty="0"/>
              <a:t>HP_07_REG_STH</a:t>
            </a:r>
            <a:r>
              <a:rPr lang="en-GB" sz="2200" dirty="0" smtClean="0"/>
              <a:t>)</a:t>
            </a:r>
          </a:p>
          <a:p>
            <a:pPr marL="342900" indent="-342900">
              <a:buFont typeface="Arial" panose="020B0604020202020204" pitchFamily="34" charset="0"/>
              <a:buChar char="•"/>
            </a:pPr>
            <a:r>
              <a:rPr lang="en-GB" sz="2200" i="1" dirty="0" smtClean="0"/>
              <a:t>“I </a:t>
            </a:r>
            <a:r>
              <a:rPr lang="en-GB" sz="2200" i="1" dirty="0"/>
              <a:t>have been in touch with GPs to say, look, Fred has been with us and has self-discharged. This is what we were treating him with and we’ll fax you a copy of his drug </a:t>
            </a:r>
            <a:r>
              <a:rPr lang="en-GB" sz="2200" i="1" dirty="0" smtClean="0"/>
              <a:t>card…we </a:t>
            </a:r>
            <a:r>
              <a:rPr lang="en-GB" sz="2200" i="1" dirty="0"/>
              <a:t>will spend a little bit of time to try and </a:t>
            </a:r>
            <a:r>
              <a:rPr lang="en-GB" sz="2200" i="1" dirty="0">
                <a:solidFill>
                  <a:srgbClr val="FF0000"/>
                </a:solidFill>
              </a:rPr>
              <a:t>just make sure that they’re looked after on the other side</a:t>
            </a:r>
            <a:r>
              <a:rPr lang="en-GB" sz="2200" i="1" dirty="0" smtClean="0">
                <a:solidFill>
                  <a:srgbClr val="FF0000"/>
                </a:solidFill>
              </a:rPr>
              <a:t>.</a:t>
            </a:r>
            <a:r>
              <a:rPr lang="en-GB" sz="2200" i="1" dirty="0" smtClean="0"/>
              <a:t>” </a:t>
            </a:r>
            <a:r>
              <a:rPr lang="en-GB" sz="2200" dirty="0"/>
              <a:t>(HP_04_NURSE_STH)</a:t>
            </a:r>
          </a:p>
          <a:p>
            <a:pPr marL="342900" indent="-342900">
              <a:buFont typeface="Arial" panose="020B0604020202020204" pitchFamily="34" charset="0"/>
              <a:buChar char="•"/>
            </a:pPr>
            <a:r>
              <a:rPr lang="en-GB" sz="2200" i="1" dirty="0" smtClean="0"/>
              <a:t>“And </a:t>
            </a:r>
            <a:r>
              <a:rPr lang="en-GB" sz="2200" i="1" dirty="0"/>
              <a:t>in the end she got home. The next morning before I went off shift </a:t>
            </a:r>
            <a:r>
              <a:rPr lang="en-GB" sz="2200" i="1" dirty="0">
                <a:solidFill>
                  <a:srgbClr val="FF0000"/>
                </a:solidFill>
              </a:rPr>
              <a:t>I phoned the patient’s GP and asked her to go out and make sure she was okay</a:t>
            </a:r>
            <a:r>
              <a:rPr lang="en-GB" sz="2200" i="1" dirty="0" smtClean="0"/>
              <a:t>…”</a:t>
            </a:r>
            <a:r>
              <a:rPr lang="en-GB" sz="2200" dirty="0" smtClean="0"/>
              <a:t> (</a:t>
            </a:r>
            <a:r>
              <a:rPr lang="en-GB" sz="2200" dirty="0"/>
              <a:t>HP_05_REG_STH) </a:t>
            </a:r>
          </a:p>
          <a:p>
            <a:pPr marL="342900" indent="-342900">
              <a:buFont typeface="Arial" panose="020B0604020202020204" pitchFamily="34" charset="0"/>
              <a:buChar char="•"/>
            </a:pPr>
            <a:endParaRPr lang="en-GB" sz="2400" dirty="0" smtClean="0"/>
          </a:p>
          <a:p>
            <a:endParaRPr lang="en-GB" sz="2400" dirty="0"/>
          </a:p>
        </p:txBody>
      </p:sp>
    </p:spTree>
    <p:extLst>
      <p:ext uri="{BB962C8B-B14F-4D97-AF65-F5344CB8AC3E}">
        <p14:creationId xmlns:p14="http://schemas.microsoft.com/office/powerpoint/2010/main" val="317624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489</TotalTime>
  <Words>2393</Words>
  <Application>Microsoft Office PowerPoint</Application>
  <PresentationFormat>On-screen Show (4:3)</PresentationFormat>
  <Paragraphs>155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“Please don’t go!” Healthcare professionals’ duty of care in the face of self-discharge </vt:lpstr>
      <vt:lpstr>What is Self-Discharge?</vt:lpstr>
      <vt:lpstr>PowerPoint Presentation</vt:lpstr>
      <vt:lpstr>Duty of Care</vt:lpstr>
      <vt:lpstr>Duty of Care</vt:lpstr>
      <vt:lpstr>PowerPoint Presentation</vt:lpstr>
      <vt:lpstr>Duty of care: Beyond the hospital </vt:lpstr>
      <vt:lpstr>Duty of care: Beyond the hospital </vt:lpstr>
      <vt:lpstr>Duty of care: Responsibility for patients’ health</vt:lpstr>
      <vt:lpstr>Duty of care: Responsibility for patients’ health</vt:lpstr>
      <vt:lpstr>Responsible for patients’ health; Accountable for patients’ actions?</vt:lpstr>
      <vt:lpstr>Responsible for patients’ health; Accountable for patients’ actions?</vt:lpstr>
      <vt:lpstr>A legal duty of care?</vt:lpstr>
      <vt:lpstr>Initial Conclusions</vt:lpstr>
    </vt:vector>
  </TitlesOfParts>
  <Company>Lancaster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don’t go!” Healthcare professionals’ duty of care in the face of self-discharge</dc:title>
  <dc:creator>machinl</dc:creator>
  <cp:lastModifiedBy>machinl</cp:lastModifiedBy>
  <cp:revision>30</cp:revision>
  <cp:lastPrinted>2014-09-19T10:53:57Z</cp:lastPrinted>
  <dcterms:created xsi:type="dcterms:W3CDTF">2014-09-18T12:55:05Z</dcterms:created>
  <dcterms:modified xsi:type="dcterms:W3CDTF">2015-01-15T18:56:59Z</dcterms:modified>
</cp:coreProperties>
</file>