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57" r:id="rId3"/>
    <p:sldId id="267" r:id="rId4"/>
    <p:sldId id="258" r:id="rId5"/>
    <p:sldId id="261" r:id="rId6"/>
    <p:sldId id="259" r:id="rId7"/>
    <p:sldId id="266" r:id="rId8"/>
    <p:sldId id="268" r:id="rId9"/>
    <p:sldId id="269" r:id="rId10"/>
    <p:sldId id="260" r:id="rId11"/>
    <p:sldId id="262" r:id="rId12"/>
    <p:sldId id="263" r:id="rId13"/>
    <p:sldId id="264" r:id="rId14"/>
    <p:sldId id="265"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19" autoAdjust="0"/>
    <p:restoredTop sz="86596" autoAdjust="0"/>
  </p:normalViewPr>
  <p:slideViewPr>
    <p:cSldViewPr>
      <p:cViewPr varScale="1">
        <p:scale>
          <a:sx n="75" d="100"/>
          <a:sy n="75" d="100"/>
        </p:scale>
        <p:origin x="-366" y="-96"/>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60"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90143F6-F41F-4974-9EBC-00589BB20E52}" type="datetimeFigureOut">
              <a:rPr lang="en-US" smtClean="0"/>
              <a:pPr/>
              <a:t>9/10/2010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C066699-D80C-4AB0-8E79-6B7A6A27D7F3}"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26D3D8-35F9-4829-BD9B-DE1FA8D630DF}" type="datetimeFigureOut">
              <a:rPr lang="en-US" smtClean="0"/>
              <a:pPr/>
              <a:t>9/10/2010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799511-75F8-4E45-A58F-94F787F9513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E799511-75F8-4E45-A58F-94F787F9513D}"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E799511-75F8-4E45-A58F-94F787F9513D}"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Point 1:  Finding out what therapy and treatment women receive and how they</a:t>
            </a:r>
            <a:r>
              <a:rPr lang="en-GB" baseline="0" dirty="0" smtClean="0"/>
              <a:t> feel it benefits them.  And finding out what service users would like to have achieved when they leave.</a:t>
            </a:r>
          </a:p>
          <a:p>
            <a:r>
              <a:rPr lang="en-GB" baseline="0" dirty="0" smtClean="0"/>
              <a:t>PROM – patient reported outcome measure, used to generate scores relating to aspects of discrete experiences and incidents in the trust.</a:t>
            </a:r>
          </a:p>
          <a:p>
            <a:endParaRPr lang="en-US" dirty="0"/>
          </a:p>
        </p:txBody>
      </p:sp>
      <p:sp>
        <p:nvSpPr>
          <p:cNvPr id="4" name="Slide Number Placeholder 3"/>
          <p:cNvSpPr>
            <a:spLocks noGrp="1"/>
          </p:cNvSpPr>
          <p:nvPr>
            <p:ph type="sldNum" sz="quarter" idx="10"/>
          </p:nvPr>
        </p:nvSpPr>
        <p:spPr/>
        <p:txBody>
          <a:bodyPr/>
          <a:lstStyle/>
          <a:p>
            <a:fld id="{BE799511-75F8-4E45-A58F-94F787F9513D}"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Service</a:t>
            </a:r>
            <a:r>
              <a:rPr lang="en-GB" baseline="0" dirty="0" smtClean="0"/>
              <a:t> user experiences physical intervention as </a:t>
            </a:r>
            <a:r>
              <a:rPr lang="en-GB" baseline="0" dirty="0" err="1" smtClean="0"/>
              <a:t>retraumatisation</a:t>
            </a:r>
            <a:r>
              <a:rPr lang="en-GB" baseline="0" dirty="0" smtClean="0"/>
              <a:t> when men are doing the intervening.</a:t>
            </a:r>
            <a:endParaRPr lang="en-US" dirty="0"/>
          </a:p>
        </p:txBody>
      </p:sp>
      <p:sp>
        <p:nvSpPr>
          <p:cNvPr id="4" name="Slide Number Placeholder 3"/>
          <p:cNvSpPr>
            <a:spLocks noGrp="1"/>
          </p:cNvSpPr>
          <p:nvPr>
            <p:ph type="sldNum" sz="quarter" idx="10"/>
          </p:nvPr>
        </p:nvSpPr>
        <p:spPr/>
        <p:txBody>
          <a:bodyPr/>
          <a:lstStyle/>
          <a:p>
            <a:fld id="{BE799511-75F8-4E45-A58F-94F787F9513D}"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Service user discussing items being taken out of her room to prevent her self harm.  </a:t>
            </a:r>
          </a:p>
          <a:p>
            <a:r>
              <a:rPr lang="en-GB" dirty="0" smtClean="0"/>
              <a:t>She</a:t>
            </a:r>
            <a:r>
              <a:rPr lang="en-GB" baseline="0" dirty="0" smtClean="0"/>
              <a:t> construed this strategy as punishment.</a:t>
            </a:r>
            <a:endParaRPr lang="en-US" dirty="0"/>
          </a:p>
        </p:txBody>
      </p:sp>
      <p:sp>
        <p:nvSpPr>
          <p:cNvPr id="4" name="Slide Number Placeholder 3"/>
          <p:cNvSpPr>
            <a:spLocks noGrp="1"/>
          </p:cNvSpPr>
          <p:nvPr>
            <p:ph type="sldNum" sz="quarter" idx="10"/>
          </p:nvPr>
        </p:nvSpPr>
        <p:spPr/>
        <p:txBody>
          <a:bodyPr/>
          <a:lstStyle/>
          <a:p>
            <a:fld id="{BE799511-75F8-4E45-A58F-94F787F9513D}"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Expressing</a:t>
            </a:r>
            <a:r>
              <a:rPr lang="en-GB" baseline="0" dirty="0" smtClean="0"/>
              <a:t> irritation and dissatisfaction at the staff role of containment and power imbalance.</a:t>
            </a:r>
            <a:endParaRPr lang="en-US" dirty="0"/>
          </a:p>
        </p:txBody>
      </p:sp>
      <p:sp>
        <p:nvSpPr>
          <p:cNvPr id="4" name="Slide Number Placeholder 3"/>
          <p:cNvSpPr>
            <a:spLocks noGrp="1"/>
          </p:cNvSpPr>
          <p:nvPr>
            <p:ph type="sldNum" sz="quarter" idx="10"/>
          </p:nvPr>
        </p:nvSpPr>
        <p:spPr/>
        <p:txBody>
          <a:bodyPr/>
          <a:lstStyle/>
          <a:p>
            <a:fld id="{BE799511-75F8-4E45-A58F-94F787F9513D}"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E799511-75F8-4E45-A58F-94F787F9513D}"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err="1" smtClean="0"/>
              <a:t>Calderstones</a:t>
            </a:r>
            <a:r>
              <a:rPr lang="en-GB" dirty="0" smtClean="0"/>
              <a:t> Partnership NHS Foundation Trust is a specialist learning disability service, which consists of low and medium secure units as well as a rehabilitation service.  Women are a minority in the service – representing just 22% of the total service users. </a:t>
            </a:r>
            <a:endParaRPr lang="en-US" dirty="0" smtClean="0"/>
          </a:p>
          <a:p>
            <a:endParaRPr lang="en-US" dirty="0"/>
          </a:p>
        </p:txBody>
      </p:sp>
      <p:sp>
        <p:nvSpPr>
          <p:cNvPr id="4" name="Slide Number Placeholder 3"/>
          <p:cNvSpPr>
            <a:spLocks noGrp="1"/>
          </p:cNvSpPr>
          <p:nvPr>
            <p:ph type="sldNum" sz="quarter" idx="10"/>
          </p:nvPr>
        </p:nvSpPr>
        <p:spPr/>
        <p:txBody>
          <a:bodyPr/>
          <a:lstStyle/>
          <a:p>
            <a:fld id="{BE799511-75F8-4E45-A58F-94F787F9513D}"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New medium</a:t>
            </a:r>
            <a:r>
              <a:rPr lang="en-GB" baseline="0" dirty="0" smtClean="0"/>
              <a:t> secure service built 2008, high fence around walls.</a:t>
            </a:r>
            <a:endParaRPr lang="en-US" dirty="0"/>
          </a:p>
        </p:txBody>
      </p:sp>
      <p:sp>
        <p:nvSpPr>
          <p:cNvPr id="4" name="Slide Number Placeholder 3"/>
          <p:cNvSpPr>
            <a:spLocks noGrp="1"/>
          </p:cNvSpPr>
          <p:nvPr>
            <p:ph type="sldNum" sz="quarter" idx="10"/>
          </p:nvPr>
        </p:nvSpPr>
        <p:spPr/>
        <p:txBody>
          <a:bodyPr/>
          <a:lstStyle/>
          <a:p>
            <a:fld id="{BE799511-75F8-4E45-A58F-94F787F9513D}"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a:t>
            </a:r>
            <a:r>
              <a:rPr lang="en-GB" baseline="0" dirty="0" smtClean="0"/>
              <a:t> Reed Report – what the service was based on.</a:t>
            </a:r>
            <a:endParaRPr lang="en-US" dirty="0"/>
          </a:p>
        </p:txBody>
      </p:sp>
      <p:sp>
        <p:nvSpPr>
          <p:cNvPr id="4" name="Slide Number Placeholder 3"/>
          <p:cNvSpPr>
            <a:spLocks noGrp="1"/>
          </p:cNvSpPr>
          <p:nvPr>
            <p:ph type="sldNum" sz="quarter" idx="10"/>
          </p:nvPr>
        </p:nvSpPr>
        <p:spPr/>
        <p:txBody>
          <a:bodyPr/>
          <a:lstStyle/>
          <a:p>
            <a:fld id="{BE799511-75F8-4E45-A58F-94F787F9513D}"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Research addresses the gap in literature pointed out by research</a:t>
            </a:r>
            <a:r>
              <a:rPr lang="en-GB" baseline="0" dirty="0" smtClean="0"/>
              <a:t> and government commissioned reports.</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Point 1: Much of research with offenders with learning disabilities</a:t>
            </a:r>
            <a:r>
              <a:rPr lang="en-GB" baseline="0" dirty="0" smtClean="0"/>
              <a:t> focuses on sex offenders and personality disorders, typically male profiles.</a:t>
            </a:r>
            <a:endParaRPr lang="en-US" dirty="0" smtClean="0"/>
          </a:p>
          <a:p>
            <a:endParaRPr lang="en-US" dirty="0"/>
          </a:p>
        </p:txBody>
      </p:sp>
      <p:sp>
        <p:nvSpPr>
          <p:cNvPr id="4" name="Slide Number Placeholder 3"/>
          <p:cNvSpPr>
            <a:spLocks noGrp="1"/>
          </p:cNvSpPr>
          <p:nvPr>
            <p:ph type="sldNum" sz="quarter" idx="10"/>
          </p:nvPr>
        </p:nvSpPr>
        <p:spPr/>
        <p:txBody>
          <a:bodyPr/>
          <a:lstStyle/>
          <a:p>
            <a:fld id="{BE799511-75F8-4E45-A58F-94F787F9513D}"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E799511-75F8-4E45-A58F-94F787F9513D}"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This research will hopefully find some insights</a:t>
            </a:r>
            <a:r>
              <a:rPr lang="en-GB" baseline="0" dirty="0" smtClean="0"/>
              <a:t> into why they are considered very difficult people.</a:t>
            </a:r>
            <a:endParaRPr lang="en-US" dirty="0"/>
          </a:p>
        </p:txBody>
      </p:sp>
      <p:sp>
        <p:nvSpPr>
          <p:cNvPr id="4" name="Slide Number Placeholder 3"/>
          <p:cNvSpPr>
            <a:spLocks noGrp="1"/>
          </p:cNvSpPr>
          <p:nvPr>
            <p:ph type="sldNum" sz="quarter" idx="10"/>
          </p:nvPr>
        </p:nvSpPr>
        <p:spPr/>
        <p:txBody>
          <a:bodyPr/>
          <a:lstStyle/>
          <a:p>
            <a:fld id="{BE799511-75F8-4E45-A58F-94F787F9513D}"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E799511-75F8-4E45-A58F-94F787F9513D}"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Most</a:t>
            </a:r>
            <a:r>
              <a:rPr lang="en-GB" baseline="0" dirty="0" smtClean="0"/>
              <a:t> women on the unit diagnosed with borderline personality disorder, characterised by unstable relationships and fear of abandonment, poor sense of self, impulsivity, instability of mood and black and white thinking.  Risk factor, early relationships and abuse.</a:t>
            </a:r>
            <a:endParaRPr lang="en-US" dirty="0"/>
          </a:p>
        </p:txBody>
      </p:sp>
      <p:sp>
        <p:nvSpPr>
          <p:cNvPr id="4" name="Slide Number Placeholder 3"/>
          <p:cNvSpPr>
            <a:spLocks noGrp="1"/>
          </p:cNvSpPr>
          <p:nvPr>
            <p:ph type="sldNum" sz="quarter" idx="10"/>
          </p:nvPr>
        </p:nvSpPr>
        <p:spPr/>
        <p:txBody>
          <a:bodyPr/>
          <a:lstStyle/>
          <a:p>
            <a:fld id="{BE799511-75F8-4E45-A58F-94F787F9513D}"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F1C34F1-B53C-4BCC-8619-32BC166F6FAE}" type="datetimeFigureOut">
              <a:rPr lang="en-US" smtClean="0"/>
              <a:pPr/>
              <a:t>9/10/2010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E84C20-D223-40B9-B501-60C63165627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1C34F1-B53C-4BCC-8619-32BC166F6FAE}" type="datetimeFigureOut">
              <a:rPr lang="en-US" smtClean="0"/>
              <a:pPr/>
              <a:t>9/10/2010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E84C20-D223-40B9-B501-60C6316562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1C34F1-B53C-4BCC-8619-32BC166F6FAE}" type="datetimeFigureOut">
              <a:rPr lang="en-US" smtClean="0"/>
              <a:pPr/>
              <a:t>9/10/2010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E84C20-D223-40B9-B501-60C6316562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1C34F1-B53C-4BCC-8619-32BC166F6FAE}" type="datetimeFigureOut">
              <a:rPr lang="en-US" smtClean="0"/>
              <a:pPr/>
              <a:t>9/10/2010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E84C20-D223-40B9-B501-60C63165627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1C34F1-B53C-4BCC-8619-32BC166F6FAE}" type="datetimeFigureOut">
              <a:rPr lang="en-US" smtClean="0"/>
              <a:pPr/>
              <a:t>9/10/2010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E84C20-D223-40B9-B501-60C63165627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F1C34F1-B53C-4BCC-8619-32BC166F6FAE}" type="datetimeFigureOut">
              <a:rPr lang="en-US" smtClean="0"/>
              <a:pPr/>
              <a:t>9/10/2010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E84C20-D223-40B9-B501-60C63165627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F1C34F1-B53C-4BCC-8619-32BC166F6FAE}" type="datetimeFigureOut">
              <a:rPr lang="en-US" smtClean="0"/>
              <a:pPr/>
              <a:t>9/10/2010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E84C20-D223-40B9-B501-60C63165627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F1C34F1-B53C-4BCC-8619-32BC166F6FAE}" type="datetimeFigureOut">
              <a:rPr lang="en-US" smtClean="0"/>
              <a:pPr/>
              <a:t>9/10/2010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E84C20-D223-40B9-B501-60C63165627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1C34F1-B53C-4BCC-8619-32BC166F6FAE}" type="datetimeFigureOut">
              <a:rPr lang="en-US" smtClean="0"/>
              <a:pPr/>
              <a:t>9/10/2010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E84C20-D223-40B9-B501-60C6316562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1C34F1-B53C-4BCC-8619-32BC166F6FAE}" type="datetimeFigureOut">
              <a:rPr lang="en-US" smtClean="0"/>
              <a:pPr/>
              <a:t>9/10/2010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E84C20-D223-40B9-B501-60C63165627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1C34F1-B53C-4BCC-8619-32BC166F6FAE}" type="datetimeFigureOut">
              <a:rPr lang="en-US" smtClean="0"/>
              <a:pPr/>
              <a:t>9/10/2010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E84C20-D223-40B9-B501-60C63165627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1C34F1-B53C-4BCC-8619-32BC166F6FAE}" type="datetimeFigureOut">
              <a:rPr lang="en-US" smtClean="0"/>
              <a:pPr/>
              <a:t>9/10/2010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E84C20-D223-40B9-B501-60C6316562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‘Very Difficult People?’ Women with Learning Disabilities in Secure Services</a:t>
            </a:r>
            <a:endParaRPr lang="en-US" dirty="0"/>
          </a:p>
        </p:txBody>
      </p:sp>
      <p:sp>
        <p:nvSpPr>
          <p:cNvPr id="3" name="Subtitle 2"/>
          <p:cNvSpPr>
            <a:spLocks noGrp="1"/>
          </p:cNvSpPr>
          <p:nvPr>
            <p:ph type="subTitle" idx="1"/>
          </p:nvPr>
        </p:nvSpPr>
        <p:spPr/>
        <p:txBody>
          <a:bodyPr/>
          <a:lstStyle/>
          <a:p>
            <a:endParaRPr lang="en-GB" dirty="0"/>
          </a:p>
          <a:p>
            <a:r>
              <a:rPr lang="en-GB" dirty="0" smtClean="0"/>
              <a:t>Rebecca Fish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Research Objectives</a:t>
            </a:r>
            <a:endParaRPr lang="en-US" dirty="0"/>
          </a:p>
        </p:txBody>
      </p:sp>
      <p:sp>
        <p:nvSpPr>
          <p:cNvPr id="3" name="Content Placeholder 2"/>
          <p:cNvSpPr>
            <a:spLocks noGrp="1"/>
          </p:cNvSpPr>
          <p:nvPr>
            <p:ph idx="1"/>
          </p:nvPr>
        </p:nvSpPr>
        <p:spPr/>
        <p:txBody>
          <a:bodyPr>
            <a:normAutofit fontScale="85000" lnSpcReduction="20000"/>
          </a:bodyPr>
          <a:lstStyle/>
          <a:p>
            <a:r>
              <a:rPr lang="en-GB" dirty="0" smtClean="0"/>
              <a:t>Ethnographic study – participant observation and staff and service user interviews</a:t>
            </a:r>
          </a:p>
          <a:p>
            <a:r>
              <a:rPr lang="en-GB" dirty="0" smtClean="0"/>
              <a:t>WAG – Women’s Action Group as consultants</a:t>
            </a:r>
          </a:p>
          <a:p>
            <a:r>
              <a:rPr lang="en-GB" dirty="0" smtClean="0"/>
              <a:t>Inclusive research –</a:t>
            </a:r>
          </a:p>
          <a:p>
            <a:pPr lvl="1"/>
            <a:r>
              <a:rPr lang="en-GB" dirty="0" smtClean="0"/>
              <a:t>Research </a:t>
            </a:r>
            <a:r>
              <a:rPr lang="en-GB" dirty="0"/>
              <a:t>must address issues which really matter to people with learning disabilities, and which ultimately leads to improved lives for them</a:t>
            </a:r>
            <a:endParaRPr lang="en-US" dirty="0"/>
          </a:p>
          <a:p>
            <a:pPr lvl="1"/>
            <a:r>
              <a:rPr lang="en-GB" dirty="0"/>
              <a:t>Research must access and represent their views and experiences</a:t>
            </a:r>
            <a:endParaRPr lang="en-US" dirty="0"/>
          </a:p>
          <a:p>
            <a:pPr lvl="1"/>
            <a:r>
              <a:rPr lang="en-GB" dirty="0"/>
              <a:t>People with learning disabilities need to be treated with respect by the research </a:t>
            </a:r>
            <a:r>
              <a:rPr lang="en-GB" dirty="0" smtClean="0"/>
              <a:t>community (</a:t>
            </a:r>
            <a:r>
              <a:rPr lang="en-GB" dirty="0" err="1" smtClean="0"/>
              <a:t>Walmesley</a:t>
            </a:r>
            <a:r>
              <a:rPr lang="en-GB" dirty="0" smtClean="0"/>
              <a:t> and Johnson, 2003) </a:t>
            </a:r>
            <a:endParaRPr lang="en-US" dirty="0"/>
          </a:p>
          <a:p>
            <a:pPr lvl="1"/>
            <a:endParaRPr lang="en-GB"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Research Questions</a:t>
            </a:r>
            <a:endParaRPr lang="en-US" dirty="0"/>
          </a:p>
        </p:txBody>
      </p:sp>
      <p:sp>
        <p:nvSpPr>
          <p:cNvPr id="3" name="Content Placeholder 2"/>
          <p:cNvSpPr>
            <a:spLocks noGrp="1"/>
          </p:cNvSpPr>
          <p:nvPr>
            <p:ph idx="1"/>
          </p:nvPr>
        </p:nvSpPr>
        <p:spPr/>
        <p:txBody>
          <a:bodyPr>
            <a:normAutofit fontScale="70000" lnSpcReduction="20000"/>
          </a:bodyPr>
          <a:lstStyle/>
          <a:p>
            <a:pPr lvl="0"/>
            <a:r>
              <a:rPr lang="en-GB" smtClean="0"/>
              <a:t>How do women service users see their future?  What would they consider good outcomes from using the service?</a:t>
            </a:r>
            <a:endParaRPr lang="en-US" smtClean="0"/>
          </a:p>
          <a:p>
            <a:pPr lvl="0"/>
            <a:r>
              <a:rPr lang="en-GB" smtClean="0"/>
              <a:t>What could help women to achieve their preferred outcomes?</a:t>
            </a:r>
            <a:endParaRPr lang="en-US" smtClean="0"/>
          </a:p>
          <a:p>
            <a:pPr lvl="0"/>
            <a:r>
              <a:rPr lang="en-GB" smtClean="0"/>
              <a:t>How do women service users and staff feel the service is implementing the 4 guiding principles of the Department of Health strategy </a:t>
            </a:r>
            <a:r>
              <a:rPr lang="en-GB" i="1" smtClean="0"/>
              <a:t>Valuing People Now</a:t>
            </a:r>
            <a:r>
              <a:rPr lang="en-GB" smtClean="0"/>
              <a:t> (2009): </a:t>
            </a:r>
          </a:p>
          <a:p>
            <a:pPr lvl="1"/>
            <a:r>
              <a:rPr lang="en-GB" smtClean="0"/>
              <a:t>rights, </a:t>
            </a:r>
          </a:p>
          <a:p>
            <a:pPr lvl="1"/>
            <a:r>
              <a:rPr lang="en-GB" smtClean="0"/>
              <a:t>independent living,</a:t>
            </a:r>
          </a:p>
          <a:p>
            <a:pPr lvl="1"/>
            <a:r>
              <a:rPr lang="en-GB" smtClean="0"/>
              <a:t>control and </a:t>
            </a:r>
          </a:p>
          <a:p>
            <a:pPr lvl="1"/>
            <a:r>
              <a:rPr lang="en-GB" smtClean="0"/>
              <a:t>inclusion?</a:t>
            </a:r>
            <a:endParaRPr lang="en-US" smtClean="0"/>
          </a:p>
          <a:p>
            <a:pPr lvl="0"/>
            <a:r>
              <a:rPr lang="en-GB" smtClean="0"/>
              <a:t>How do women experience enhanced observations and physical intervention? – This will result in development of a PROM</a:t>
            </a:r>
            <a:endParaRPr lang="en-US" smtClean="0"/>
          </a:p>
          <a:p>
            <a:pPr lvl="0"/>
            <a:r>
              <a:rPr lang="en-GB" smtClean="0"/>
              <a:t>What are the support needs of staff working with women on the unit, including training and resource needs?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Service User Quote - Physical Intervention as </a:t>
            </a:r>
            <a:r>
              <a:rPr lang="en-GB" dirty="0" err="1" smtClean="0"/>
              <a:t>retraumatisation</a:t>
            </a:r>
            <a:endParaRPr lang="en-US" dirty="0"/>
          </a:p>
        </p:txBody>
      </p:sp>
      <p:sp>
        <p:nvSpPr>
          <p:cNvPr id="3" name="Content Placeholder 2"/>
          <p:cNvSpPr>
            <a:spLocks noGrp="1"/>
          </p:cNvSpPr>
          <p:nvPr>
            <p:ph idx="1"/>
          </p:nvPr>
        </p:nvSpPr>
        <p:spPr/>
        <p:txBody>
          <a:bodyPr>
            <a:normAutofit/>
          </a:bodyPr>
          <a:lstStyle/>
          <a:p>
            <a:r>
              <a:rPr lang="en-GB" dirty="0" smtClean="0">
                <a:solidFill>
                  <a:schemeClr val="accent2">
                    <a:lumMod val="75000"/>
                  </a:schemeClr>
                </a:solidFill>
              </a:rPr>
              <a:t>Researcher:</a:t>
            </a:r>
            <a:r>
              <a:rPr lang="en-GB" dirty="0">
                <a:solidFill>
                  <a:schemeClr val="accent2">
                    <a:lumMod val="75000"/>
                  </a:schemeClr>
                </a:solidFill>
              </a:rPr>
              <a:t>	</a:t>
            </a:r>
            <a:r>
              <a:rPr lang="en-GB" dirty="0" smtClean="0">
                <a:solidFill>
                  <a:schemeClr val="accent2">
                    <a:lumMod val="75000"/>
                  </a:schemeClr>
                </a:solidFill>
              </a:rPr>
              <a:t>So </a:t>
            </a:r>
            <a:r>
              <a:rPr lang="en-GB" dirty="0">
                <a:solidFill>
                  <a:schemeClr val="accent2">
                    <a:lumMod val="75000"/>
                  </a:schemeClr>
                </a:solidFill>
              </a:rPr>
              <a:t>does it matter to you who restrains you?</a:t>
            </a:r>
            <a:endParaRPr lang="en-US" dirty="0">
              <a:solidFill>
                <a:schemeClr val="accent2">
                  <a:lumMod val="75000"/>
                </a:schemeClr>
              </a:solidFill>
            </a:endParaRPr>
          </a:p>
          <a:p>
            <a:r>
              <a:rPr lang="en-GB" dirty="0" smtClean="0">
                <a:solidFill>
                  <a:schemeClr val="accent3">
                    <a:lumMod val="50000"/>
                  </a:schemeClr>
                </a:solidFill>
              </a:rPr>
              <a:t>Service User:</a:t>
            </a:r>
            <a:r>
              <a:rPr lang="en-GB" dirty="0">
                <a:solidFill>
                  <a:schemeClr val="accent3">
                    <a:lumMod val="50000"/>
                  </a:schemeClr>
                </a:solidFill>
              </a:rPr>
              <a:t>	Yeah, if it’s men I go ballistic.</a:t>
            </a:r>
            <a:endParaRPr lang="en-US" dirty="0">
              <a:solidFill>
                <a:schemeClr val="accent3">
                  <a:lumMod val="50000"/>
                </a:schemeClr>
              </a:solidFill>
            </a:endParaRPr>
          </a:p>
          <a:p>
            <a:r>
              <a:rPr lang="en-GB" dirty="0" smtClean="0">
                <a:solidFill>
                  <a:schemeClr val="accent2">
                    <a:lumMod val="75000"/>
                  </a:schemeClr>
                </a:solidFill>
              </a:rPr>
              <a:t>Researcher:</a:t>
            </a:r>
            <a:r>
              <a:rPr lang="en-GB" dirty="0">
                <a:solidFill>
                  <a:schemeClr val="accent2">
                    <a:lumMod val="75000"/>
                  </a:schemeClr>
                </a:solidFill>
              </a:rPr>
              <a:t>	Why is that?</a:t>
            </a:r>
            <a:endParaRPr lang="en-US" dirty="0">
              <a:solidFill>
                <a:schemeClr val="accent2">
                  <a:lumMod val="75000"/>
                </a:schemeClr>
              </a:solidFill>
            </a:endParaRPr>
          </a:p>
          <a:p>
            <a:r>
              <a:rPr lang="en-GB" dirty="0" smtClean="0">
                <a:solidFill>
                  <a:schemeClr val="accent3">
                    <a:lumMod val="50000"/>
                  </a:schemeClr>
                </a:solidFill>
              </a:rPr>
              <a:t>Service User:</a:t>
            </a:r>
            <a:r>
              <a:rPr lang="en-GB" dirty="0">
                <a:solidFill>
                  <a:schemeClr val="accent3">
                    <a:lumMod val="50000"/>
                  </a:schemeClr>
                </a:solidFill>
              </a:rPr>
              <a:t>	I don’t know. ‘Cause I were raped by </a:t>
            </a:r>
            <a:r>
              <a:rPr lang="en-GB" dirty="0" smtClean="0">
                <a:solidFill>
                  <a:schemeClr val="accent3">
                    <a:lumMod val="50000"/>
                  </a:schemeClr>
                </a:solidFill>
              </a:rPr>
              <a:t>me </a:t>
            </a:r>
            <a:r>
              <a:rPr lang="en-GB" dirty="0">
                <a:solidFill>
                  <a:schemeClr val="accent3">
                    <a:lumMod val="50000"/>
                  </a:schemeClr>
                </a:solidFill>
              </a:rPr>
              <a:t>dad and I don’t feel that, it’s like </a:t>
            </a:r>
            <a:r>
              <a:rPr lang="en-GB" dirty="0" smtClean="0">
                <a:solidFill>
                  <a:schemeClr val="accent3">
                    <a:lumMod val="50000"/>
                  </a:schemeClr>
                </a:solidFill>
              </a:rPr>
              <a:t>men </a:t>
            </a:r>
            <a:r>
              <a:rPr lang="en-GB" dirty="0">
                <a:solidFill>
                  <a:schemeClr val="accent3">
                    <a:lumMod val="50000"/>
                  </a:schemeClr>
                </a:solidFill>
              </a:rPr>
              <a:t>shouldn’t restrain me. There were men on me foot and even on me hand. </a:t>
            </a:r>
            <a:endParaRPr lang="en-US" dirty="0">
              <a:solidFill>
                <a:schemeClr val="accent3">
                  <a:lumMod val="50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Service User Quote – Self Harm and the service response</a:t>
            </a:r>
            <a:endParaRPr lang="en-US" dirty="0"/>
          </a:p>
        </p:txBody>
      </p:sp>
      <p:sp>
        <p:nvSpPr>
          <p:cNvPr id="3" name="Content Placeholder 2"/>
          <p:cNvSpPr>
            <a:spLocks noGrp="1"/>
          </p:cNvSpPr>
          <p:nvPr>
            <p:ph idx="1"/>
          </p:nvPr>
        </p:nvSpPr>
        <p:spPr/>
        <p:txBody>
          <a:bodyPr>
            <a:normAutofit/>
          </a:bodyPr>
          <a:lstStyle/>
          <a:p>
            <a:r>
              <a:rPr lang="en-GB" dirty="0" smtClean="0">
                <a:solidFill>
                  <a:schemeClr val="accent2">
                    <a:lumMod val="75000"/>
                  </a:schemeClr>
                </a:solidFill>
              </a:rPr>
              <a:t>‘No-one </a:t>
            </a:r>
            <a:r>
              <a:rPr lang="en-GB" dirty="0">
                <a:solidFill>
                  <a:schemeClr val="accent2">
                    <a:lumMod val="75000"/>
                  </a:schemeClr>
                </a:solidFill>
              </a:rPr>
              <a:t>accepts it, they don’t like it. They feel they have to stop me. They have to be seen to be doing something. Nobody’s bad for cutting up, you shouldn’t be punished either for cutting up, I don’t think. You do it to yourself don’t you?  Not others</a:t>
            </a:r>
            <a:r>
              <a:rPr lang="en-GB" dirty="0" smtClean="0">
                <a:solidFill>
                  <a:schemeClr val="accent2">
                    <a:lumMod val="75000"/>
                  </a:schemeClr>
                </a:solidFill>
              </a:rPr>
              <a:t>.  Other people regularly attack all the time don’t they and they get things in their room, it’s all wrong. They don’t want to understand.’</a:t>
            </a:r>
            <a:endParaRPr lang="en-US" dirty="0">
              <a:solidFill>
                <a:schemeClr val="accent2">
                  <a:lumMod val="75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Service User Quote – Enhanced Observation</a:t>
            </a:r>
            <a:endParaRPr lang="en-US" dirty="0"/>
          </a:p>
        </p:txBody>
      </p:sp>
      <p:sp>
        <p:nvSpPr>
          <p:cNvPr id="3" name="Content Placeholder 2"/>
          <p:cNvSpPr>
            <a:spLocks noGrp="1"/>
          </p:cNvSpPr>
          <p:nvPr>
            <p:ph idx="1"/>
          </p:nvPr>
        </p:nvSpPr>
        <p:spPr>
          <a:xfrm>
            <a:off x="457200" y="1928802"/>
            <a:ext cx="8229600" cy="4197361"/>
          </a:xfrm>
        </p:spPr>
        <p:txBody>
          <a:bodyPr>
            <a:normAutofit fontScale="92500" lnSpcReduction="20000"/>
          </a:bodyPr>
          <a:lstStyle/>
          <a:p>
            <a:r>
              <a:rPr lang="en-GB" i="1" dirty="0">
                <a:solidFill>
                  <a:schemeClr val="accent5">
                    <a:lumMod val="75000"/>
                  </a:schemeClr>
                </a:solidFill>
              </a:rPr>
              <a:t>‘They don’t come to your house do they and sit and watch you?  I’ve no privacy and that’s difficult. It’s frustrating for me, you wouldn’t like it. I’ve had to lock myself in somewhere before now, because everywhere I go there’s staff</a:t>
            </a:r>
            <a:r>
              <a:rPr lang="en-GB" i="1" dirty="0" smtClean="0">
                <a:solidFill>
                  <a:schemeClr val="accent5">
                    <a:lumMod val="75000"/>
                  </a:schemeClr>
                </a:solidFill>
              </a:rPr>
              <a:t>.’</a:t>
            </a:r>
          </a:p>
          <a:p>
            <a:r>
              <a:rPr lang="en-GB" b="1" i="1" dirty="0" smtClean="0">
                <a:solidFill>
                  <a:schemeClr val="accent3">
                    <a:lumMod val="75000"/>
                  </a:schemeClr>
                </a:solidFill>
              </a:rPr>
              <a:t>“…they check your pockets, check your socks, totally degrading, things like that, open your mouth, make sure you’re taking your tablets when you’re on medication and that really irritated me.”</a:t>
            </a:r>
            <a:endParaRPr lang="en-US" i="1" dirty="0">
              <a:solidFill>
                <a:schemeClr val="accent3">
                  <a:lumMod val="75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Thanks for listening</a:t>
            </a:r>
            <a:endParaRPr lang="en-GB" dirty="0"/>
          </a:p>
        </p:txBody>
      </p:sp>
      <p:sp>
        <p:nvSpPr>
          <p:cNvPr id="3" name="Subtitle 2"/>
          <p:cNvSpPr>
            <a:spLocks noGrp="1"/>
          </p:cNvSpPr>
          <p:nvPr>
            <p:ph type="subTitle" idx="1"/>
          </p:nvPr>
        </p:nvSpPr>
        <p:spPr/>
        <p:txBody>
          <a:bodyPr/>
          <a:lstStyle/>
          <a:p>
            <a:r>
              <a:rPr lang="en-GB" dirty="0" smtClean="0"/>
              <a:t>R.Fish1@lancaster.ac.uk</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 to study</a:t>
            </a:r>
            <a:endParaRPr lang="en-US" dirty="0"/>
          </a:p>
        </p:txBody>
      </p:sp>
      <p:sp>
        <p:nvSpPr>
          <p:cNvPr id="3" name="Content Placeholder 2"/>
          <p:cNvSpPr>
            <a:spLocks noGrp="1"/>
          </p:cNvSpPr>
          <p:nvPr>
            <p:ph idx="1"/>
          </p:nvPr>
        </p:nvSpPr>
        <p:spPr/>
        <p:txBody>
          <a:bodyPr>
            <a:normAutofit/>
          </a:bodyPr>
          <a:lstStyle/>
          <a:p>
            <a:r>
              <a:rPr lang="en-GB" dirty="0" err="1" smtClean="0"/>
              <a:t>Calderstones</a:t>
            </a:r>
            <a:r>
              <a:rPr lang="en-GB" dirty="0" smtClean="0"/>
              <a:t> Partnership NHS Foundation Trust </a:t>
            </a:r>
          </a:p>
          <a:p>
            <a:r>
              <a:rPr lang="en-GB" dirty="0" smtClean="0"/>
              <a:t>Low and medium secure units + rehabilitation service for people with learning disabilities</a:t>
            </a:r>
          </a:p>
          <a:p>
            <a:r>
              <a:rPr lang="en-GB" dirty="0" smtClean="0"/>
              <a:t>22% service users (only 37 women)</a:t>
            </a:r>
          </a:p>
          <a:p>
            <a:r>
              <a:rPr lang="en-GB" dirty="0" smtClean="0"/>
              <a:t>Single sex flats of 3-5 women</a:t>
            </a:r>
          </a:p>
          <a:p>
            <a:endParaRPr lang="en-GB" dirty="0" smtClean="0"/>
          </a:p>
          <a:p>
            <a:endParaRPr lang="en-GB" dirty="0" smtClean="0"/>
          </a:p>
          <a:p>
            <a:endParaRPr lang="en-GB"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calderstones.png"/>
          <p:cNvPicPr>
            <a:picLocks noGrp="1" noChangeAspect="1"/>
          </p:cNvPicPr>
          <p:nvPr>
            <p:ph type="pic" idx="1"/>
          </p:nvPr>
        </p:nvPicPr>
        <p:blipFill>
          <a:blip r:embed="rId3" cstate="print"/>
          <a:srcRect t="2087" b="2087"/>
          <a:stretch>
            <a:fillRect/>
          </a:stretch>
        </p:blipFill>
        <p:spPr>
          <a:xfrm>
            <a:off x="1792289" y="285751"/>
            <a:ext cx="4198516" cy="5786456"/>
          </a:xfrm>
        </p:spPr>
      </p:pic>
      <p:sp>
        <p:nvSpPr>
          <p:cNvPr id="10" name="TextBox 9"/>
          <p:cNvSpPr txBox="1"/>
          <p:nvPr/>
        </p:nvSpPr>
        <p:spPr>
          <a:xfrm>
            <a:off x="6572264" y="785794"/>
            <a:ext cx="2000264" cy="1938992"/>
          </a:xfrm>
          <a:prstGeom prst="rect">
            <a:avLst/>
          </a:prstGeom>
          <a:noFill/>
        </p:spPr>
        <p:txBody>
          <a:bodyPr wrap="square" rtlCol="0">
            <a:spAutoFit/>
          </a:bodyPr>
          <a:lstStyle/>
          <a:p>
            <a:r>
              <a:rPr lang="en-GB" sz="2400" dirty="0" err="1" smtClean="0"/>
              <a:t>Woodview</a:t>
            </a:r>
            <a:endParaRPr lang="en-GB" sz="2400" dirty="0" smtClean="0"/>
          </a:p>
          <a:p>
            <a:r>
              <a:rPr lang="en-GB" sz="2400" dirty="0" smtClean="0"/>
              <a:t>Medium</a:t>
            </a:r>
          </a:p>
          <a:p>
            <a:r>
              <a:rPr lang="en-GB" sz="2400" dirty="0" smtClean="0"/>
              <a:t>Secure </a:t>
            </a:r>
          </a:p>
          <a:p>
            <a:r>
              <a:rPr lang="en-GB" sz="2400" dirty="0" smtClean="0"/>
              <a:t>Unit</a:t>
            </a:r>
          </a:p>
          <a:p>
            <a:r>
              <a:rPr lang="en-GB" sz="2400" dirty="0" smtClean="0"/>
              <a:t>Reception</a:t>
            </a:r>
            <a:endParaRPr lang="en-GB"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 to study</a:t>
            </a:r>
            <a:endParaRPr lang="en-US" dirty="0"/>
          </a:p>
        </p:txBody>
      </p:sp>
      <p:sp>
        <p:nvSpPr>
          <p:cNvPr id="3" name="Content Placeholder 2"/>
          <p:cNvSpPr>
            <a:spLocks noGrp="1"/>
          </p:cNvSpPr>
          <p:nvPr>
            <p:ph idx="1"/>
          </p:nvPr>
        </p:nvSpPr>
        <p:spPr>
          <a:xfrm>
            <a:off x="457200" y="1357298"/>
            <a:ext cx="8401080" cy="5143536"/>
          </a:xfrm>
        </p:spPr>
        <p:txBody>
          <a:bodyPr>
            <a:noAutofit/>
          </a:bodyPr>
          <a:lstStyle/>
          <a:p>
            <a:r>
              <a:rPr lang="en-GB" sz="2400" i="1" dirty="0"/>
              <a:t>The Reed Report: A Review of Health and Social Services for Mentally Disordered Offenders and Others Requiring Similar Services </a:t>
            </a:r>
            <a:r>
              <a:rPr lang="en-GB" sz="2400" dirty="0"/>
              <a:t>(1992</a:t>
            </a:r>
            <a:r>
              <a:rPr lang="en-GB" sz="2400" dirty="0" smtClean="0"/>
              <a:t>): </a:t>
            </a:r>
            <a:r>
              <a:rPr lang="en-US" sz="2400" dirty="0" smtClean="0"/>
              <a:t> </a:t>
            </a:r>
            <a:r>
              <a:rPr lang="en-GB" sz="2400" dirty="0" smtClean="0"/>
              <a:t>‘</a:t>
            </a:r>
            <a:r>
              <a:rPr lang="en-GB" sz="2400" dirty="0"/>
              <a:t>In male dominated environments, women’s needs including their more personal female needs are liable to be overlooked. They are sometimes subject to sexual harassment and other demeaning behaviour… Services need to be responsive and proactive in order to counteract these problems, in order that women receive appropriate care, treatment, accommodation and rehabilitation with proper attention to their personal dignity</a:t>
            </a:r>
            <a:r>
              <a:rPr lang="en-GB" sz="2400" dirty="0" smtClean="0"/>
              <a:t>’</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a:t>
            </a:r>
            <a:endParaRPr lang="en-US" dirty="0"/>
          </a:p>
        </p:txBody>
      </p:sp>
      <p:sp>
        <p:nvSpPr>
          <p:cNvPr id="3" name="Content Placeholder 2"/>
          <p:cNvSpPr>
            <a:spLocks noGrp="1"/>
          </p:cNvSpPr>
          <p:nvPr>
            <p:ph idx="1"/>
          </p:nvPr>
        </p:nvSpPr>
        <p:spPr/>
        <p:txBody>
          <a:bodyPr>
            <a:normAutofit fontScale="77500" lnSpcReduction="20000"/>
          </a:bodyPr>
          <a:lstStyle/>
          <a:p>
            <a:r>
              <a:rPr lang="en-GB" dirty="0"/>
              <a:t>‘Research on offenders with learning disabilities seldom includes women and when women participants are included, the findings tend to be presented in a non-gender specific </a:t>
            </a:r>
            <a:r>
              <a:rPr lang="en-GB" dirty="0" smtClean="0"/>
              <a:t>manner.’ </a:t>
            </a:r>
            <a:r>
              <a:rPr lang="en-GB" dirty="0"/>
              <a:t>(Hayes, 2007:190</a:t>
            </a:r>
            <a:r>
              <a:rPr lang="en-GB" dirty="0" smtClean="0"/>
              <a:t>)</a:t>
            </a:r>
          </a:p>
          <a:p>
            <a:r>
              <a:rPr lang="en-GB" dirty="0" smtClean="0"/>
              <a:t>There is a ‘significant </a:t>
            </a:r>
            <a:r>
              <a:rPr lang="en-GB" dirty="0"/>
              <a:t>need for women with intellectual disabilities to be heard and ... the meaning that they ascribe to their lived experiences acknowledged’ (Taggart et al, 2008: 205</a:t>
            </a:r>
            <a:r>
              <a:rPr lang="en-GB" dirty="0" smtClean="0"/>
              <a:t>).</a:t>
            </a:r>
          </a:p>
          <a:p>
            <a:r>
              <a:rPr lang="en-GB" i="1" dirty="0" smtClean="0"/>
              <a:t>The </a:t>
            </a:r>
            <a:r>
              <a:rPr lang="en-GB" i="1" dirty="0" err="1" smtClean="0"/>
              <a:t>Corston</a:t>
            </a:r>
            <a:r>
              <a:rPr lang="en-GB" i="1" dirty="0" smtClean="0"/>
              <a:t> Report</a:t>
            </a:r>
            <a:r>
              <a:rPr lang="en-GB" dirty="0" smtClean="0"/>
              <a:t>, a review of women with particular vulnerabilities in the criminal justice system (2007:2): ‘women have been marginalised within a system largely designed for men for far too long’ and there is a need for a ‘champion; to ensure that their needs are properly recognised and met.’</a:t>
            </a:r>
            <a:endParaRPr lang="en-US" dirty="0" smtClean="0"/>
          </a:p>
          <a:p>
            <a:endParaRPr lang="en-US" dirty="0"/>
          </a:p>
          <a:p>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Women in Secure Hospitals</a:t>
            </a:r>
            <a:endParaRPr lang="en-US" dirty="0"/>
          </a:p>
        </p:txBody>
      </p:sp>
      <p:sp>
        <p:nvSpPr>
          <p:cNvPr id="3" name="Content Placeholder 2"/>
          <p:cNvSpPr>
            <a:spLocks noGrp="1"/>
          </p:cNvSpPr>
          <p:nvPr>
            <p:ph idx="1"/>
          </p:nvPr>
        </p:nvSpPr>
        <p:spPr/>
        <p:txBody>
          <a:bodyPr>
            <a:normAutofit fontScale="77500" lnSpcReduction="20000"/>
          </a:bodyPr>
          <a:lstStyle/>
          <a:p>
            <a:r>
              <a:rPr lang="en-GB" dirty="0" smtClean="0"/>
              <a:t>women </a:t>
            </a:r>
            <a:r>
              <a:rPr lang="en-GB" dirty="0"/>
              <a:t>service users are perceived by staff to be the most difficult to deal with. </a:t>
            </a:r>
            <a:endParaRPr lang="en-GB" dirty="0" smtClean="0"/>
          </a:p>
          <a:p>
            <a:r>
              <a:rPr lang="en-GB" dirty="0" smtClean="0"/>
              <a:t>Women in secure hospitals:</a:t>
            </a:r>
          </a:p>
          <a:p>
            <a:pPr lvl="1"/>
            <a:r>
              <a:rPr lang="en-GB" dirty="0" smtClean="0"/>
              <a:t>are </a:t>
            </a:r>
            <a:r>
              <a:rPr lang="en-GB" dirty="0"/>
              <a:t>more likely to be classified as having a personality disorder, </a:t>
            </a:r>
            <a:endParaRPr lang="en-GB" dirty="0" smtClean="0"/>
          </a:p>
          <a:p>
            <a:pPr lvl="1"/>
            <a:r>
              <a:rPr lang="en-GB" dirty="0" smtClean="0"/>
              <a:t>are </a:t>
            </a:r>
            <a:r>
              <a:rPr lang="en-GB" dirty="0"/>
              <a:t>more likely to have experienced sexual and/or physical abuse </a:t>
            </a:r>
            <a:r>
              <a:rPr lang="en-GB" dirty="0" smtClean="0"/>
              <a:t> </a:t>
            </a:r>
            <a:r>
              <a:rPr lang="en-GB" dirty="0"/>
              <a:t>and </a:t>
            </a:r>
            <a:endParaRPr lang="en-GB" dirty="0" smtClean="0"/>
          </a:p>
          <a:p>
            <a:pPr lvl="1"/>
            <a:r>
              <a:rPr lang="en-GB" dirty="0" smtClean="0"/>
              <a:t>are </a:t>
            </a:r>
            <a:r>
              <a:rPr lang="en-GB" dirty="0"/>
              <a:t>more likely to stay longer than men in secure </a:t>
            </a:r>
            <a:r>
              <a:rPr lang="en-GB" dirty="0" smtClean="0"/>
              <a:t>care (Stafford, 1999)</a:t>
            </a:r>
          </a:p>
          <a:p>
            <a:pPr lvl="1"/>
            <a:r>
              <a:rPr lang="en-GB" dirty="0" smtClean="0"/>
              <a:t>are </a:t>
            </a:r>
            <a:r>
              <a:rPr lang="en-GB" dirty="0"/>
              <a:t>involved in more incidents of aggression than men (</a:t>
            </a:r>
            <a:r>
              <a:rPr lang="en-GB" dirty="0" err="1"/>
              <a:t>Sequeira</a:t>
            </a:r>
            <a:r>
              <a:rPr lang="en-GB" dirty="0"/>
              <a:t> and Halstead, 2001; Alexander et al, 2005</a:t>
            </a:r>
            <a:r>
              <a:rPr lang="en-GB" dirty="0" smtClean="0"/>
              <a:t>)</a:t>
            </a:r>
          </a:p>
          <a:p>
            <a:pPr lvl="1"/>
            <a:r>
              <a:rPr lang="en-GB" dirty="0" smtClean="0"/>
              <a:t>are </a:t>
            </a:r>
            <a:r>
              <a:rPr lang="en-GB" dirty="0"/>
              <a:t>more likely to self-harm (</a:t>
            </a:r>
            <a:r>
              <a:rPr lang="en-GB" dirty="0" err="1"/>
              <a:t>Maden</a:t>
            </a:r>
            <a:r>
              <a:rPr lang="en-GB" dirty="0"/>
              <a:t>, 1996), </a:t>
            </a:r>
            <a:endParaRPr lang="en-GB" dirty="0" smtClean="0"/>
          </a:p>
          <a:p>
            <a:pPr lvl="1"/>
            <a:r>
              <a:rPr lang="en-GB" dirty="0" smtClean="0"/>
              <a:t>are </a:t>
            </a:r>
            <a:r>
              <a:rPr lang="en-GB" dirty="0"/>
              <a:t>construed by staff as more ‘volatile’ than men (Crawford, 2001</a:t>
            </a:r>
            <a:r>
              <a:rPr lang="en-GB" dirty="0" smtClean="0"/>
              <a:t>)</a:t>
            </a:r>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Staff Quotes</a:t>
            </a:r>
            <a:endParaRPr lang="en-US" dirty="0"/>
          </a:p>
        </p:txBody>
      </p:sp>
      <p:sp>
        <p:nvSpPr>
          <p:cNvPr id="3" name="Content Placeholder 2"/>
          <p:cNvSpPr>
            <a:spLocks noGrp="1"/>
          </p:cNvSpPr>
          <p:nvPr>
            <p:ph idx="1"/>
          </p:nvPr>
        </p:nvSpPr>
        <p:spPr/>
        <p:txBody>
          <a:bodyPr>
            <a:normAutofit fontScale="92500" lnSpcReduction="20000"/>
          </a:bodyPr>
          <a:lstStyle/>
          <a:p>
            <a:r>
              <a:rPr lang="en-GB" dirty="0" smtClean="0">
                <a:solidFill>
                  <a:schemeClr val="accent3">
                    <a:lumMod val="50000"/>
                  </a:schemeClr>
                </a:solidFill>
              </a:rPr>
              <a:t>‘I </a:t>
            </a:r>
            <a:r>
              <a:rPr lang="en-GB" dirty="0">
                <a:solidFill>
                  <a:schemeClr val="accent3">
                    <a:lumMod val="50000"/>
                  </a:schemeClr>
                </a:solidFill>
              </a:rPr>
              <a:t>think that being in a minority affects the service that the women are given, and I think as well that even though they might not be aware of it they’re living with quite a few sex offenders and quite a few of the women will have suffered sexual abuse in the past.  So it’s psychologically not very good for them</a:t>
            </a:r>
            <a:r>
              <a:rPr lang="en-GB" dirty="0" smtClean="0">
                <a:solidFill>
                  <a:schemeClr val="accent3">
                    <a:lumMod val="50000"/>
                  </a:schemeClr>
                </a:solidFill>
              </a:rPr>
              <a:t>.’</a:t>
            </a:r>
          </a:p>
          <a:p>
            <a:r>
              <a:rPr lang="en-GB" dirty="0" smtClean="0">
                <a:solidFill>
                  <a:schemeClr val="accent2">
                    <a:lumMod val="50000"/>
                  </a:schemeClr>
                </a:solidFill>
              </a:rPr>
              <a:t>‘Because </a:t>
            </a:r>
            <a:r>
              <a:rPr lang="en-GB" dirty="0">
                <a:solidFill>
                  <a:schemeClr val="accent2">
                    <a:lumMod val="50000"/>
                  </a:schemeClr>
                </a:solidFill>
              </a:rPr>
              <a:t>the women, and I don’t mean to be horrible to them, but they’re very difficult people, they’re very </a:t>
            </a:r>
            <a:r>
              <a:rPr lang="en-GB" dirty="0" err="1">
                <a:solidFill>
                  <a:schemeClr val="accent2">
                    <a:lumMod val="50000"/>
                  </a:schemeClr>
                </a:solidFill>
              </a:rPr>
              <a:t>very</a:t>
            </a:r>
            <a:r>
              <a:rPr lang="en-GB" dirty="0">
                <a:solidFill>
                  <a:schemeClr val="accent2">
                    <a:lumMod val="50000"/>
                  </a:schemeClr>
                </a:solidFill>
              </a:rPr>
              <a:t> complex, very damaged people.  And they burn out the </a:t>
            </a:r>
            <a:r>
              <a:rPr lang="en-GB" dirty="0" smtClean="0">
                <a:solidFill>
                  <a:schemeClr val="accent2">
                    <a:lumMod val="50000"/>
                  </a:schemeClr>
                </a:solidFill>
              </a:rPr>
              <a:t>staff.’</a:t>
            </a:r>
            <a:endParaRPr lang="en-US" dirty="0">
              <a:solidFill>
                <a:schemeClr val="accent2">
                  <a:lumMod val="50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Women with learning disabilities (</a:t>
            </a:r>
            <a:r>
              <a:rPr lang="en-GB" dirty="0" err="1" smtClean="0"/>
              <a:t>Traustadottir</a:t>
            </a:r>
            <a:r>
              <a:rPr lang="en-GB" dirty="0" smtClean="0"/>
              <a:t> and Johnson, 2000)</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Women with learning disabilities and their experiences remain marginal in the discussions of feminists, both non-disabled and feminists with physical and sensory impairments.</a:t>
            </a:r>
          </a:p>
          <a:p>
            <a:r>
              <a:rPr lang="en-GB" dirty="0" smtClean="0"/>
              <a:t>Medical discourse constituted people with learning disabilities as sick and in need of medical attention.</a:t>
            </a:r>
          </a:p>
          <a:p>
            <a:r>
              <a:rPr lang="en-GB" dirty="0" smtClean="0"/>
              <a:t>Issues about gender and learning disabilities neglected within the disability movement.</a:t>
            </a:r>
          </a:p>
          <a:p>
            <a:r>
              <a:rPr lang="en-GB" dirty="0" smtClean="0"/>
              <a:t>Problems with attitudinal barriers and </a:t>
            </a:r>
          </a:p>
          <a:p>
            <a:r>
              <a:rPr lang="en-GB" dirty="0" smtClean="0"/>
              <a:t>Theorising from personal experience problematic.</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Women in Secure Hospitals (Warner, 1996)</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Women’s  behaviour is more likely than men’s to be viewed as pathological:</a:t>
            </a:r>
          </a:p>
          <a:p>
            <a:pPr lvl="1"/>
            <a:r>
              <a:rPr lang="en-GB" dirty="0" smtClean="0"/>
              <a:t>‘Turning rage and depression inwards may have less to do with women’s biological inadequacies and more to do with their social manipulation and subjugation.  We should be careful not to </a:t>
            </a:r>
            <a:r>
              <a:rPr lang="en-GB" dirty="0" err="1" smtClean="0"/>
              <a:t>pathologise</a:t>
            </a:r>
            <a:r>
              <a:rPr lang="en-GB" dirty="0" smtClean="0"/>
              <a:t> individuals for what might be better understood as being the result of social inequality and restricted choice.’ (p267)</a:t>
            </a:r>
          </a:p>
          <a:p>
            <a:pPr lvl="1"/>
            <a:r>
              <a:rPr lang="en-GB" dirty="0" smtClean="0"/>
              <a:t>Because systems focus on which symptoms are present, rather than the contexts in which they arise, the social constitution of mental disorder is seldom explored.</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458</TotalTime>
  <Words>1344</Words>
  <Application>Microsoft Office PowerPoint</Application>
  <PresentationFormat>On-screen Show (4:3)</PresentationFormat>
  <Paragraphs>100</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‘Very Difficult People?’ Women with Learning Disabilities in Secure Services</vt:lpstr>
      <vt:lpstr>Background to study</vt:lpstr>
      <vt:lpstr>Slide 3</vt:lpstr>
      <vt:lpstr>Background to study</vt:lpstr>
      <vt:lpstr>Background</vt:lpstr>
      <vt:lpstr>Women in Secure Hospitals</vt:lpstr>
      <vt:lpstr>Staff Quotes</vt:lpstr>
      <vt:lpstr>Women with learning disabilities (Traustadottir and Johnson, 2000)</vt:lpstr>
      <vt:lpstr>Women in Secure Hospitals (Warner, 1996)</vt:lpstr>
      <vt:lpstr>Research Objectives</vt:lpstr>
      <vt:lpstr>Research Questions</vt:lpstr>
      <vt:lpstr>Service User Quote - Physical Intervention as retraumatisation</vt:lpstr>
      <vt:lpstr>Service User Quote – Self Harm and the service response</vt:lpstr>
      <vt:lpstr>Service User Quote – Enhanced Observation</vt:lpstr>
      <vt:lpstr>Thanks for listening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‘Very Difficult People?’ Women with Learning Disabilities in Secure Services</dc:title>
  <dc:creator>fishr128</dc:creator>
  <cp:lastModifiedBy>fishr</cp:lastModifiedBy>
  <cp:revision>36</cp:revision>
  <dcterms:created xsi:type="dcterms:W3CDTF">2010-06-14T13:50:00Z</dcterms:created>
  <dcterms:modified xsi:type="dcterms:W3CDTF">2010-09-10T07:44:12Z</dcterms:modified>
</cp:coreProperties>
</file>