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Lst>
  <p:sldSz cx="9144000" cy="6858000" type="screen4x3"/>
  <p:notesSz cx="6858000" cy="994568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612"/>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1B0C9AF-35CA-476B-8E00-C43F6EFE9811}" type="datetimeFigureOut">
              <a:rPr lang="en-US" smtClean="0"/>
              <a:pPr/>
              <a:t>9/3/2010</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142C8478-C1AF-4AAD-96AF-28C35CA84C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Today I am going to tell you about a research I conducted with a small group of </a:t>
            </a:r>
            <a:r>
              <a:rPr lang="en-US" sz="1200" kern="1200" dirty="0" smtClean="0">
                <a:solidFill>
                  <a:schemeClr val="tx1"/>
                </a:solidFill>
                <a:latin typeface="+mn-lt"/>
                <a:ea typeface="+mn-ea"/>
                <a:cs typeface="+mn-cs"/>
              </a:rPr>
              <a:t>young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with physical</a:t>
            </a:r>
            <a:r>
              <a:rPr lang="en-US" sz="1200" kern="1200" baseline="0" dirty="0" smtClean="0">
                <a:solidFill>
                  <a:schemeClr val="tx1"/>
                </a:solidFill>
                <a:latin typeface="+mn-lt"/>
                <a:ea typeface="+mn-ea"/>
                <a:cs typeface="+mn-cs"/>
              </a:rPr>
              <a:t> impairment </a:t>
            </a:r>
            <a:r>
              <a:rPr lang="en-US" sz="1200" kern="1200" dirty="0" smtClean="0">
                <a:solidFill>
                  <a:schemeClr val="tx1"/>
                </a:solidFill>
                <a:latin typeface="+mn-lt"/>
                <a:ea typeface="+mn-ea"/>
                <a:cs typeface="+mn-cs"/>
              </a:rPr>
              <a:t>about </a:t>
            </a:r>
            <a:r>
              <a:rPr lang="en-US" sz="1200" kern="1200" dirty="0" smtClean="0">
                <a:solidFill>
                  <a:schemeClr val="tx1"/>
                </a:solidFill>
                <a:latin typeface="+mn-lt"/>
                <a:ea typeface="+mn-ea"/>
                <a:cs typeface="+mn-cs"/>
              </a:rPr>
              <a:t>motherhood, but none of them currently had children.</a:t>
            </a:r>
          </a:p>
          <a:p>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latin typeface="+mn-lt"/>
                <a:ea typeface="+mn-ea"/>
                <a:cs typeface="+mn-cs"/>
              </a:rPr>
              <a:t>In the laws about adoptions it says that applicants must be physically and mentally healthy. The word healthy in icelandic means brave or strong. Although there is nothing that says in the legislation that people</a:t>
            </a:r>
            <a:r>
              <a:rPr lang="is-IS" sz="1200" kern="1200" baseline="0" dirty="0" smtClean="0">
                <a:solidFill>
                  <a:schemeClr val="tx1"/>
                </a:solidFill>
                <a:latin typeface="+mn-lt"/>
                <a:ea typeface="+mn-ea"/>
                <a:cs typeface="+mn-cs"/>
              </a:rPr>
              <a:t> with </a:t>
            </a:r>
            <a:r>
              <a:rPr lang="is-IS" sz="1200" kern="1200" dirty="0" smtClean="0">
                <a:solidFill>
                  <a:schemeClr val="tx1"/>
                </a:solidFill>
                <a:latin typeface="+mn-lt"/>
                <a:ea typeface="+mn-ea"/>
                <a:cs typeface="+mn-cs"/>
              </a:rPr>
              <a:t>physical</a:t>
            </a:r>
            <a:r>
              <a:rPr lang="is-IS" sz="1200" kern="1200" baseline="0" dirty="0" smtClean="0">
                <a:solidFill>
                  <a:schemeClr val="tx1"/>
                </a:solidFill>
                <a:latin typeface="+mn-lt"/>
                <a:ea typeface="+mn-ea"/>
                <a:cs typeface="+mn-cs"/>
              </a:rPr>
              <a:t> impairment</a:t>
            </a:r>
            <a:r>
              <a:rPr lang="is-IS" sz="1200" kern="1200" dirty="0" smtClean="0">
                <a:solidFill>
                  <a:schemeClr val="tx1"/>
                </a:solidFill>
                <a:latin typeface="+mn-lt"/>
                <a:ea typeface="+mn-ea"/>
                <a:cs typeface="+mn-cs"/>
              </a:rPr>
              <a:t> are not physically healthy, it is stated in the regulation about adoptions that physical impairments limit the possibilities of people being accepted as adoptive parents. It can also be if the applicant has a desease for example lungdesease, kidneydesease or diabetes. (The list is long). It is understandable that some rules must be and the countries that the children come from want them to go for adoption to good people and that they will have a </a:t>
            </a:r>
            <a:r>
              <a:rPr lang="is-IS" sz="1200" kern="1200" dirty="0" smtClean="0">
                <a:solidFill>
                  <a:schemeClr val="tx1"/>
                </a:solidFill>
                <a:latin typeface="+mn-lt"/>
                <a:ea typeface="+mn-ea"/>
                <a:cs typeface="+mn-cs"/>
              </a:rPr>
              <a:t>good upbringing/</a:t>
            </a:r>
            <a:r>
              <a:rPr lang="is-IS" sz="1200" kern="1200" baseline="0" dirty="0" smtClean="0">
                <a:solidFill>
                  <a:schemeClr val="tx1"/>
                </a:solidFill>
                <a:latin typeface="+mn-lt"/>
                <a:ea typeface="+mn-ea"/>
                <a:cs typeface="+mn-cs"/>
              </a:rPr>
              <a:t>childhood</a:t>
            </a:r>
            <a:r>
              <a:rPr lang="is-IS" sz="1200" kern="1200" dirty="0" smtClean="0">
                <a:solidFill>
                  <a:schemeClr val="tx1"/>
                </a:solidFill>
                <a:latin typeface="+mn-lt"/>
                <a:ea typeface="+mn-ea"/>
                <a:cs typeface="+mn-cs"/>
              </a:rPr>
              <a:t>. </a:t>
            </a:r>
            <a:r>
              <a:rPr lang="is-IS" sz="1200" kern="1200" dirty="0" smtClean="0">
                <a:solidFill>
                  <a:schemeClr val="tx1"/>
                </a:solidFill>
                <a:latin typeface="+mn-lt"/>
                <a:ea typeface="+mn-ea"/>
                <a:cs typeface="+mn-cs"/>
              </a:rPr>
              <a:t>We may ask your self though the </a:t>
            </a:r>
            <a:r>
              <a:rPr lang="is-IS" sz="1200" kern="1200" smtClean="0">
                <a:solidFill>
                  <a:schemeClr val="tx1"/>
                </a:solidFill>
                <a:latin typeface="+mn-lt"/>
                <a:ea typeface="+mn-ea"/>
                <a:cs typeface="+mn-cs"/>
              </a:rPr>
              <a:t>question </a:t>
            </a:r>
            <a:r>
              <a:rPr lang="is-IS" sz="1200" kern="1200" smtClean="0">
                <a:solidFill>
                  <a:schemeClr val="tx1"/>
                </a:solidFill>
                <a:latin typeface="+mn-lt"/>
                <a:ea typeface="+mn-ea"/>
                <a:cs typeface="+mn-cs"/>
              </a:rPr>
              <a:t>why </a:t>
            </a:r>
            <a:r>
              <a:rPr lang="is-IS" sz="1200" kern="1200" smtClean="0">
                <a:solidFill>
                  <a:schemeClr val="tx1"/>
                </a:solidFill>
                <a:latin typeface="+mn-lt"/>
                <a:ea typeface="+mn-ea"/>
                <a:cs typeface="+mn-cs"/>
              </a:rPr>
              <a:t>people </a:t>
            </a:r>
            <a:r>
              <a:rPr lang="is-IS" sz="1200" kern="1200" smtClean="0">
                <a:solidFill>
                  <a:schemeClr val="tx1"/>
                </a:solidFill>
                <a:latin typeface="+mn-lt"/>
                <a:ea typeface="+mn-ea"/>
                <a:cs typeface="+mn-cs"/>
              </a:rPr>
              <a:t>with physical impairment are </a:t>
            </a:r>
            <a:r>
              <a:rPr lang="is-IS" sz="1200" kern="1200" dirty="0" smtClean="0">
                <a:solidFill>
                  <a:schemeClr val="tx1"/>
                </a:solidFill>
                <a:latin typeface="+mn-lt"/>
                <a:ea typeface="+mn-ea"/>
                <a:cs typeface="+mn-cs"/>
              </a:rPr>
              <a:t>not seen as fit as other applicants to give a child that lives with bad conditions in their homecountry a good home and take cear of it with love. </a:t>
            </a:r>
            <a:endParaRPr lang="en-US" dirty="0" smtClean="0"/>
          </a:p>
          <a:p>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quotes in the interviews touched me more than others and I have two that I love a lot. They both have to do with the prejudice in the community and the adoption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of them is : what is it that makes a good parent?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other one is: We never know, we could all die tomorrow or become sick.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Both of these sentences have a lot of truth to them and describes well the situation as it is today for women with physical impairment, it reflects the reality of the women I talked to. </a:t>
            </a:r>
            <a:endParaRPr lang="en-US" dirty="0" smtClean="0"/>
          </a:p>
          <a:p>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women desired to be seen as equal as other women, that people would look and think of them as a person first and foremost instead of focusing on their physical impairments. </a:t>
            </a:r>
          </a:p>
          <a:p>
            <a:r>
              <a:rPr lang="en-US" sz="1200" kern="1200" dirty="0" smtClean="0">
                <a:solidFill>
                  <a:schemeClr val="tx1"/>
                </a:solidFill>
                <a:latin typeface="+mn-lt"/>
                <a:ea typeface="+mn-ea"/>
                <a:cs typeface="+mn-cs"/>
              </a:rPr>
              <a:t>They wanted to experience the parenthood and become mothers without having to be afraid of and deal with prejudice. </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shows from the laws and regulations I have talked about that it is really important to reconsider some chances in the legislation/law-making, in the </a:t>
            </a:r>
            <a:r>
              <a:rPr lang="en-US" dirty="0" smtClean="0"/>
              <a:t>disability legislation in Iceland </a:t>
            </a:r>
            <a:r>
              <a:rPr lang="en-US" sz="1200" kern="1200" dirty="0" smtClean="0">
                <a:solidFill>
                  <a:schemeClr val="tx1"/>
                </a:solidFill>
                <a:latin typeface="+mn-lt"/>
                <a:ea typeface="+mn-ea"/>
                <a:cs typeface="+mn-cs"/>
              </a:rPr>
              <a:t>and the adoption laws and regulations.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Specially since Iceland is now a part of the </a:t>
            </a:r>
            <a:r>
              <a:rPr lang="en-US" dirty="0" smtClean="0"/>
              <a:t>Convention on the Rights of Persons with Disabilities</a:t>
            </a:r>
            <a:r>
              <a:rPr lang="en-US" baseline="0" dirty="0" smtClean="0"/>
              <a:t> </a:t>
            </a:r>
            <a:r>
              <a:rPr lang="en-US" sz="1200" kern="1200" dirty="0" smtClean="0">
                <a:solidFill>
                  <a:schemeClr val="tx1"/>
                </a:solidFill>
                <a:latin typeface="+mn-lt"/>
                <a:ea typeface="+mn-ea"/>
                <a:cs typeface="+mn-cs"/>
              </a:rPr>
              <a:t>and in it said important that people with physica</a:t>
            </a:r>
            <a:r>
              <a:rPr lang="en-US" sz="1200" kern="1200" baseline="0" dirty="0" smtClean="0">
                <a:solidFill>
                  <a:schemeClr val="tx1"/>
                </a:solidFill>
                <a:latin typeface="+mn-lt"/>
                <a:ea typeface="+mn-ea"/>
                <a:cs typeface="+mn-cs"/>
              </a:rPr>
              <a:t>l impairments </a:t>
            </a:r>
            <a:r>
              <a:rPr lang="en-US" sz="1200" kern="1200" dirty="0" smtClean="0">
                <a:solidFill>
                  <a:schemeClr val="tx1"/>
                </a:solidFill>
                <a:latin typeface="+mn-lt"/>
                <a:ea typeface="+mn-ea"/>
                <a:cs typeface="+mn-cs"/>
              </a:rPr>
              <a:t>have equal rights and should not be discriminated in any way because of their impairments</a:t>
            </a:r>
            <a:endParaRPr lang="en-US" dirty="0" smtClean="0"/>
          </a:p>
          <a:p>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hope that this </a:t>
            </a:r>
            <a:r>
              <a:rPr lang="en-US" sz="1200" kern="1200" dirty="0" err="1" smtClean="0">
                <a:solidFill>
                  <a:schemeClr val="tx1"/>
                </a:solidFill>
                <a:latin typeface="+mn-lt"/>
                <a:ea typeface="+mn-ea"/>
                <a:cs typeface="+mn-cs"/>
              </a:rPr>
              <a:t>researce</a:t>
            </a:r>
            <a:r>
              <a:rPr lang="en-US" sz="1200" kern="1200" dirty="0" smtClean="0">
                <a:solidFill>
                  <a:schemeClr val="tx1"/>
                </a:solidFill>
                <a:latin typeface="+mn-lt"/>
                <a:ea typeface="+mn-ea"/>
                <a:cs typeface="+mn-cs"/>
              </a:rPr>
              <a:t> will increase understanding of the situation that women with</a:t>
            </a:r>
            <a:r>
              <a:rPr lang="en-US" sz="1200" kern="1200" baseline="0" dirty="0" smtClean="0">
                <a:solidFill>
                  <a:schemeClr val="tx1"/>
                </a:solidFill>
                <a:latin typeface="+mn-lt"/>
                <a:ea typeface="+mn-ea"/>
                <a:cs typeface="+mn-cs"/>
              </a:rPr>
              <a:t> physical impairments </a:t>
            </a:r>
            <a:r>
              <a:rPr lang="en-US" sz="1200" kern="1200" dirty="0" smtClean="0">
                <a:solidFill>
                  <a:schemeClr val="tx1"/>
                </a:solidFill>
                <a:latin typeface="+mn-lt"/>
                <a:ea typeface="+mn-ea"/>
                <a:cs typeface="+mn-cs"/>
              </a:rPr>
              <a:t>who desire to have a child are in and in some example can’t carry a child and as the system is today have no chance of having a child, some maybe never will. I think that it has both practical and theoretical</a:t>
            </a:r>
            <a:r>
              <a:rPr lang="en-US" sz="1200" kern="1200" baseline="0" dirty="0" smtClean="0">
                <a:solidFill>
                  <a:schemeClr val="tx1"/>
                </a:solidFill>
                <a:latin typeface="+mn-lt"/>
                <a:ea typeface="+mn-ea"/>
                <a:cs typeface="+mn-cs"/>
              </a:rPr>
              <a:t> value.</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shows from my six interviews talking to women who have in common that they are physically </a:t>
            </a:r>
            <a:r>
              <a:rPr lang="en-US" sz="1200" kern="1200" dirty="0" err="1" smtClean="0">
                <a:solidFill>
                  <a:schemeClr val="tx1"/>
                </a:solidFill>
                <a:latin typeface="+mn-lt"/>
                <a:ea typeface="+mn-ea"/>
                <a:cs typeface="+mn-cs"/>
              </a:rPr>
              <a:t>inpaired</a:t>
            </a:r>
            <a:r>
              <a:rPr lang="en-US" sz="1200" kern="1200" dirty="0" smtClean="0">
                <a:solidFill>
                  <a:schemeClr val="tx1"/>
                </a:solidFill>
                <a:latin typeface="+mn-lt"/>
                <a:ea typeface="+mn-ea"/>
                <a:cs typeface="+mn-cs"/>
              </a:rPr>
              <a:t> and don’t have children that they, just like other women want to have a child in the future.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They feel a lot of prejudice from their family, friends and the community.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prejudice have affect on them directly when it comes to the adoption legislation because they can’t adopt because of their physical impairment and it also affects them impliedly because they start </a:t>
            </a:r>
            <a:r>
              <a:rPr lang="en-US" sz="1200" kern="1200" dirty="0" err="1" smtClean="0">
                <a:solidFill>
                  <a:schemeClr val="tx1"/>
                </a:solidFill>
                <a:latin typeface="+mn-lt"/>
                <a:ea typeface="+mn-ea"/>
                <a:cs typeface="+mn-cs"/>
              </a:rPr>
              <a:t>believeing</a:t>
            </a:r>
            <a:r>
              <a:rPr lang="en-US" sz="1200" kern="1200" dirty="0" smtClean="0">
                <a:solidFill>
                  <a:schemeClr val="tx1"/>
                </a:solidFill>
                <a:latin typeface="+mn-lt"/>
                <a:ea typeface="+mn-ea"/>
                <a:cs typeface="+mn-cs"/>
              </a:rPr>
              <a:t> that they are not fit to be mothers because of their physical impairment.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Their upbringing </a:t>
            </a:r>
            <a:r>
              <a:rPr lang="en-US" sz="1200" kern="1200" dirty="0" err="1" smtClean="0">
                <a:solidFill>
                  <a:schemeClr val="tx1"/>
                </a:solidFill>
                <a:latin typeface="+mn-lt"/>
                <a:ea typeface="+mn-ea"/>
                <a:cs typeface="+mn-cs"/>
              </a:rPr>
              <a:t>metters</a:t>
            </a:r>
            <a:r>
              <a:rPr lang="en-US" sz="1200" kern="1200" dirty="0" smtClean="0">
                <a:solidFill>
                  <a:schemeClr val="tx1"/>
                </a:solidFill>
                <a:latin typeface="+mn-lt"/>
                <a:ea typeface="+mn-ea"/>
                <a:cs typeface="+mn-cs"/>
              </a:rPr>
              <a:t> a lot when it comes to their self– confidence. It showed that the women that got a lot of encouragement do not internalize the prejudice they face and respond to prejudice and barriers with the need to fight society for equality. </a:t>
            </a:r>
          </a:p>
          <a:p>
            <a:pPr marL="0" marR="0" indent="0" algn="l" defTabSz="914400" rtl="0" eaLnBrk="1" fontAlgn="auto" latinLnBrk="0" hangingPunct="1">
              <a:lnSpc>
                <a:spcPct val="2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there are some basic obstacles that women with physical impairments need to overcome to be able to care for their children, like e.g. how to change </a:t>
            </a:r>
            <a:r>
              <a:rPr lang="en-US" sz="1200" kern="1200" dirty="0" err="1" smtClean="0">
                <a:solidFill>
                  <a:schemeClr val="tx1"/>
                </a:solidFill>
                <a:latin typeface="+mn-lt"/>
                <a:ea typeface="+mn-ea"/>
                <a:cs typeface="+mn-cs"/>
              </a:rPr>
              <a:t>dipers</a:t>
            </a:r>
            <a:r>
              <a:rPr lang="en-US" sz="1200" kern="1200" dirty="0" smtClean="0">
                <a:solidFill>
                  <a:schemeClr val="tx1"/>
                </a:solidFill>
                <a:latin typeface="+mn-lt"/>
                <a:ea typeface="+mn-ea"/>
                <a:cs typeface="+mn-cs"/>
              </a:rPr>
              <a:t> or modify prams and strollers these are problems easily fixed. </a:t>
            </a:r>
            <a:endParaRPr lang="en-US" dirty="0" smtClean="0"/>
          </a:p>
          <a:p>
            <a:pPr>
              <a:lnSpc>
                <a:spcPct val="200000"/>
              </a:lnSpc>
            </a:pP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dirty="0" smtClean="0"/>
              <a:t>Thank</a:t>
            </a:r>
            <a:r>
              <a:rPr lang="is-IS" baseline="0" dirty="0" smtClean="0"/>
              <a:t> you.</a:t>
            </a:r>
            <a:endParaRPr lang="is-IS" dirty="0" smtClean="0"/>
          </a:p>
        </p:txBody>
      </p:sp>
      <p:sp>
        <p:nvSpPr>
          <p:cNvPr id="4" name="Slide Number Placeholder 3"/>
          <p:cNvSpPr>
            <a:spLocks noGrp="1"/>
          </p:cNvSpPr>
          <p:nvPr>
            <p:ph type="sldNum" sz="quarter" idx="10"/>
          </p:nvPr>
        </p:nvSpPr>
        <p:spPr/>
        <p:txBody>
          <a:bodyPr/>
          <a:lstStyle/>
          <a:p>
            <a:fld id="{142C8478-C1AF-4AAD-96AF-28C35CA84CF1}"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reason for choosing this topic and my interest in writing and talking about it is the fact that I physically impaired myself. </a:t>
            </a:r>
          </a:p>
          <a:p>
            <a:r>
              <a:rPr lang="en-US" sz="1200" kern="1200" dirty="0" smtClean="0">
                <a:solidFill>
                  <a:schemeClr val="tx1"/>
                </a:solidFill>
                <a:latin typeface="+mn-lt"/>
                <a:ea typeface="+mn-ea"/>
                <a:cs typeface="+mn-cs"/>
              </a:rPr>
              <a:t>I have great interest in fighting for the rights of people with physical impairment in general, battle the prejudice that still unfortunately are common and demonstrate that physical impairments do not reduce or minimize women’s capabilities to become fit and good mothers. </a:t>
            </a:r>
          </a:p>
          <a:p>
            <a:r>
              <a:rPr lang="en-US" sz="1200" kern="1200" dirty="0" smtClean="0">
                <a:solidFill>
                  <a:schemeClr val="tx1"/>
                </a:solidFill>
                <a:latin typeface="+mn-lt"/>
                <a:ea typeface="+mn-ea"/>
                <a:cs typeface="+mn-cs"/>
              </a:rPr>
              <a:t>I wanted the voice’s of young women with physical impairments to be heard with the purpose of increasing understanding on disability and motherhood and hopefully contribute to the fight against prejudice. </a:t>
            </a:r>
          </a:p>
          <a:p>
            <a:r>
              <a:rPr lang="en-US" sz="1200" kern="1200" dirty="0" smtClean="0">
                <a:solidFill>
                  <a:schemeClr val="tx1"/>
                </a:solidFill>
                <a:latin typeface="+mn-lt"/>
                <a:ea typeface="+mn-ea"/>
                <a:cs typeface="+mn-cs"/>
              </a:rPr>
              <a:t>I have experienced prejudice my self as a women with physical impairment  regarding having children. Although research has not been done in Iceland with this group before, researches in other countries show that there is a lot of prejudice when it comes to mothers with physical impairments and also towards women thinking about or dreaming of having children. </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thesis is about the opinion that women with physical impairments have about having children and having a family</a:t>
            </a:r>
            <a:r>
              <a:rPr lang="is-IS" sz="1200" kern="1200" dirty="0" smtClean="0">
                <a:solidFill>
                  <a:schemeClr val="tx1"/>
                </a:solidFill>
                <a:latin typeface="+mn-lt"/>
                <a:ea typeface="+mn-ea"/>
                <a:cs typeface="+mn-cs"/>
              </a:rPr>
              <a:t>. The study also examines how the women perceive their parenting abilities and what social and cultural factors hinder their access to motherhood. The research took place in 2008 to spring 2009. I wanted to see what ideas the women had about having a child, if they wanted to have children in the future and their expectations of having a family. I focused on their skills as potential future mothers and their hindrance to becaome mothers. The participants where </a:t>
            </a:r>
            <a:r>
              <a:rPr lang="is-IS" sz="1200" kern="1200" dirty="0" smtClean="0">
                <a:solidFill>
                  <a:schemeClr val="tx1"/>
                </a:solidFill>
                <a:latin typeface="+mn-lt"/>
                <a:ea typeface="+mn-ea"/>
                <a:cs typeface="+mn-cs"/>
              </a:rPr>
              <a:t>six </a:t>
            </a:r>
            <a:r>
              <a:rPr lang="is-IS" sz="1200" kern="1200" dirty="0" smtClean="0">
                <a:solidFill>
                  <a:schemeClr val="tx1"/>
                </a:solidFill>
                <a:latin typeface="+mn-lt"/>
                <a:ea typeface="+mn-ea"/>
                <a:cs typeface="+mn-cs"/>
              </a:rPr>
              <a:t>women </a:t>
            </a:r>
            <a:r>
              <a:rPr lang="is-IS" sz="1200" kern="1200" dirty="0" smtClean="0">
                <a:solidFill>
                  <a:schemeClr val="tx1"/>
                </a:solidFill>
                <a:latin typeface="+mn-lt"/>
                <a:ea typeface="+mn-ea"/>
                <a:cs typeface="+mn-cs"/>
              </a:rPr>
              <a:t>with</a:t>
            </a:r>
            <a:r>
              <a:rPr lang="is-IS" sz="1200" kern="1200" baseline="0" dirty="0" smtClean="0">
                <a:solidFill>
                  <a:schemeClr val="tx1"/>
                </a:solidFill>
                <a:latin typeface="+mn-lt"/>
                <a:ea typeface="+mn-ea"/>
                <a:cs typeface="+mn-cs"/>
              </a:rPr>
              <a:t> physical impairment </a:t>
            </a:r>
            <a:r>
              <a:rPr lang="is-IS" sz="1200" kern="1200" dirty="0" smtClean="0">
                <a:solidFill>
                  <a:schemeClr val="tx1"/>
                </a:solidFill>
                <a:latin typeface="+mn-lt"/>
                <a:ea typeface="+mn-ea"/>
                <a:cs typeface="+mn-cs"/>
              </a:rPr>
              <a:t>born </a:t>
            </a:r>
            <a:r>
              <a:rPr lang="is-IS" sz="1200" kern="1200" dirty="0" smtClean="0">
                <a:solidFill>
                  <a:schemeClr val="tx1"/>
                </a:solidFill>
                <a:latin typeface="+mn-lt"/>
                <a:ea typeface="+mn-ea"/>
                <a:cs typeface="+mn-cs"/>
              </a:rPr>
              <a:t>in the years 1970 to 1987 and had in common that they did‘nt have children. These women wanted to experience the motherhood just like other women do. They feel a lot of prejudice all around them when it comes to having a child and having physical impairment</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sz="1200" kern="1200" dirty="0" smtClean="0">
                <a:solidFill>
                  <a:schemeClr val="tx1"/>
                </a:solidFill>
                <a:latin typeface="+mn-lt"/>
                <a:ea typeface="+mn-ea"/>
                <a:cs typeface="+mn-cs"/>
              </a:rPr>
              <a:t>The women talked about their childhood and thouse who felt they had alot of encouragement from their parents and family as children were in general more optimistic about becoming mothers than those women who were overprotected as children. </a:t>
            </a:r>
          </a:p>
          <a:p>
            <a:r>
              <a:rPr lang="is-IS" sz="1200" kern="1200" dirty="0" smtClean="0">
                <a:solidFill>
                  <a:schemeClr val="tx1"/>
                </a:solidFill>
                <a:latin typeface="+mn-lt"/>
                <a:ea typeface="+mn-ea"/>
                <a:cs typeface="+mn-cs"/>
              </a:rPr>
              <a:t>The women also talked about tasks that they believed they were good at and other tasks they would have a hard time doing or even could‘nt do when it came to taking care of the child‘s needs. </a:t>
            </a:r>
          </a:p>
          <a:p>
            <a:r>
              <a:rPr lang="is-IS" sz="1200" kern="1200" dirty="0" smtClean="0">
                <a:solidFill>
                  <a:schemeClr val="tx1"/>
                </a:solidFill>
                <a:latin typeface="+mn-lt"/>
                <a:ea typeface="+mn-ea"/>
                <a:cs typeface="+mn-cs"/>
              </a:rPr>
              <a:t>And similarly those women who were encouraged by their parents in their youth were very soloution minded and believed they could find soloutions to most difficulties regarding the care of a baby. </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sz="1200" kern="1200" dirty="0" smtClean="0">
                <a:solidFill>
                  <a:schemeClr val="tx1"/>
                </a:solidFill>
                <a:latin typeface="+mn-lt"/>
                <a:ea typeface="+mn-ea"/>
                <a:cs typeface="+mn-cs"/>
              </a:rPr>
              <a:t>It‘s really hard for women with physical impairments to fit society’s “normal” gender stereotypes, e.g. looking good and even </a:t>
            </a:r>
            <a:r>
              <a:rPr lang="is-IS" sz="1200" kern="1200" dirty="0" smtClean="0">
                <a:solidFill>
                  <a:schemeClr val="tx1"/>
                </a:solidFill>
                <a:latin typeface="+mn-lt"/>
                <a:ea typeface="+mn-ea"/>
                <a:cs typeface="+mn-cs"/>
              </a:rPr>
              <a:t>feminine. </a:t>
            </a:r>
            <a:r>
              <a:rPr lang="is-IS" sz="1200" kern="1200" dirty="0" smtClean="0">
                <a:solidFill>
                  <a:schemeClr val="tx1"/>
                </a:solidFill>
                <a:latin typeface="+mn-lt"/>
                <a:ea typeface="+mn-ea"/>
                <a:cs typeface="+mn-cs"/>
              </a:rPr>
              <a:t>They also dont fit the motherhood image. Some physically impaired women can‘t carry a child, so for many of them its impossibe to become “biological -mothers. </a:t>
            </a:r>
          </a:p>
          <a:p>
            <a:r>
              <a:rPr lang="is-IS" sz="1200" kern="1200" dirty="0" smtClean="0">
                <a:solidFill>
                  <a:schemeClr val="tx1"/>
                </a:solidFill>
                <a:latin typeface="+mn-lt"/>
                <a:ea typeface="+mn-ea"/>
                <a:cs typeface="+mn-cs"/>
              </a:rPr>
              <a:t>Society regard women with physical impairments as lesser women than non-disabled women, and commonly consider it to be normal  just because they have physical impairment</a:t>
            </a:r>
            <a:r>
              <a:rPr lang="is-IS" sz="1200" kern="1200" baseline="0" dirty="0" smtClean="0">
                <a:solidFill>
                  <a:schemeClr val="tx1"/>
                </a:solidFill>
                <a:latin typeface="+mn-lt"/>
                <a:ea typeface="+mn-ea"/>
                <a:cs typeface="+mn-cs"/>
              </a:rPr>
              <a:t> </a:t>
            </a:r>
            <a:r>
              <a:rPr lang="is-IS" sz="1200" kern="1200" dirty="0" smtClean="0">
                <a:solidFill>
                  <a:schemeClr val="tx1"/>
                </a:solidFill>
                <a:latin typeface="+mn-lt"/>
                <a:ea typeface="+mn-ea"/>
                <a:cs typeface="+mn-cs"/>
              </a:rPr>
              <a:t>that they don‘t have children. It is´nt taken into consitiration that they have the same desire to have children and become mothers as other women.  </a:t>
            </a:r>
          </a:p>
          <a:p>
            <a:r>
              <a:rPr lang="is-IS" sz="1200" kern="1200" dirty="0" smtClean="0">
                <a:solidFill>
                  <a:schemeClr val="tx1"/>
                </a:solidFill>
                <a:latin typeface="+mn-lt"/>
                <a:ea typeface="+mn-ea"/>
                <a:cs typeface="+mn-cs"/>
              </a:rPr>
              <a:t>Women with physically impairments are categorised as unfit by the community and societie’s institutions that are responsible for legislation and welfare issues. To be a good and fit mother is to be a strong and healthy women, that can in every way take care of the child‘s need‘s </a:t>
            </a:r>
            <a:r>
              <a:rPr lang="is-IS" sz="1200" kern="1200" dirty="0" smtClean="0">
                <a:solidFill>
                  <a:schemeClr val="tx1"/>
                </a:solidFill>
                <a:latin typeface="+mn-lt"/>
                <a:ea typeface="+mn-ea"/>
                <a:cs typeface="+mn-cs"/>
              </a:rPr>
              <a:t>and </a:t>
            </a:r>
            <a:r>
              <a:rPr lang="is-IS" sz="1200" kern="1200" dirty="0" smtClean="0">
                <a:solidFill>
                  <a:schemeClr val="tx1"/>
                </a:solidFill>
                <a:latin typeface="+mn-lt"/>
                <a:ea typeface="+mn-ea"/>
                <a:cs typeface="+mn-cs"/>
              </a:rPr>
              <a:t>women </a:t>
            </a:r>
            <a:r>
              <a:rPr lang="is-IS" sz="1200" kern="1200" dirty="0" smtClean="0">
                <a:solidFill>
                  <a:schemeClr val="tx1"/>
                </a:solidFill>
                <a:latin typeface="+mn-lt"/>
                <a:ea typeface="+mn-ea"/>
                <a:cs typeface="+mn-cs"/>
              </a:rPr>
              <a:t>with physical impairment</a:t>
            </a:r>
            <a:r>
              <a:rPr lang="is-IS" sz="1200" kern="1200" baseline="0" dirty="0" smtClean="0">
                <a:solidFill>
                  <a:schemeClr val="tx1"/>
                </a:solidFill>
                <a:latin typeface="+mn-lt"/>
                <a:ea typeface="+mn-ea"/>
                <a:cs typeface="+mn-cs"/>
              </a:rPr>
              <a:t> </a:t>
            </a:r>
            <a:r>
              <a:rPr lang="is-IS" sz="1200" kern="1200" dirty="0" smtClean="0">
                <a:solidFill>
                  <a:schemeClr val="tx1"/>
                </a:solidFill>
                <a:latin typeface="+mn-lt"/>
                <a:ea typeface="+mn-ea"/>
                <a:cs typeface="+mn-cs"/>
              </a:rPr>
              <a:t>are </a:t>
            </a:r>
            <a:r>
              <a:rPr lang="is-IS" sz="1200" kern="1200" dirty="0" smtClean="0">
                <a:solidFill>
                  <a:schemeClr val="tx1"/>
                </a:solidFill>
                <a:latin typeface="+mn-lt"/>
                <a:ea typeface="+mn-ea"/>
                <a:cs typeface="+mn-cs"/>
              </a:rPr>
              <a:t>not seen as that, because their </a:t>
            </a:r>
            <a:r>
              <a:rPr lang="is-IS" sz="1200" kern="1200" dirty="0" smtClean="0">
                <a:solidFill>
                  <a:schemeClr val="tx1"/>
                </a:solidFill>
                <a:latin typeface="+mn-lt"/>
                <a:ea typeface="+mn-ea"/>
                <a:cs typeface="+mn-cs"/>
              </a:rPr>
              <a:t>physical</a:t>
            </a:r>
            <a:r>
              <a:rPr lang="is-IS" sz="1200" kern="1200" baseline="0" dirty="0" smtClean="0">
                <a:solidFill>
                  <a:schemeClr val="tx1"/>
                </a:solidFill>
                <a:latin typeface="+mn-lt"/>
                <a:ea typeface="+mn-ea"/>
                <a:cs typeface="+mn-cs"/>
              </a:rPr>
              <a:t> impairment </a:t>
            </a:r>
            <a:r>
              <a:rPr lang="is-IS" sz="1200" kern="1200" dirty="0" smtClean="0">
                <a:solidFill>
                  <a:schemeClr val="tx1"/>
                </a:solidFill>
                <a:latin typeface="+mn-lt"/>
                <a:ea typeface="+mn-ea"/>
                <a:cs typeface="+mn-cs"/>
              </a:rPr>
              <a:t>comes </a:t>
            </a:r>
            <a:r>
              <a:rPr lang="is-IS" sz="1200" kern="1200" dirty="0" smtClean="0">
                <a:solidFill>
                  <a:schemeClr val="tx1"/>
                </a:solidFill>
                <a:latin typeface="+mn-lt"/>
                <a:ea typeface="+mn-ea"/>
                <a:cs typeface="+mn-cs"/>
              </a:rPr>
              <a:t>in the way of their capabibity to be a good and fit mother. </a:t>
            </a:r>
          </a:p>
          <a:p>
            <a:r>
              <a:rPr lang="is-IS" sz="1200" kern="1200" dirty="0" smtClean="0">
                <a:solidFill>
                  <a:schemeClr val="tx1"/>
                </a:solidFill>
                <a:latin typeface="+mn-lt"/>
                <a:ea typeface="+mn-ea"/>
                <a:cs typeface="+mn-cs"/>
              </a:rPr>
              <a:t>This is something that the women talked about and they felt from the community and also from close friends and familymembers. That they were not fit to become mothers because of their physical</a:t>
            </a:r>
            <a:r>
              <a:rPr lang="is-IS" sz="1200" kern="1200" baseline="0" dirty="0" smtClean="0">
                <a:solidFill>
                  <a:schemeClr val="tx1"/>
                </a:solidFill>
                <a:latin typeface="+mn-lt"/>
                <a:ea typeface="+mn-ea"/>
                <a:cs typeface="+mn-cs"/>
              </a:rPr>
              <a:t> impairment.</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sz="1200" kern="1200" dirty="0" smtClean="0">
                <a:solidFill>
                  <a:schemeClr val="tx1"/>
                </a:solidFill>
                <a:latin typeface="+mn-lt"/>
                <a:ea typeface="+mn-ea"/>
                <a:cs typeface="+mn-cs"/>
              </a:rPr>
              <a:t>While many of my non-disabled friends tell me that everybody, their family, friends and society in general, assumes they will eventually have children and are often asked why they do not have children or when they will have children women with physically impairments experience that pepole don‘t asume that they will have children. Sometimes they experience prejudice from the people close to them, their family and friends. That it is normal for their siblings to have children but not for them just because they are disabled. When the women talked to their family members or friends about having a child it was very common that people chanced the subject or made a strange look pointing out that they had little faith that the woman was able to have or care for a child in the future because of </a:t>
            </a:r>
            <a:r>
              <a:rPr lang="is-IS" sz="1200" kern="1200" dirty="0" smtClean="0">
                <a:solidFill>
                  <a:schemeClr val="tx1"/>
                </a:solidFill>
                <a:latin typeface="+mn-lt"/>
                <a:ea typeface="+mn-ea"/>
                <a:cs typeface="+mn-cs"/>
              </a:rPr>
              <a:t>their</a:t>
            </a:r>
            <a:r>
              <a:rPr lang="is-IS" sz="1200" kern="1200" baseline="0" dirty="0" smtClean="0">
                <a:solidFill>
                  <a:schemeClr val="tx1"/>
                </a:solidFill>
                <a:latin typeface="+mn-lt"/>
                <a:ea typeface="+mn-ea"/>
                <a:cs typeface="+mn-cs"/>
              </a:rPr>
              <a:t> physical impairment.</a:t>
            </a:r>
            <a:endParaRPr lang="is-IS" sz="1200" kern="1200" dirty="0" smtClean="0">
              <a:solidFill>
                <a:schemeClr val="tx1"/>
              </a:solidFill>
              <a:latin typeface="+mn-lt"/>
              <a:ea typeface="+mn-ea"/>
              <a:cs typeface="+mn-cs"/>
            </a:endParaRPr>
          </a:p>
          <a:p>
            <a:r>
              <a:rPr lang="is-IS" sz="1200" kern="1200" dirty="0" smtClean="0">
                <a:solidFill>
                  <a:schemeClr val="tx1"/>
                </a:solidFill>
                <a:latin typeface="+mn-lt"/>
                <a:ea typeface="+mn-ea"/>
                <a:cs typeface="+mn-cs"/>
              </a:rPr>
              <a:t>Some of the women did‘nt talk about their disire and dreams about having children to close friends and family members because they were afraid of their reactions and that they had prejeduce against them having a child. For some of the women the opinion have great affect on them and they don‘t believe in them self and are afraid that they are not fit to becaome mothers and even deside to not have children because other people in the community have made them believe that they are not fit even though by most common standars they would be considered fit and able to care for children, although in some instances they might need some assistance. But the level of the help they need varies grately depending on each individual needs. </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women that got encouragement in their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childhood and have been told by their families that they can do anything in live that they want usually have better self-confidence in general and also when it comes to dreams about having children in the future and believing in them self that they are fit to be mothers, despite their physical impairment. </a:t>
            </a:r>
          </a:p>
          <a:p>
            <a:r>
              <a:rPr lang="en-US" sz="1200" kern="1200" dirty="0" smtClean="0">
                <a:solidFill>
                  <a:schemeClr val="tx1"/>
                </a:solidFill>
                <a:latin typeface="+mn-lt"/>
                <a:ea typeface="+mn-ea"/>
                <a:cs typeface="+mn-cs"/>
              </a:rPr>
              <a:t>One interesting factor I learned through the interviews was how important role models are. Some of the women talked about other women with physical impairments that already had children and the positive affect that had on them when it came to their one dream of becoming a mother and seeing that it was possible for a women with physical impairment to care for a child like other women did. They said that they also believed that this had positive affect in the community that people saw physically</a:t>
            </a:r>
            <a:r>
              <a:rPr lang="en-US" sz="1200" kern="1200" baseline="0" dirty="0" smtClean="0">
                <a:solidFill>
                  <a:schemeClr val="tx1"/>
                </a:solidFill>
                <a:latin typeface="+mn-lt"/>
                <a:ea typeface="+mn-ea"/>
                <a:cs typeface="+mn-cs"/>
              </a:rPr>
              <a:t> impaired</a:t>
            </a:r>
            <a:r>
              <a:rPr lang="en-US" sz="1200" kern="1200" dirty="0" smtClean="0">
                <a:solidFill>
                  <a:schemeClr val="tx1"/>
                </a:solidFill>
                <a:latin typeface="+mn-lt"/>
                <a:ea typeface="+mn-ea"/>
                <a:cs typeface="+mn-cs"/>
              </a:rPr>
              <a:t> mothers with their children and that people would see that it is possible and women with physical</a:t>
            </a:r>
            <a:r>
              <a:rPr lang="en-US" sz="1200" kern="1200" baseline="0" dirty="0" smtClean="0">
                <a:solidFill>
                  <a:schemeClr val="tx1"/>
                </a:solidFill>
                <a:latin typeface="+mn-lt"/>
                <a:ea typeface="+mn-ea"/>
                <a:cs typeface="+mn-cs"/>
              </a:rPr>
              <a:t> impairments </a:t>
            </a:r>
            <a:r>
              <a:rPr lang="en-US" sz="1200" kern="1200" dirty="0" smtClean="0">
                <a:solidFill>
                  <a:schemeClr val="tx1"/>
                </a:solidFill>
                <a:latin typeface="+mn-lt"/>
                <a:ea typeface="+mn-ea"/>
                <a:cs typeface="+mn-cs"/>
              </a:rPr>
              <a:t>are just as fit as any other mother and there for the prejudice would diminish. </a:t>
            </a:r>
          </a:p>
          <a:p>
            <a:r>
              <a:rPr lang="en-US" sz="1200" kern="1200" dirty="0" smtClean="0">
                <a:solidFill>
                  <a:schemeClr val="tx1"/>
                </a:solidFill>
                <a:latin typeface="+mn-lt"/>
                <a:ea typeface="+mn-ea"/>
                <a:cs typeface="+mn-cs"/>
              </a:rPr>
              <a:t>Most of the women I talked to where </a:t>
            </a:r>
            <a:r>
              <a:rPr lang="en-US" sz="1200" kern="1200" dirty="0" err="1" smtClean="0">
                <a:solidFill>
                  <a:schemeClr val="tx1"/>
                </a:solidFill>
                <a:latin typeface="+mn-lt"/>
                <a:ea typeface="+mn-ea"/>
                <a:cs typeface="+mn-cs"/>
              </a:rPr>
              <a:t>wery</a:t>
            </a:r>
            <a:r>
              <a:rPr lang="en-US" sz="1200" kern="1200" dirty="0" smtClean="0">
                <a:solidFill>
                  <a:schemeClr val="tx1"/>
                </a:solidFill>
                <a:latin typeface="+mn-lt"/>
                <a:ea typeface="+mn-ea"/>
                <a:cs typeface="+mn-cs"/>
              </a:rPr>
              <a:t> solution oriented in their approach to motherhood and some of them have been thinking about having children for many years. </a:t>
            </a:r>
          </a:p>
          <a:p>
            <a:r>
              <a:rPr lang="en-US" sz="1200" kern="1200" dirty="0" smtClean="0">
                <a:solidFill>
                  <a:schemeClr val="tx1"/>
                </a:solidFill>
                <a:latin typeface="+mn-lt"/>
                <a:ea typeface="+mn-ea"/>
                <a:cs typeface="+mn-cs"/>
              </a:rPr>
              <a:t>They have found solutions when it comes to taking care of their child and also regarding </a:t>
            </a:r>
            <a:r>
              <a:rPr lang="en-US" sz="1200" kern="1200" dirty="0" err="1" smtClean="0">
                <a:solidFill>
                  <a:schemeClr val="tx1"/>
                </a:solidFill>
                <a:latin typeface="+mn-lt"/>
                <a:ea typeface="+mn-ea"/>
                <a:cs typeface="+mn-cs"/>
              </a:rPr>
              <a:t>furnitures</a:t>
            </a:r>
            <a:r>
              <a:rPr lang="en-US" sz="1200" kern="1200" dirty="0" smtClean="0">
                <a:solidFill>
                  <a:schemeClr val="tx1"/>
                </a:solidFill>
                <a:latin typeface="+mn-lt"/>
                <a:ea typeface="+mn-ea"/>
                <a:cs typeface="+mn-cs"/>
              </a:rPr>
              <a:t>, for example how they can modify cribs and changing tables so it is possible for them to care for their child. In this situations the women use wheelchairs and the “normal” furniture is to high for them. </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of the women I talked to are passionate about social equality, strong advocates and think that they are fit to be mothers.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They want to fight for their rights to become a mother, also they want the prejudice they feel in the community to diminish and they want to see some changes in laws and regulations so they have equal right to have a child and raise it without feeling prejudice all around them in the community. For some of </a:t>
            </a: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talked to </a:t>
            </a:r>
            <a:r>
              <a:rPr lang="en-US" sz="1200" kern="1200" dirty="0" smtClean="0">
                <a:solidFill>
                  <a:schemeClr val="tx1"/>
                </a:solidFill>
                <a:latin typeface="+mn-lt"/>
                <a:ea typeface="+mn-ea"/>
                <a:cs typeface="+mn-cs"/>
              </a:rPr>
              <a:t>prejudice </a:t>
            </a:r>
            <a:r>
              <a:rPr lang="en-US" sz="1200" kern="1200" dirty="0" smtClean="0">
                <a:solidFill>
                  <a:schemeClr val="tx1"/>
                </a:solidFill>
                <a:latin typeface="+mn-lt"/>
                <a:ea typeface="+mn-ea"/>
                <a:cs typeface="+mn-cs"/>
              </a:rPr>
              <a:t>does not affect their believe in them self and it is most likely that those women have more </a:t>
            </a:r>
            <a:r>
              <a:rPr lang="en-US" sz="1200" kern="1200" dirty="0" err="1" smtClean="0">
                <a:solidFill>
                  <a:schemeClr val="tx1"/>
                </a:solidFill>
                <a:latin typeface="+mn-lt"/>
                <a:ea typeface="+mn-ea"/>
                <a:cs typeface="+mn-cs"/>
              </a:rPr>
              <a:t>selfconfidence</a:t>
            </a:r>
            <a:r>
              <a:rPr lang="en-US" sz="1200" kern="1200" dirty="0" smtClean="0">
                <a:solidFill>
                  <a:schemeClr val="tx1"/>
                </a:solidFill>
                <a:latin typeface="+mn-lt"/>
                <a:ea typeface="+mn-ea"/>
                <a:cs typeface="+mn-cs"/>
              </a:rPr>
              <a:t> then those that are greatly affected by the prejudice and don’t believe in themselves because of that. </a:t>
            </a:r>
            <a:endParaRPr lang="en-US" dirty="0" smtClean="0"/>
          </a:p>
          <a:p>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s-IS" sz="1200" kern="1200" dirty="0" smtClean="0">
                <a:solidFill>
                  <a:schemeClr val="tx1"/>
                </a:solidFill>
                <a:latin typeface="+mn-lt"/>
                <a:ea typeface="+mn-ea"/>
                <a:cs typeface="+mn-cs"/>
              </a:rPr>
              <a:t>It seems that women with physical impairments are not supposed to have children and become mothers like other women that are not disabled. At least when you look at laws and regulations it sounds like that. </a:t>
            </a:r>
          </a:p>
          <a:p>
            <a:r>
              <a:rPr lang="is-IS" sz="1200" kern="1200" dirty="0" smtClean="0">
                <a:solidFill>
                  <a:schemeClr val="tx1"/>
                </a:solidFill>
                <a:latin typeface="+mn-lt"/>
                <a:ea typeface="+mn-ea"/>
                <a:cs typeface="+mn-cs"/>
              </a:rPr>
              <a:t>For examplein</a:t>
            </a:r>
            <a:r>
              <a:rPr lang="en-US" sz="1200" dirty="0" smtClean="0"/>
              <a:t> the disability legislation in Iceland </a:t>
            </a:r>
            <a:r>
              <a:rPr lang="is-IS" sz="1200" kern="1200" dirty="0" smtClean="0">
                <a:solidFill>
                  <a:schemeClr val="tx1"/>
                </a:solidFill>
                <a:latin typeface="+mn-lt"/>
                <a:ea typeface="+mn-ea"/>
                <a:cs typeface="+mn-cs"/>
              </a:rPr>
              <a:t> At least there stands nothing about the rights of </a:t>
            </a:r>
            <a:r>
              <a:rPr lang="is-IS" sz="1200" kern="1200" dirty="0" smtClean="0">
                <a:solidFill>
                  <a:schemeClr val="tx1"/>
                </a:solidFill>
                <a:latin typeface="+mn-lt"/>
                <a:ea typeface="+mn-ea"/>
                <a:cs typeface="+mn-cs"/>
              </a:rPr>
              <a:t>physically</a:t>
            </a:r>
            <a:r>
              <a:rPr lang="is-IS" sz="1200" kern="1200" baseline="0" dirty="0" smtClean="0">
                <a:solidFill>
                  <a:schemeClr val="tx1"/>
                </a:solidFill>
                <a:latin typeface="+mn-lt"/>
                <a:ea typeface="+mn-ea"/>
                <a:cs typeface="+mn-cs"/>
              </a:rPr>
              <a:t> impaired</a:t>
            </a:r>
            <a:r>
              <a:rPr lang="is-IS" sz="1200" kern="1200" dirty="0" smtClean="0">
                <a:solidFill>
                  <a:schemeClr val="tx1"/>
                </a:solidFill>
                <a:latin typeface="+mn-lt"/>
                <a:ea typeface="+mn-ea"/>
                <a:cs typeface="+mn-cs"/>
              </a:rPr>
              <a:t> </a:t>
            </a:r>
            <a:r>
              <a:rPr lang="is-IS" sz="1200" kern="1200" dirty="0" smtClean="0">
                <a:solidFill>
                  <a:schemeClr val="tx1"/>
                </a:solidFill>
                <a:latin typeface="+mn-lt"/>
                <a:ea typeface="+mn-ea"/>
                <a:cs typeface="+mn-cs"/>
              </a:rPr>
              <a:t>people to have a family, to have a child and become a parent. But their rights concerning education, work, living independently and such are talked about, just not about having children and having family like other people. I find that really strange. </a:t>
            </a:r>
          </a:p>
          <a:p>
            <a:r>
              <a:rPr lang="is-IS" sz="1200" kern="1200" dirty="0" smtClean="0">
                <a:solidFill>
                  <a:schemeClr val="tx1"/>
                </a:solidFill>
                <a:latin typeface="+mn-lt"/>
                <a:ea typeface="+mn-ea"/>
                <a:cs typeface="+mn-cs"/>
              </a:rPr>
              <a:t>Thougt it is right to point out that the laws are from 1992 and maybe should be re-considered again since they are 18 years old</a:t>
            </a:r>
            <a:endParaRPr lang="en-US" dirty="0"/>
          </a:p>
        </p:txBody>
      </p:sp>
      <p:sp>
        <p:nvSpPr>
          <p:cNvPr id="4" name="Slide Number Placeholder 3"/>
          <p:cNvSpPr>
            <a:spLocks noGrp="1"/>
          </p:cNvSpPr>
          <p:nvPr>
            <p:ph type="sldNum" sz="quarter" idx="10"/>
          </p:nvPr>
        </p:nvSpPr>
        <p:spPr/>
        <p:txBody>
          <a:bodyPr/>
          <a:lstStyle/>
          <a:p>
            <a:fld id="{142C8478-C1AF-4AAD-96AF-28C35CA84CF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3F60D95-5747-4A23-85D8-4F344F52CF3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BBFB542-0639-4BFC-953F-E1210FFE2F8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404813"/>
            <a:ext cx="2058988"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4813"/>
            <a:ext cx="6029325"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58F0768-BC0C-456F-A81F-3B9F119D5EA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5DCDC2-B6DE-4472-9F83-3BC0ABF2787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C56CA-C225-4C5A-9814-674A5A8D8AA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00ECD7-8CC0-4C34-858C-82A3A3D9315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3D128D-F7CF-4909-B60B-6700B0762AD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97C74D-0697-43E1-930A-857D255E6EE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4D6B8B-5FAC-4848-A4C9-ED779C02D85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2CE510-E13C-48A8-98AD-80C6F81210E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410507-5EF1-4455-96AA-F6CB7CFBFE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8DB2A4-7F91-4F31-B5D8-D7684AB7CC6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EEACF3-20E3-44B6-9A5C-0C05FD4ED52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FA6873-96B3-4D71-B5F8-09C15864B9B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74EBCD-93E2-4F4D-A809-D2DCF685E5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AAA08A-FBA7-4482-A8B9-138A81DFD26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917951B-2864-441E-9596-2D78835BB9B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E20B4D2-0D3E-4535-B060-FE2D48D2E12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CA323BD-9A79-4592-939B-FE87BAC3FD5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823FDE1-C1EE-4A86-81A4-385B9B8DEE1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FEF6D1-6896-4EAA-9CD7-AA7CD365303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A2362DA-B3AA-4564-867E-27F957E4A09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6.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6D4255-48A6-4E9F-9650-872FACD71A2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200" algn="ctr" rtl="0" fontAlgn="base">
        <a:spcBef>
          <a:spcPct val="0"/>
        </a:spcBef>
        <a:spcAft>
          <a:spcPct val="0"/>
        </a:spcAft>
        <a:defRPr sz="3800">
          <a:solidFill>
            <a:schemeClr val="tx2"/>
          </a:solidFill>
          <a:latin typeface="Arial" charset="0"/>
        </a:defRPr>
      </a:lvl6pPr>
      <a:lvl7pPr marL="914400" algn="ctr" rtl="0" fontAlgn="base">
        <a:spcBef>
          <a:spcPct val="0"/>
        </a:spcBef>
        <a:spcAft>
          <a:spcPct val="0"/>
        </a:spcAft>
        <a:defRPr sz="3800">
          <a:solidFill>
            <a:schemeClr val="tx2"/>
          </a:solidFill>
          <a:latin typeface="Arial" charset="0"/>
        </a:defRPr>
      </a:lvl7pPr>
      <a:lvl8pPr marL="1371600" algn="ctr" rtl="0" fontAlgn="base">
        <a:spcBef>
          <a:spcPct val="0"/>
        </a:spcBef>
        <a:spcAft>
          <a:spcPct val="0"/>
        </a:spcAft>
        <a:defRPr sz="3800">
          <a:solidFill>
            <a:schemeClr val="tx2"/>
          </a:solidFill>
          <a:latin typeface="Arial" charset="0"/>
        </a:defRPr>
      </a:lvl8pPr>
      <a:lvl9pPr marL="1828800" algn="ctr"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a:defRPr/>
            </a:pPr>
            <a:fld id="{32CBAEB0-259B-4A29-934C-977C15E6DA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defTabSz="457200" rtl="0" fontAlgn="base">
        <a:spcBef>
          <a:spcPct val="20000"/>
        </a:spcBef>
        <a:spcAft>
          <a:spcPct val="0"/>
        </a:spcAft>
        <a:buFont typeface="Arial" charset="0"/>
        <a:buChar char="»"/>
        <a:defRPr sz="2000">
          <a:solidFill>
            <a:schemeClr val="tx1"/>
          </a:solidFill>
          <a:latin typeface="+mn-lt"/>
        </a:defRPr>
      </a:lvl6pPr>
      <a:lvl7pPr marL="2971800" indent="-228600" algn="l" defTabSz="457200" rtl="0" fontAlgn="base">
        <a:spcBef>
          <a:spcPct val="20000"/>
        </a:spcBef>
        <a:spcAft>
          <a:spcPct val="0"/>
        </a:spcAft>
        <a:buFont typeface="Arial" charset="0"/>
        <a:buChar char="»"/>
        <a:defRPr sz="2000">
          <a:solidFill>
            <a:schemeClr val="tx1"/>
          </a:solidFill>
          <a:latin typeface="+mn-lt"/>
        </a:defRPr>
      </a:lvl7pPr>
      <a:lvl8pPr marL="3429000" indent="-228600" algn="l" defTabSz="457200" rtl="0" fontAlgn="base">
        <a:spcBef>
          <a:spcPct val="20000"/>
        </a:spcBef>
        <a:spcAft>
          <a:spcPct val="0"/>
        </a:spcAft>
        <a:buFont typeface="Arial" charset="0"/>
        <a:buChar char="»"/>
        <a:defRPr sz="2000">
          <a:solidFill>
            <a:schemeClr val="tx1"/>
          </a:solidFill>
          <a:latin typeface="+mn-lt"/>
        </a:defRPr>
      </a:lvl8pPr>
      <a:lvl9pPr marL="3886200" indent="-228600" algn="l" defTabSz="457200"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p_forsida_innsida_allirlitir_5.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ctrTitle"/>
          </p:nvPr>
        </p:nvSpPr>
        <p:spPr>
          <a:xfrm>
            <a:off x="684213" y="1412875"/>
            <a:ext cx="7772400" cy="722313"/>
          </a:xfrm>
        </p:spPr>
        <p:txBody>
          <a:bodyPr/>
          <a:lstStyle/>
          <a:p>
            <a:pPr eaLnBrk="1" hangingPunct="1"/>
            <a:r>
              <a:rPr lang="is-IS" smtClean="0"/>
              <a:t>On the road to motherhood</a:t>
            </a:r>
            <a:endParaRPr lang="en-US" smtClean="0"/>
          </a:p>
        </p:txBody>
      </p:sp>
      <p:sp>
        <p:nvSpPr>
          <p:cNvPr id="3076" name="Rectangle 3"/>
          <p:cNvSpPr>
            <a:spLocks noGrp="1" noChangeArrowheads="1"/>
          </p:cNvSpPr>
          <p:nvPr>
            <p:ph type="subTitle" idx="1"/>
          </p:nvPr>
        </p:nvSpPr>
        <p:spPr>
          <a:xfrm>
            <a:off x="1331913" y="5516563"/>
            <a:ext cx="6400800" cy="482600"/>
          </a:xfrm>
        </p:spPr>
        <p:txBody>
          <a:bodyPr/>
          <a:lstStyle/>
          <a:p>
            <a:pPr eaLnBrk="1" hangingPunct="1"/>
            <a:r>
              <a:rPr lang="is-IS" smtClean="0"/>
              <a:t>Aðalbjörg Gunnarsdóttir</a:t>
            </a:r>
            <a:endParaRPr lang="en-US" smtClean="0"/>
          </a:p>
        </p:txBody>
      </p:sp>
      <p:pic>
        <p:nvPicPr>
          <p:cNvPr id="3077" name="Picture 4" descr="C:\Documents and Settings\Alla\My Documents\My Pictures\Útskriftin mín 2010\Útskriftin mín 2010. 063.jpg"/>
          <p:cNvPicPr>
            <a:picLocks noChangeAspect="1" noChangeArrowheads="1"/>
          </p:cNvPicPr>
          <p:nvPr/>
        </p:nvPicPr>
        <p:blipFill>
          <a:blip r:embed="rId4" cstate="print"/>
          <a:srcRect/>
          <a:stretch>
            <a:fillRect/>
          </a:stretch>
        </p:blipFill>
        <p:spPr bwMode="auto">
          <a:xfrm>
            <a:off x="2627313" y="2205038"/>
            <a:ext cx="3965575"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is-IS" smtClean="0"/>
              <a:t>The adoption laws and regulations</a:t>
            </a:r>
            <a:endParaRPr lang="en-US" smtClean="0"/>
          </a:p>
        </p:txBody>
      </p:sp>
      <p:sp>
        <p:nvSpPr>
          <p:cNvPr id="12291" name="Content Placeholder 2"/>
          <p:cNvSpPr>
            <a:spLocks noGrp="1"/>
          </p:cNvSpPr>
          <p:nvPr>
            <p:ph idx="1"/>
          </p:nvPr>
        </p:nvSpPr>
        <p:spPr>
          <a:xfrm>
            <a:off x="457200" y="1600200"/>
            <a:ext cx="4259263" cy="4781550"/>
          </a:xfrm>
        </p:spPr>
        <p:txBody>
          <a:bodyPr/>
          <a:lstStyle/>
          <a:p>
            <a:r>
              <a:rPr lang="en-US" sz="2200" dirty="0" smtClean="0"/>
              <a:t>Although there is nothing that says in the legislation that </a:t>
            </a:r>
            <a:r>
              <a:rPr lang="en-US" sz="2200" dirty="0" smtClean="0"/>
              <a:t>people with physical impairment are </a:t>
            </a:r>
            <a:r>
              <a:rPr lang="en-US" sz="2200" dirty="0" smtClean="0"/>
              <a:t>not physically healthy, it is stated in the regulation about adoptions that physical impairments limit the possibilities of people being accepted as adoptive parents</a:t>
            </a:r>
          </a:p>
          <a:p>
            <a:r>
              <a:rPr lang="en-US" sz="2200" dirty="0" smtClean="0"/>
              <a:t>We may ask yourself though the question why </a:t>
            </a:r>
            <a:r>
              <a:rPr lang="en-US" sz="2200" dirty="0" smtClean="0"/>
              <a:t>people with physical impairment are </a:t>
            </a:r>
            <a:r>
              <a:rPr lang="en-US" sz="2200" dirty="0" smtClean="0"/>
              <a:t>not seen as fit as other applicants</a:t>
            </a:r>
          </a:p>
        </p:txBody>
      </p:sp>
      <p:pic>
        <p:nvPicPr>
          <p:cNvPr id="12292" name="Picture 3" descr="C:\Documents and Settings\Alla\My Documents\My Pictures\Svíþjóðarferð-Skovde-Stokkhólmur 21-29 ágúst\Svíþjóðarferð-Skovde-Stokkhólmur 21-29 ágúst. 063-breytt..jpg"/>
          <p:cNvPicPr>
            <a:picLocks noChangeAspect="1" noChangeArrowheads="1"/>
          </p:cNvPicPr>
          <p:nvPr/>
        </p:nvPicPr>
        <p:blipFill>
          <a:blip r:embed="rId3" cstate="print"/>
          <a:srcRect/>
          <a:stretch>
            <a:fillRect/>
          </a:stretch>
        </p:blipFill>
        <p:spPr bwMode="auto">
          <a:xfrm>
            <a:off x="5435600" y="1628775"/>
            <a:ext cx="2605088" cy="4473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is-IS" dirty="0" err="1" smtClean="0"/>
              <a:t>Something</a:t>
            </a:r>
            <a:r>
              <a:rPr lang="is-IS" dirty="0" smtClean="0"/>
              <a:t> </a:t>
            </a:r>
            <a:r>
              <a:rPr lang="is-IS" dirty="0" err="1" smtClean="0"/>
              <a:t>to</a:t>
            </a:r>
            <a:r>
              <a:rPr lang="is-IS" dirty="0" smtClean="0"/>
              <a:t> </a:t>
            </a:r>
            <a:r>
              <a:rPr lang="is-IS" dirty="0" err="1" smtClean="0"/>
              <a:t>have</a:t>
            </a:r>
            <a:r>
              <a:rPr lang="is-IS" dirty="0" smtClean="0"/>
              <a:t> in </a:t>
            </a:r>
            <a:r>
              <a:rPr lang="is-IS" dirty="0" err="1" smtClean="0"/>
              <a:t>mind</a:t>
            </a:r>
            <a:endParaRPr lang="en-US" dirty="0" smtClean="0"/>
          </a:p>
        </p:txBody>
      </p:sp>
      <p:sp>
        <p:nvSpPr>
          <p:cNvPr id="13315" name="Content Placeholder 2"/>
          <p:cNvSpPr>
            <a:spLocks noGrp="1"/>
          </p:cNvSpPr>
          <p:nvPr>
            <p:ph idx="1"/>
          </p:nvPr>
        </p:nvSpPr>
        <p:spPr/>
        <p:txBody>
          <a:bodyPr/>
          <a:lstStyle/>
          <a:p>
            <a:r>
              <a:rPr lang="en-US" dirty="0" smtClean="0"/>
              <a:t>Some quotes in the interviews touched me more than others and I have two that I love a lot</a:t>
            </a:r>
          </a:p>
          <a:p>
            <a:endParaRPr lang="en-US" dirty="0" smtClean="0"/>
          </a:p>
          <a:p>
            <a:r>
              <a:rPr lang="en-US" dirty="0" smtClean="0"/>
              <a:t>“What is It that makes a good parent?”</a:t>
            </a:r>
          </a:p>
          <a:p>
            <a:endParaRPr lang="en-US" dirty="0" smtClean="0"/>
          </a:p>
          <a:p>
            <a:r>
              <a:rPr lang="en-US" dirty="0" smtClean="0"/>
              <a:t>“We never know, we could all die tomorrow or become sick”</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051050" y="260350"/>
            <a:ext cx="3873500" cy="765175"/>
          </a:xfrm>
        </p:spPr>
        <p:txBody>
          <a:bodyPr/>
          <a:lstStyle/>
          <a:p>
            <a:pPr algn="ctr"/>
            <a:r>
              <a:rPr lang="is-IS" sz="3800" smtClean="0"/>
              <a:t>What they desire</a:t>
            </a:r>
            <a:endParaRPr lang="en-US" sz="3800" smtClean="0"/>
          </a:p>
        </p:txBody>
      </p:sp>
      <p:sp>
        <p:nvSpPr>
          <p:cNvPr id="14339" name="Text Placeholder 3"/>
          <p:cNvSpPr>
            <a:spLocks noGrp="1"/>
          </p:cNvSpPr>
          <p:nvPr>
            <p:ph type="body" sz="half" idx="2"/>
          </p:nvPr>
        </p:nvSpPr>
        <p:spPr/>
        <p:txBody>
          <a:bodyPr/>
          <a:lstStyle/>
          <a:p>
            <a:r>
              <a:rPr lang="en-US" sz="2000" dirty="0" smtClean="0"/>
              <a:t>The women desired to be seen as equal as other women, that people would look and think of them as a person first and foremost instead of gaze/focus on their physical disability</a:t>
            </a:r>
          </a:p>
          <a:p>
            <a:endParaRPr lang="en-US" sz="2000" dirty="0" smtClean="0"/>
          </a:p>
          <a:p>
            <a:r>
              <a:rPr lang="en-US" sz="2000" dirty="0" smtClean="0"/>
              <a:t>They wanted to experience the parenthood and become mothers without having to be afraid of and deal with prejudice</a:t>
            </a:r>
          </a:p>
        </p:txBody>
      </p:sp>
      <p:pic>
        <p:nvPicPr>
          <p:cNvPr id="14340" name="Content Placeholder 4" descr="C:\Documents and Settings\Alla\My Documents\My Pictures\Fjölskydan mín. - juní 2010\Fjölskydan mín. - juní 2010. 036.jpg"/>
          <p:cNvPicPr>
            <a:picLocks noGrp="1"/>
          </p:cNvPicPr>
          <p:nvPr>
            <p:ph idx="1"/>
          </p:nvPr>
        </p:nvPicPr>
        <p:blipFill>
          <a:blip r:embed="rId3" cstate="print"/>
          <a:srcRect l="31612" t="19286" r="7777"/>
          <a:stretch>
            <a:fillRect/>
          </a:stretch>
        </p:blipFill>
        <p:spPr>
          <a:xfrm>
            <a:off x="4356100" y="1773238"/>
            <a:ext cx="3600450" cy="367188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is-IS" smtClean="0"/>
              <a:t>What needs to be done</a:t>
            </a:r>
            <a:endParaRPr lang="en-US" smtClean="0"/>
          </a:p>
        </p:txBody>
      </p:sp>
      <p:sp>
        <p:nvSpPr>
          <p:cNvPr id="15363" name="Content Placeholder 2"/>
          <p:cNvSpPr>
            <a:spLocks noGrp="1"/>
          </p:cNvSpPr>
          <p:nvPr>
            <p:ph idx="1"/>
          </p:nvPr>
        </p:nvSpPr>
        <p:spPr/>
        <p:txBody>
          <a:bodyPr/>
          <a:lstStyle/>
          <a:p>
            <a:r>
              <a:rPr lang="en-US" sz="2800" dirty="0" smtClean="0"/>
              <a:t>It shows from the laws and regulations I have talked about that it is really important to reconsider some chances in the legislation, in the disability legislation in Iceland and the adoption laws and regulations</a:t>
            </a:r>
          </a:p>
          <a:p>
            <a:r>
              <a:rPr lang="en-US" sz="2800" dirty="0" smtClean="0"/>
              <a:t>Specially since Iceland is now a part of the Convention on the Rights of Persons with Disabilities and in it said important that disabled people have equal rights and should not be discriminated in any way because of their disability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is-IS" smtClean="0"/>
              <a:t>My hope</a:t>
            </a:r>
            <a:endParaRPr lang="en-US" smtClean="0"/>
          </a:p>
        </p:txBody>
      </p:sp>
      <p:sp>
        <p:nvSpPr>
          <p:cNvPr id="16387" name="Content Placeholder 2"/>
          <p:cNvSpPr>
            <a:spLocks noGrp="1"/>
          </p:cNvSpPr>
          <p:nvPr>
            <p:ph idx="1"/>
          </p:nvPr>
        </p:nvSpPr>
        <p:spPr/>
        <p:txBody>
          <a:bodyPr/>
          <a:lstStyle/>
          <a:p>
            <a:r>
              <a:rPr lang="en-US" dirty="0" smtClean="0"/>
              <a:t>I hope that this research will increase understanding of the situation that physically disabled women who desire to have a child are in and in some example can’t carry a child and as the system is today have no chance of having a child, some maybe never will. I think that it has both practical and theoretical value.</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260350"/>
            <a:ext cx="8229600" cy="706438"/>
          </a:xfrm>
        </p:spPr>
        <p:txBody>
          <a:bodyPr/>
          <a:lstStyle/>
          <a:p>
            <a:r>
              <a:rPr lang="is-IS" dirty="0" err="1" smtClean="0"/>
              <a:t>Conclusion</a:t>
            </a:r>
            <a:endParaRPr lang="en-US" dirty="0" smtClean="0"/>
          </a:p>
        </p:txBody>
      </p:sp>
      <p:sp>
        <p:nvSpPr>
          <p:cNvPr id="17411" name="Content Placeholder 2"/>
          <p:cNvSpPr>
            <a:spLocks noGrp="1"/>
          </p:cNvSpPr>
          <p:nvPr>
            <p:ph idx="1"/>
          </p:nvPr>
        </p:nvSpPr>
        <p:spPr>
          <a:xfrm>
            <a:off x="468313" y="1484313"/>
            <a:ext cx="8229600" cy="4824412"/>
          </a:xfrm>
        </p:spPr>
        <p:txBody>
          <a:bodyPr/>
          <a:lstStyle/>
          <a:p>
            <a:r>
              <a:rPr lang="en-US" sz="1800" dirty="0" smtClean="0"/>
              <a:t>It shows from my six interviews talking to women who have in common that they have physical impairments and don’t have children that they, just like other women want to have a child in the future</a:t>
            </a:r>
          </a:p>
          <a:p>
            <a:r>
              <a:rPr lang="en-US" sz="1800" dirty="0" smtClean="0"/>
              <a:t>They feel a lot of prejudice from their family, friends and the community</a:t>
            </a:r>
          </a:p>
          <a:p>
            <a:r>
              <a:rPr lang="en-US" sz="1800" dirty="0" smtClean="0"/>
              <a:t>These prejudice have affect on them directly when it comes to the adoption legislation because they can’t adopt because of their physical impairment and it also affects them impliedly because they start believing that they are not fit to be mothers because of their physical impairment</a:t>
            </a:r>
          </a:p>
          <a:p>
            <a:r>
              <a:rPr lang="en-US" sz="1800" dirty="0" smtClean="0"/>
              <a:t>Their upbringing matters a lot when it comes to their self – confidence. It showed that the women that got a lot of encouragement do not internalize the prejudice they face and respond to prejudice and barriers with the need to fight society for equality</a:t>
            </a:r>
          </a:p>
          <a:p>
            <a:r>
              <a:rPr lang="en-US" sz="1800" dirty="0" smtClean="0"/>
              <a:t>Although there are some basic obstacles that women with physical impairments need to overcome to be able to care for their children, like e.g. how to change diapers or modify prams and strollers these are problems easily fixed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692150"/>
            <a:ext cx="8229600" cy="1143000"/>
          </a:xfrm>
        </p:spPr>
        <p:txBody>
          <a:bodyPr/>
          <a:lstStyle/>
          <a:p>
            <a:r>
              <a:rPr lang="is-IS" smtClean="0"/>
              <a:t>Thank you</a:t>
            </a:r>
            <a:endParaRPr lang="en-US" smtClean="0"/>
          </a:p>
        </p:txBody>
      </p:sp>
      <p:pic>
        <p:nvPicPr>
          <p:cNvPr id="18435" name="Picture 2" descr="C:\Documents and Settings\Alla\My Documents\My Pictures\Svanhildur sæta 24. okt 2009\Svanhildur sæta 24. okt 2009. 028-nytt.jpg"/>
          <p:cNvPicPr>
            <a:picLocks noChangeAspect="1" noChangeArrowheads="1"/>
          </p:cNvPicPr>
          <p:nvPr/>
        </p:nvPicPr>
        <p:blipFill>
          <a:blip r:embed="rId3" cstate="print"/>
          <a:srcRect l="8289" t="8516" r="15515" b="4121"/>
          <a:stretch>
            <a:fillRect/>
          </a:stretch>
        </p:blipFill>
        <p:spPr bwMode="auto">
          <a:xfrm>
            <a:off x="3419475" y="2420938"/>
            <a:ext cx="2736850" cy="338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s-IS" dirty="0" err="1" smtClean="0"/>
              <a:t>Why</a:t>
            </a:r>
            <a:r>
              <a:rPr lang="is-IS" dirty="0" smtClean="0"/>
              <a:t> </a:t>
            </a:r>
            <a:r>
              <a:rPr lang="is-IS" dirty="0" err="1" smtClean="0"/>
              <a:t>this</a:t>
            </a:r>
            <a:r>
              <a:rPr lang="is-IS" dirty="0" smtClean="0"/>
              <a:t> </a:t>
            </a:r>
            <a:r>
              <a:rPr lang="is-IS" dirty="0" err="1" smtClean="0"/>
              <a:t>topic</a:t>
            </a:r>
            <a:r>
              <a:rPr lang="is-IS" dirty="0" smtClean="0"/>
              <a:t>?</a:t>
            </a:r>
            <a:endParaRPr lang="en-US" dirty="0" smtClean="0"/>
          </a:p>
        </p:txBody>
      </p:sp>
      <p:sp>
        <p:nvSpPr>
          <p:cNvPr id="4099" name="Rectangle 3"/>
          <p:cNvSpPr>
            <a:spLocks noGrp="1" noChangeArrowheads="1"/>
          </p:cNvSpPr>
          <p:nvPr>
            <p:ph type="body" idx="1"/>
          </p:nvPr>
        </p:nvSpPr>
        <p:spPr/>
        <p:txBody>
          <a:bodyPr/>
          <a:lstStyle/>
          <a:p>
            <a:pPr algn="just" eaLnBrk="1" hangingPunct="1"/>
            <a:r>
              <a:rPr lang="is-IS" sz="2200" dirty="0" smtClean="0"/>
              <a:t>I am physically impaired my self</a:t>
            </a:r>
          </a:p>
          <a:p>
            <a:pPr algn="just" eaLnBrk="1" hangingPunct="1"/>
            <a:endParaRPr lang="is-IS" sz="2200" dirty="0" smtClean="0"/>
          </a:p>
          <a:p>
            <a:pPr algn="just" eaLnBrk="1" hangingPunct="1"/>
            <a:r>
              <a:rPr lang="en-US" sz="2200" dirty="0" smtClean="0"/>
              <a:t>I have great interest in fighting for the rights of people with physical impairment</a:t>
            </a:r>
          </a:p>
          <a:p>
            <a:pPr algn="just" eaLnBrk="1" hangingPunct="1"/>
            <a:endParaRPr lang="is-IS" sz="2200" dirty="0" smtClean="0"/>
          </a:p>
          <a:p>
            <a:pPr algn="just" eaLnBrk="1" hangingPunct="1"/>
            <a:r>
              <a:rPr lang="en-US" sz="2200" dirty="0" smtClean="0"/>
              <a:t>I wanted the voice's of these women to be heard with the purpose of increasing understanding and liberality and diminish the prejudice</a:t>
            </a:r>
          </a:p>
          <a:p>
            <a:pPr algn="just" eaLnBrk="1" hangingPunct="1"/>
            <a:endParaRPr lang="is-IS" sz="2200" dirty="0" smtClean="0"/>
          </a:p>
          <a:p>
            <a:pPr algn="just" eaLnBrk="1" hangingPunct="1"/>
            <a:r>
              <a:rPr lang="en-US" sz="2200" dirty="0" smtClean="0"/>
              <a:t>I have experienced prejudice myself as a women with physical impairment regarding having children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is-IS" dirty="0" err="1" smtClean="0"/>
              <a:t>My</a:t>
            </a:r>
            <a:r>
              <a:rPr lang="is-IS" dirty="0" smtClean="0"/>
              <a:t> BA </a:t>
            </a:r>
            <a:r>
              <a:rPr lang="is-IS" dirty="0" err="1" smtClean="0"/>
              <a:t>Thesis</a:t>
            </a:r>
            <a:endParaRPr lang="en-US" dirty="0" smtClean="0"/>
          </a:p>
        </p:txBody>
      </p:sp>
      <p:sp>
        <p:nvSpPr>
          <p:cNvPr id="5123" name="Content Placeholder 2"/>
          <p:cNvSpPr>
            <a:spLocks noGrp="1"/>
          </p:cNvSpPr>
          <p:nvPr>
            <p:ph idx="1"/>
          </p:nvPr>
        </p:nvSpPr>
        <p:spPr/>
        <p:txBody>
          <a:bodyPr/>
          <a:lstStyle/>
          <a:p>
            <a:pPr algn="just" eaLnBrk="1" hangingPunct="1"/>
            <a:r>
              <a:rPr lang="en-US" dirty="0" smtClean="0"/>
              <a:t>My thesis is about the opinion that women with physical impairments have about having children and having a family </a:t>
            </a:r>
          </a:p>
          <a:p>
            <a:pPr algn="just" eaLnBrk="1" hangingPunct="1"/>
            <a:endParaRPr lang="en-US" dirty="0" smtClean="0"/>
          </a:p>
          <a:p>
            <a:pPr algn="just" eaLnBrk="1" hangingPunct="1"/>
            <a:r>
              <a:rPr lang="en-US" dirty="0" smtClean="0"/>
              <a:t>I focused on their skills as potential future mothers and their hindrance to becoming a mother</a:t>
            </a:r>
          </a:p>
          <a:p>
            <a:pPr eaLnBrk="1" hangingPunct="1"/>
            <a:endParaRPr lang="is-I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is-IS" dirty="0" smtClean="0"/>
              <a:t>The conclusions</a:t>
            </a:r>
            <a:endParaRPr lang="en-US" dirty="0" smtClean="0"/>
          </a:p>
        </p:txBody>
      </p:sp>
      <p:sp>
        <p:nvSpPr>
          <p:cNvPr id="6147" name="Content Placeholder 3"/>
          <p:cNvSpPr>
            <a:spLocks noGrp="1"/>
          </p:cNvSpPr>
          <p:nvPr>
            <p:ph sz="half" idx="2"/>
          </p:nvPr>
        </p:nvSpPr>
        <p:spPr>
          <a:xfrm>
            <a:off x="395288" y="1268413"/>
            <a:ext cx="4040187" cy="5184775"/>
          </a:xfrm>
        </p:spPr>
        <p:txBody>
          <a:bodyPr/>
          <a:lstStyle/>
          <a:p>
            <a:pPr algn="just"/>
            <a:r>
              <a:rPr lang="is-IS" sz="1600" dirty="0" err="1" smtClean="0"/>
              <a:t>The</a:t>
            </a:r>
            <a:r>
              <a:rPr lang="is-IS" sz="1600" dirty="0" smtClean="0"/>
              <a:t> </a:t>
            </a:r>
            <a:r>
              <a:rPr lang="is-IS" sz="1600" dirty="0" err="1" smtClean="0"/>
              <a:t>women</a:t>
            </a:r>
            <a:r>
              <a:rPr lang="is-IS" sz="1600" dirty="0" smtClean="0"/>
              <a:t> </a:t>
            </a:r>
            <a:r>
              <a:rPr lang="is-IS" sz="1600" dirty="0" err="1" smtClean="0"/>
              <a:t>talked</a:t>
            </a:r>
            <a:r>
              <a:rPr lang="is-IS" sz="1600" dirty="0" smtClean="0"/>
              <a:t> </a:t>
            </a:r>
            <a:r>
              <a:rPr lang="is-IS" sz="1600" dirty="0" err="1" smtClean="0"/>
              <a:t>about</a:t>
            </a:r>
            <a:r>
              <a:rPr lang="is-IS" sz="1600" dirty="0" smtClean="0"/>
              <a:t> </a:t>
            </a:r>
            <a:r>
              <a:rPr lang="is-IS" sz="1600" dirty="0" err="1" smtClean="0"/>
              <a:t>their</a:t>
            </a:r>
            <a:r>
              <a:rPr lang="is-IS" sz="1600" dirty="0" smtClean="0"/>
              <a:t> </a:t>
            </a:r>
            <a:r>
              <a:rPr lang="is-IS" sz="1600" dirty="0" err="1" smtClean="0"/>
              <a:t>childhood</a:t>
            </a:r>
            <a:r>
              <a:rPr lang="is-IS" sz="1600" dirty="0" smtClean="0"/>
              <a:t> and </a:t>
            </a:r>
            <a:r>
              <a:rPr lang="is-IS" sz="1600" dirty="0" err="1" smtClean="0"/>
              <a:t>those</a:t>
            </a:r>
            <a:r>
              <a:rPr lang="is-IS" sz="1600" dirty="0" smtClean="0"/>
              <a:t> </a:t>
            </a:r>
            <a:r>
              <a:rPr lang="is-IS" sz="1600" dirty="0" err="1" smtClean="0"/>
              <a:t>who</a:t>
            </a:r>
            <a:r>
              <a:rPr lang="is-IS" sz="1600" dirty="0" smtClean="0"/>
              <a:t> felt </a:t>
            </a:r>
            <a:r>
              <a:rPr lang="is-IS" sz="1600" dirty="0" err="1" smtClean="0"/>
              <a:t>they</a:t>
            </a:r>
            <a:r>
              <a:rPr lang="is-IS" sz="1600" dirty="0" smtClean="0"/>
              <a:t> </a:t>
            </a:r>
            <a:r>
              <a:rPr lang="is-IS" sz="1600" dirty="0" err="1" smtClean="0"/>
              <a:t>had</a:t>
            </a:r>
            <a:r>
              <a:rPr lang="is-IS" sz="1600" dirty="0" smtClean="0"/>
              <a:t> </a:t>
            </a:r>
            <a:r>
              <a:rPr lang="is-IS" sz="1600" dirty="0" err="1" smtClean="0"/>
              <a:t>much</a:t>
            </a:r>
            <a:r>
              <a:rPr lang="is-IS" sz="1600" dirty="0" smtClean="0"/>
              <a:t> </a:t>
            </a:r>
            <a:r>
              <a:rPr lang="is-IS" sz="1600" dirty="0" err="1" smtClean="0"/>
              <a:t>encouragement</a:t>
            </a:r>
            <a:r>
              <a:rPr lang="is-IS" sz="1600" dirty="0" smtClean="0"/>
              <a:t> </a:t>
            </a:r>
            <a:r>
              <a:rPr lang="is-IS" sz="1600" dirty="0" err="1" smtClean="0"/>
              <a:t>from</a:t>
            </a:r>
            <a:r>
              <a:rPr lang="is-IS" sz="1600" dirty="0" smtClean="0"/>
              <a:t> </a:t>
            </a:r>
            <a:r>
              <a:rPr lang="is-IS" sz="1600" dirty="0" err="1" smtClean="0"/>
              <a:t>their</a:t>
            </a:r>
            <a:r>
              <a:rPr lang="is-IS" sz="1600" dirty="0" smtClean="0"/>
              <a:t> parents and </a:t>
            </a:r>
            <a:r>
              <a:rPr lang="is-IS" sz="1600" dirty="0" err="1" smtClean="0"/>
              <a:t>family</a:t>
            </a:r>
            <a:r>
              <a:rPr lang="is-IS" sz="1600" dirty="0" smtClean="0"/>
              <a:t> as </a:t>
            </a:r>
            <a:r>
              <a:rPr lang="is-IS" sz="1600" dirty="0" err="1" smtClean="0"/>
              <a:t>children</a:t>
            </a:r>
            <a:r>
              <a:rPr lang="is-IS" sz="1600" dirty="0" smtClean="0"/>
              <a:t> </a:t>
            </a:r>
            <a:r>
              <a:rPr lang="is-IS" sz="1600" dirty="0" err="1" smtClean="0"/>
              <a:t>were</a:t>
            </a:r>
            <a:r>
              <a:rPr lang="is-IS" sz="1600" dirty="0" smtClean="0"/>
              <a:t> in </a:t>
            </a:r>
            <a:r>
              <a:rPr lang="is-IS" sz="1600" dirty="0" err="1" smtClean="0"/>
              <a:t>general</a:t>
            </a:r>
            <a:r>
              <a:rPr lang="is-IS" sz="1600" dirty="0" smtClean="0"/>
              <a:t> </a:t>
            </a:r>
            <a:r>
              <a:rPr lang="is-IS" sz="1600" dirty="0" err="1" smtClean="0"/>
              <a:t>more</a:t>
            </a:r>
            <a:r>
              <a:rPr lang="is-IS" sz="1600" dirty="0" smtClean="0"/>
              <a:t> </a:t>
            </a:r>
            <a:r>
              <a:rPr lang="is-IS" sz="1600" dirty="0" err="1" smtClean="0"/>
              <a:t>optimistic</a:t>
            </a:r>
            <a:r>
              <a:rPr lang="is-IS" sz="1600" dirty="0" smtClean="0"/>
              <a:t> </a:t>
            </a:r>
            <a:r>
              <a:rPr lang="is-IS" sz="1600" dirty="0" err="1" smtClean="0"/>
              <a:t>about</a:t>
            </a:r>
            <a:r>
              <a:rPr lang="is-IS" sz="1600" dirty="0" smtClean="0"/>
              <a:t> </a:t>
            </a:r>
            <a:r>
              <a:rPr lang="is-IS" sz="1600" dirty="0" err="1" smtClean="0"/>
              <a:t>becoming</a:t>
            </a:r>
            <a:r>
              <a:rPr lang="is-IS" sz="1600" dirty="0" smtClean="0"/>
              <a:t> mothers </a:t>
            </a:r>
            <a:r>
              <a:rPr lang="is-IS" sz="1600" dirty="0" err="1" smtClean="0"/>
              <a:t>than</a:t>
            </a:r>
            <a:r>
              <a:rPr lang="is-IS" sz="1600" dirty="0" smtClean="0"/>
              <a:t> </a:t>
            </a:r>
            <a:r>
              <a:rPr lang="is-IS" sz="1600" dirty="0" err="1" smtClean="0"/>
              <a:t>those</a:t>
            </a:r>
            <a:r>
              <a:rPr lang="is-IS" sz="1600" dirty="0" smtClean="0"/>
              <a:t> </a:t>
            </a:r>
            <a:r>
              <a:rPr lang="is-IS" sz="1600" dirty="0" err="1" smtClean="0"/>
              <a:t>women</a:t>
            </a:r>
            <a:r>
              <a:rPr lang="is-IS" sz="1600" dirty="0" smtClean="0"/>
              <a:t> </a:t>
            </a:r>
            <a:r>
              <a:rPr lang="is-IS" sz="1600" dirty="0" err="1" smtClean="0"/>
              <a:t>who</a:t>
            </a:r>
            <a:r>
              <a:rPr lang="is-IS" sz="1600" dirty="0" smtClean="0"/>
              <a:t> </a:t>
            </a:r>
            <a:r>
              <a:rPr lang="is-IS" sz="1600" dirty="0" err="1" smtClean="0"/>
              <a:t>were</a:t>
            </a:r>
            <a:r>
              <a:rPr lang="is-IS" sz="1600" dirty="0" smtClean="0"/>
              <a:t> </a:t>
            </a:r>
            <a:r>
              <a:rPr lang="is-IS" sz="1600" dirty="0" err="1" smtClean="0"/>
              <a:t>overprotected</a:t>
            </a:r>
            <a:r>
              <a:rPr lang="is-IS" sz="1600" dirty="0" smtClean="0"/>
              <a:t> as </a:t>
            </a:r>
            <a:r>
              <a:rPr lang="is-IS" sz="1600" dirty="0" err="1" smtClean="0"/>
              <a:t>children</a:t>
            </a:r>
            <a:endParaRPr lang="is-IS" sz="1600" dirty="0" smtClean="0"/>
          </a:p>
          <a:p>
            <a:pPr algn="just"/>
            <a:r>
              <a:rPr lang="is-IS" sz="1600" dirty="0" err="1" smtClean="0"/>
              <a:t>The</a:t>
            </a:r>
            <a:r>
              <a:rPr lang="is-IS" sz="1600" dirty="0" smtClean="0"/>
              <a:t> </a:t>
            </a:r>
            <a:r>
              <a:rPr lang="is-IS" sz="1600" dirty="0" err="1" smtClean="0"/>
              <a:t>women</a:t>
            </a:r>
            <a:r>
              <a:rPr lang="is-IS" sz="1600" dirty="0" smtClean="0"/>
              <a:t> </a:t>
            </a:r>
            <a:r>
              <a:rPr lang="is-IS" sz="1600" dirty="0" err="1" smtClean="0"/>
              <a:t>also</a:t>
            </a:r>
            <a:r>
              <a:rPr lang="is-IS" sz="1600" dirty="0" smtClean="0"/>
              <a:t> </a:t>
            </a:r>
            <a:r>
              <a:rPr lang="is-IS" sz="1600" dirty="0" err="1" smtClean="0"/>
              <a:t>talked</a:t>
            </a:r>
            <a:r>
              <a:rPr lang="is-IS" sz="1600" dirty="0" smtClean="0"/>
              <a:t> </a:t>
            </a:r>
            <a:r>
              <a:rPr lang="is-IS" sz="1600" dirty="0" err="1" smtClean="0"/>
              <a:t>about</a:t>
            </a:r>
            <a:r>
              <a:rPr lang="is-IS" sz="1600" dirty="0" smtClean="0"/>
              <a:t> tasks </a:t>
            </a:r>
            <a:r>
              <a:rPr lang="is-IS" sz="1600" dirty="0" err="1" smtClean="0"/>
              <a:t>that</a:t>
            </a:r>
            <a:r>
              <a:rPr lang="is-IS" sz="1600" dirty="0" smtClean="0"/>
              <a:t> </a:t>
            </a:r>
            <a:r>
              <a:rPr lang="is-IS" sz="1600" dirty="0" err="1" smtClean="0"/>
              <a:t>they</a:t>
            </a:r>
            <a:r>
              <a:rPr lang="is-IS" sz="1600" dirty="0" smtClean="0"/>
              <a:t> </a:t>
            </a:r>
            <a:r>
              <a:rPr lang="is-IS" sz="1600" dirty="0" err="1" smtClean="0"/>
              <a:t>believed</a:t>
            </a:r>
            <a:r>
              <a:rPr lang="is-IS" sz="1600" dirty="0" smtClean="0"/>
              <a:t> </a:t>
            </a:r>
            <a:r>
              <a:rPr lang="is-IS" sz="1600" dirty="0" err="1" smtClean="0"/>
              <a:t>they</a:t>
            </a:r>
            <a:r>
              <a:rPr lang="is-IS" sz="1600" dirty="0" smtClean="0"/>
              <a:t> </a:t>
            </a:r>
            <a:r>
              <a:rPr lang="is-IS" sz="1600" dirty="0" err="1" smtClean="0"/>
              <a:t>were</a:t>
            </a:r>
            <a:r>
              <a:rPr lang="is-IS" sz="1600" dirty="0" smtClean="0"/>
              <a:t> </a:t>
            </a:r>
            <a:r>
              <a:rPr lang="is-IS" sz="1600" dirty="0" err="1" smtClean="0"/>
              <a:t>good</a:t>
            </a:r>
            <a:r>
              <a:rPr lang="is-IS" sz="1600" dirty="0" smtClean="0"/>
              <a:t> at and </a:t>
            </a:r>
            <a:r>
              <a:rPr lang="is-IS" sz="1600" dirty="0" err="1" smtClean="0"/>
              <a:t>other</a:t>
            </a:r>
            <a:r>
              <a:rPr lang="is-IS" sz="1600" dirty="0" smtClean="0"/>
              <a:t> tasks </a:t>
            </a:r>
            <a:r>
              <a:rPr lang="is-IS" sz="1600" dirty="0" err="1" smtClean="0"/>
              <a:t>they</a:t>
            </a:r>
            <a:r>
              <a:rPr lang="is-IS" sz="1600" dirty="0" smtClean="0"/>
              <a:t> </a:t>
            </a:r>
            <a:r>
              <a:rPr lang="is-IS" sz="1600" dirty="0" err="1" smtClean="0"/>
              <a:t>would</a:t>
            </a:r>
            <a:r>
              <a:rPr lang="is-IS" sz="1600" dirty="0" smtClean="0"/>
              <a:t> </a:t>
            </a:r>
            <a:r>
              <a:rPr lang="is-IS" sz="1600" dirty="0" err="1" smtClean="0"/>
              <a:t>have</a:t>
            </a:r>
            <a:r>
              <a:rPr lang="is-IS" sz="1600" dirty="0" smtClean="0"/>
              <a:t> a </a:t>
            </a:r>
            <a:r>
              <a:rPr lang="is-IS" sz="1600" dirty="0" err="1" smtClean="0"/>
              <a:t>hard</a:t>
            </a:r>
            <a:r>
              <a:rPr lang="is-IS" sz="1600" dirty="0" smtClean="0"/>
              <a:t> </a:t>
            </a:r>
            <a:r>
              <a:rPr lang="is-IS" sz="1600" dirty="0" err="1" smtClean="0"/>
              <a:t>time</a:t>
            </a:r>
            <a:r>
              <a:rPr lang="is-IS" sz="1600" dirty="0" smtClean="0"/>
              <a:t> doing or </a:t>
            </a:r>
            <a:r>
              <a:rPr lang="is-IS" sz="1600" dirty="0" err="1" smtClean="0"/>
              <a:t>even</a:t>
            </a:r>
            <a:r>
              <a:rPr lang="is-IS" sz="1600" dirty="0" smtClean="0"/>
              <a:t> </a:t>
            </a:r>
            <a:r>
              <a:rPr lang="is-IS" sz="1600" dirty="0" err="1" smtClean="0"/>
              <a:t>could</a:t>
            </a:r>
            <a:r>
              <a:rPr lang="is-IS" sz="1600" dirty="0" smtClean="0"/>
              <a:t>‘</a:t>
            </a:r>
            <a:r>
              <a:rPr lang="is-IS" sz="1600" dirty="0" err="1" smtClean="0"/>
              <a:t>nt</a:t>
            </a:r>
            <a:r>
              <a:rPr lang="is-IS" sz="1600" dirty="0" smtClean="0"/>
              <a:t> do </a:t>
            </a:r>
            <a:r>
              <a:rPr lang="is-IS" sz="1600" dirty="0" err="1" smtClean="0"/>
              <a:t>when</a:t>
            </a:r>
            <a:r>
              <a:rPr lang="is-IS" sz="1600" dirty="0" smtClean="0"/>
              <a:t> it </a:t>
            </a:r>
            <a:r>
              <a:rPr lang="is-IS" sz="1600" dirty="0" err="1" smtClean="0"/>
              <a:t>came</a:t>
            </a:r>
            <a:r>
              <a:rPr lang="is-IS" sz="1600" dirty="0" smtClean="0"/>
              <a:t> </a:t>
            </a:r>
            <a:r>
              <a:rPr lang="is-IS" sz="1600" dirty="0" err="1" smtClean="0"/>
              <a:t>to</a:t>
            </a:r>
            <a:r>
              <a:rPr lang="is-IS" sz="1600" dirty="0" smtClean="0"/>
              <a:t> taking </a:t>
            </a:r>
            <a:r>
              <a:rPr lang="is-IS" sz="1600" dirty="0" err="1" smtClean="0"/>
              <a:t>care</a:t>
            </a:r>
            <a:r>
              <a:rPr lang="is-IS" sz="1600" dirty="0" smtClean="0"/>
              <a:t> of </a:t>
            </a:r>
            <a:r>
              <a:rPr lang="is-IS" sz="1600" dirty="0" err="1" smtClean="0"/>
              <a:t>the</a:t>
            </a:r>
            <a:r>
              <a:rPr lang="is-IS" sz="1600" dirty="0" smtClean="0"/>
              <a:t> </a:t>
            </a:r>
            <a:r>
              <a:rPr lang="is-IS" sz="1600" dirty="0" err="1" smtClean="0"/>
              <a:t>child</a:t>
            </a:r>
            <a:r>
              <a:rPr lang="is-IS" sz="1600" dirty="0" smtClean="0"/>
              <a:t>‘s </a:t>
            </a:r>
            <a:r>
              <a:rPr lang="is-IS" sz="1600" dirty="0" err="1" smtClean="0"/>
              <a:t>needs</a:t>
            </a:r>
            <a:endParaRPr lang="is-IS" sz="1600" dirty="0" smtClean="0"/>
          </a:p>
          <a:p>
            <a:pPr algn="just"/>
            <a:r>
              <a:rPr lang="is-IS" sz="1600" dirty="0" smtClean="0"/>
              <a:t>And </a:t>
            </a:r>
            <a:r>
              <a:rPr lang="is-IS" sz="1600" dirty="0" err="1" smtClean="0"/>
              <a:t>similarly</a:t>
            </a:r>
            <a:r>
              <a:rPr lang="is-IS" sz="1600" dirty="0" smtClean="0"/>
              <a:t> </a:t>
            </a:r>
            <a:r>
              <a:rPr lang="is-IS" sz="1600" dirty="0" err="1" smtClean="0"/>
              <a:t>those</a:t>
            </a:r>
            <a:r>
              <a:rPr lang="is-IS" sz="1600" dirty="0" smtClean="0"/>
              <a:t> </a:t>
            </a:r>
            <a:r>
              <a:rPr lang="is-IS" sz="1600" dirty="0" err="1" smtClean="0"/>
              <a:t>women</a:t>
            </a:r>
            <a:r>
              <a:rPr lang="is-IS" sz="1600" dirty="0" smtClean="0"/>
              <a:t> </a:t>
            </a:r>
            <a:r>
              <a:rPr lang="is-IS" sz="1600" dirty="0" err="1" smtClean="0"/>
              <a:t>who</a:t>
            </a:r>
            <a:r>
              <a:rPr lang="is-IS" sz="1600" dirty="0" smtClean="0"/>
              <a:t> </a:t>
            </a:r>
            <a:r>
              <a:rPr lang="is-IS" sz="1600" dirty="0" err="1" smtClean="0"/>
              <a:t>were</a:t>
            </a:r>
            <a:r>
              <a:rPr lang="is-IS" sz="1600" dirty="0" smtClean="0"/>
              <a:t> </a:t>
            </a:r>
            <a:r>
              <a:rPr lang="is-IS" sz="1600" dirty="0" err="1" smtClean="0"/>
              <a:t>encouraged</a:t>
            </a:r>
            <a:r>
              <a:rPr lang="is-IS" sz="1600" dirty="0" smtClean="0"/>
              <a:t> </a:t>
            </a:r>
            <a:r>
              <a:rPr lang="is-IS" sz="1600" dirty="0" err="1" smtClean="0"/>
              <a:t>by</a:t>
            </a:r>
            <a:r>
              <a:rPr lang="is-IS" sz="1600" dirty="0" smtClean="0"/>
              <a:t> </a:t>
            </a:r>
            <a:r>
              <a:rPr lang="is-IS" sz="1600" dirty="0" err="1" smtClean="0"/>
              <a:t>their</a:t>
            </a:r>
            <a:r>
              <a:rPr lang="is-IS" sz="1600" dirty="0" smtClean="0"/>
              <a:t> parents in </a:t>
            </a:r>
            <a:r>
              <a:rPr lang="is-IS" sz="1600" dirty="0" err="1" smtClean="0"/>
              <a:t>their</a:t>
            </a:r>
            <a:r>
              <a:rPr lang="is-IS" sz="1600" dirty="0" smtClean="0"/>
              <a:t> </a:t>
            </a:r>
            <a:r>
              <a:rPr lang="is-IS" sz="1600" dirty="0" err="1" smtClean="0"/>
              <a:t>youth</a:t>
            </a:r>
            <a:r>
              <a:rPr lang="is-IS" sz="1600" dirty="0" smtClean="0"/>
              <a:t> </a:t>
            </a:r>
            <a:r>
              <a:rPr lang="is-IS" sz="1600" dirty="0" err="1" smtClean="0"/>
              <a:t>were</a:t>
            </a:r>
            <a:r>
              <a:rPr lang="is-IS" sz="1600" dirty="0" smtClean="0"/>
              <a:t> </a:t>
            </a:r>
            <a:r>
              <a:rPr lang="is-IS" sz="1600" dirty="0" err="1" smtClean="0"/>
              <a:t>very</a:t>
            </a:r>
            <a:r>
              <a:rPr lang="is-IS" sz="1600" dirty="0" smtClean="0"/>
              <a:t> </a:t>
            </a:r>
            <a:r>
              <a:rPr lang="is-IS" sz="1600" dirty="0" err="1" smtClean="0"/>
              <a:t>soloution</a:t>
            </a:r>
            <a:r>
              <a:rPr lang="is-IS" sz="1600" dirty="0" smtClean="0"/>
              <a:t> </a:t>
            </a:r>
            <a:r>
              <a:rPr lang="is-IS" sz="1600" dirty="0" err="1" smtClean="0"/>
              <a:t>minded</a:t>
            </a:r>
            <a:r>
              <a:rPr lang="is-IS" sz="1600" dirty="0" smtClean="0"/>
              <a:t> and </a:t>
            </a:r>
            <a:r>
              <a:rPr lang="is-IS" sz="1600" dirty="0" err="1" smtClean="0"/>
              <a:t>believed</a:t>
            </a:r>
            <a:r>
              <a:rPr lang="is-IS" sz="1600" dirty="0" smtClean="0"/>
              <a:t> </a:t>
            </a:r>
            <a:r>
              <a:rPr lang="is-IS" sz="1600" dirty="0" err="1" smtClean="0"/>
              <a:t>they</a:t>
            </a:r>
            <a:r>
              <a:rPr lang="is-IS" sz="1600" dirty="0" smtClean="0"/>
              <a:t> </a:t>
            </a:r>
            <a:r>
              <a:rPr lang="is-IS" sz="1600" dirty="0" err="1" smtClean="0"/>
              <a:t>could</a:t>
            </a:r>
            <a:r>
              <a:rPr lang="is-IS" sz="1600" dirty="0" smtClean="0"/>
              <a:t> </a:t>
            </a:r>
            <a:r>
              <a:rPr lang="is-IS" sz="1600" dirty="0" err="1" smtClean="0"/>
              <a:t>find</a:t>
            </a:r>
            <a:r>
              <a:rPr lang="is-IS" sz="1600" dirty="0" smtClean="0"/>
              <a:t> </a:t>
            </a:r>
            <a:r>
              <a:rPr lang="is-IS" sz="1600" dirty="0" err="1" smtClean="0"/>
              <a:t>soloutions</a:t>
            </a:r>
            <a:r>
              <a:rPr lang="is-IS" sz="1600" dirty="0" smtClean="0"/>
              <a:t> </a:t>
            </a:r>
            <a:r>
              <a:rPr lang="is-IS" sz="1600" dirty="0" err="1" smtClean="0"/>
              <a:t>to</a:t>
            </a:r>
            <a:r>
              <a:rPr lang="is-IS" sz="1600" dirty="0" smtClean="0"/>
              <a:t> </a:t>
            </a:r>
            <a:r>
              <a:rPr lang="is-IS" sz="1600" dirty="0" err="1" smtClean="0"/>
              <a:t>most</a:t>
            </a:r>
            <a:r>
              <a:rPr lang="is-IS" sz="1600" dirty="0" smtClean="0"/>
              <a:t> </a:t>
            </a:r>
            <a:r>
              <a:rPr lang="is-IS" sz="1600" dirty="0" err="1" smtClean="0"/>
              <a:t>difficulties</a:t>
            </a:r>
            <a:r>
              <a:rPr lang="is-IS" sz="1600" dirty="0" smtClean="0"/>
              <a:t> </a:t>
            </a:r>
            <a:r>
              <a:rPr lang="is-IS" sz="1600" dirty="0" err="1" smtClean="0"/>
              <a:t>regarding</a:t>
            </a:r>
            <a:r>
              <a:rPr lang="is-IS" sz="1600" dirty="0" smtClean="0"/>
              <a:t> </a:t>
            </a:r>
            <a:r>
              <a:rPr lang="is-IS" sz="1600" dirty="0" err="1" smtClean="0"/>
              <a:t>the</a:t>
            </a:r>
            <a:r>
              <a:rPr lang="is-IS" sz="1600" dirty="0" smtClean="0"/>
              <a:t> </a:t>
            </a:r>
            <a:r>
              <a:rPr lang="is-IS" sz="1600" dirty="0" err="1" smtClean="0"/>
              <a:t>care</a:t>
            </a:r>
            <a:r>
              <a:rPr lang="is-IS" sz="1600" dirty="0" smtClean="0"/>
              <a:t> of a </a:t>
            </a:r>
            <a:r>
              <a:rPr lang="is-IS" sz="1600" dirty="0" err="1" smtClean="0"/>
              <a:t>baby</a:t>
            </a:r>
            <a:endParaRPr lang="en-US" sz="1600" dirty="0" smtClean="0"/>
          </a:p>
        </p:txBody>
      </p:sp>
      <p:pic>
        <p:nvPicPr>
          <p:cNvPr id="6148" name="Content Placeholder 6" descr="C:\Documents and Settings\Alla\My Documents\My Pictures\Ýmislegt apríl 2009\Ýmislegt apríl 2009 006.jpg"/>
          <p:cNvPicPr>
            <a:picLocks noGrp="1"/>
          </p:cNvPicPr>
          <p:nvPr>
            <p:ph sz="quarter" idx="4"/>
          </p:nvPr>
        </p:nvPicPr>
        <p:blipFill>
          <a:blip r:embed="rId3" cstate="print"/>
          <a:srcRect/>
          <a:stretch>
            <a:fillRect/>
          </a:stretch>
        </p:blipFill>
        <p:spPr>
          <a:xfrm>
            <a:off x="4643438" y="2708275"/>
            <a:ext cx="4176712" cy="29527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is-IS" smtClean="0"/>
              <a:t>Sterotypes</a:t>
            </a:r>
            <a:endParaRPr lang="en-US" smtClean="0"/>
          </a:p>
        </p:txBody>
      </p:sp>
      <p:sp>
        <p:nvSpPr>
          <p:cNvPr id="7171" name="Content Placeholder 2"/>
          <p:cNvSpPr>
            <a:spLocks noGrp="1"/>
          </p:cNvSpPr>
          <p:nvPr>
            <p:ph idx="1"/>
          </p:nvPr>
        </p:nvSpPr>
        <p:spPr/>
        <p:txBody>
          <a:bodyPr/>
          <a:lstStyle/>
          <a:p>
            <a:pPr algn="just"/>
            <a:r>
              <a:rPr lang="en-US" sz="1800" dirty="0" smtClean="0"/>
              <a:t>It‘s really hard for women with physical impairments to fit society’s “normal” gender stereotypes, e.g. looking good and even feminine. They also don’t fit the motherhood image</a:t>
            </a:r>
          </a:p>
          <a:p>
            <a:pPr algn="just"/>
            <a:endParaRPr lang="en-US" sz="1800" dirty="0" smtClean="0"/>
          </a:p>
          <a:p>
            <a:pPr algn="just"/>
            <a:r>
              <a:rPr lang="en-US" sz="1800" dirty="0" smtClean="0"/>
              <a:t>Society regard women with physical impairments as lesser women than non-disabled women, and commonly consider it to be normal  just because </a:t>
            </a:r>
            <a:r>
              <a:rPr lang="en-US" sz="1800" dirty="0" smtClean="0"/>
              <a:t>they have</a:t>
            </a:r>
            <a:r>
              <a:rPr lang="en-US" sz="1800" dirty="0" smtClean="0"/>
              <a:t> physical impairment </a:t>
            </a:r>
            <a:r>
              <a:rPr lang="en-US" sz="1800" dirty="0" smtClean="0"/>
              <a:t>that </a:t>
            </a:r>
            <a:r>
              <a:rPr lang="en-US" sz="1800" dirty="0" smtClean="0"/>
              <a:t>they don‘t have children.</a:t>
            </a:r>
          </a:p>
          <a:p>
            <a:pPr algn="just"/>
            <a:endParaRPr lang="en-US" sz="1800" dirty="0" smtClean="0"/>
          </a:p>
          <a:p>
            <a:pPr algn="just"/>
            <a:r>
              <a:rPr lang="en-US" sz="1800" dirty="0" smtClean="0"/>
              <a:t>Women with physical impairments are categorized as unfit by the community and the system in many ways</a:t>
            </a:r>
          </a:p>
          <a:p>
            <a:endParaRPr lang="en-US" sz="1800" dirty="0" smtClean="0"/>
          </a:p>
          <a:p>
            <a:r>
              <a:rPr lang="en-US" sz="1800" dirty="0" smtClean="0"/>
              <a:t>This is something that the women talked about and they felt from the community and also from close friends and family members. That they were not fit to become mothers because of their physical impairment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is-IS" smtClean="0"/>
              <a:t>Prejudice</a:t>
            </a:r>
            <a:endParaRPr lang="en-US" smtClean="0"/>
          </a:p>
        </p:txBody>
      </p:sp>
      <p:sp>
        <p:nvSpPr>
          <p:cNvPr id="8195" name="Content Placeholder 2"/>
          <p:cNvSpPr>
            <a:spLocks noGrp="1"/>
          </p:cNvSpPr>
          <p:nvPr>
            <p:ph idx="1"/>
          </p:nvPr>
        </p:nvSpPr>
        <p:spPr/>
        <p:txBody>
          <a:bodyPr/>
          <a:lstStyle/>
          <a:p>
            <a:pPr algn="just"/>
            <a:r>
              <a:rPr lang="en-US" sz="2400" dirty="0" smtClean="0"/>
              <a:t>Women with physical impairments </a:t>
            </a:r>
            <a:r>
              <a:rPr lang="en-US" sz="2200" dirty="0" smtClean="0"/>
              <a:t>experience that people don‘t assume that they will have children</a:t>
            </a:r>
          </a:p>
          <a:p>
            <a:pPr algn="just"/>
            <a:endParaRPr lang="en-US" sz="2200" dirty="0" smtClean="0"/>
          </a:p>
          <a:p>
            <a:pPr algn="just"/>
            <a:r>
              <a:rPr lang="en-US" sz="2200" dirty="0" smtClean="0"/>
              <a:t>Sometimes they experience prejudice from the people close to them, their family and friend </a:t>
            </a:r>
          </a:p>
          <a:p>
            <a:pPr algn="just"/>
            <a:endParaRPr lang="en-US" sz="2200" dirty="0" smtClean="0"/>
          </a:p>
          <a:p>
            <a:pPr algn="just"/>
            <a:r>
              <a:rPr lang="en-US" sz="2200" dirty="0" smtClean="0"/>
              <a:t>Some of the women didn't talk about their desire and dreams about having children to close friends and family members because they were afraid of their feedback and that they had prejudice against them having a child</a:t>
            </a:r>
          </a:p>
          <a:p>
            <a:pPr algn="just"/>
            <a:endParaRPr lang="en-US" sz="1800" dirty="0" smtClean="0"/>
          </a:p>
          <a:p>
            <a:pPr algn="just"/>
            <a:endParaRPr lang="en-US"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47813" y="188913"/>
            <a:ext cx="7200900" cy="1162050"/>
          </a:xfrm>
        </p:spPr>
        <p:txBody>
          <a:bodyPr/>
          <a:lstStyle/>
          <a:p>
            <a:pPr algn="ctr"/>
            <a:r>
              <a:rPr lang="is-IS" sz="3800" dirty="0" err="1" smtClean="0"/>
              <a:t>Thinking</a:t>
            </a:r>
            <a:r>
              <a:rPr lang="is-IS" sz="3800" dirty="0" smtClean="0"/>
              <a:t> in </a:t>
            </a:r>
            <a:r>
              <a:rPr lang="is-IS" sz="3800" dirty="0" err="1" smtClean="0"/>
              <a:t>solutions</a:t>
            </a:r>
            <a:endParaRPr lang="en-US" sz="3800" dirty="0" smtClean="0"/>
          </a:p>
        </p:txBody>
      </p:sp>
      <p:sp>
        <p:nvSpPr>
          <p:cNvPr id="9219" name="Text Placeholder 5"/>
          <p:cNvSpPr>
            <a:spLocks noGrp="1"/>
          </p:cNvSpPr>
          <p:nvPr>
            <p:ph type="body" sz="half" idx="2"/>
          </p:nvPr>
        </p:nvSpPr>
        <p:spPr/>
        <p:txBody>
          <a:bodyPr/>
          <a:lstStyle/>
          <a:p>
            <a:r>
              <a:rPr lang="en-US" dirty="0" smtClean="0"/>
              <a:t>The women that got encouragement in their </a:t>
            </a:r>
            <a:r>
              <a:rPr lang="en-US" dirty="0" smtClean="0"/>
              <a:t>childhood </a:t>
            </a:r>
            <a:r>
              <a:rPr lang="en-US" dirty="0" smtClean="0"/>
              <a:t>and have been told that they can do anything in live that they want usually have better self-confidence </a:t>
            </a:r>
          </a:p>
          <a:p>
            <a:endParaRPr lang="en-US" dirty="0" smtClean="0"/>
          </a:p>
          <a:p>
            <a:r>
              <a:rPr lang="en-US" dirty="0" smtClean="0"/>
              <a:t>Role models are very important</a:t>
            </a:r>
          </a:p>
          <a:p>
            <a:endParaRPr lang="en-US" dirty="0" smtClean="0"/>
          </a:p>
          <a:p>
            <a:r>
              <a:rPr lang="en-US" dirty="0" smtClean="0"/>
              <a:t>Most of the women I talked to were solution oriented and some of them have been thinking about having a child for many years</a:t>
            </a:r>
          </a:p>
          <a:p>
            <a:endParaRPr lang="en-US" dirty="0" smtClean="0"/>
          </a:p>
          <a:p>
            <a:r>
              <a:rPr lang="en-US" dirty="0" smtClean="0"/>
              <a:t>They have found solutions when it comes to taking care of their child and also found solutions for children furniture and equipment that is not accessible to people who use wheelchairs</a:t>
            </a:r>
          </a:p>
        </p:txBody>
      </p:sp>
      <p:pic>
        <p:nvPicPr>
          <p:cNvPr id="9220" name="Content Placeholder 7" descr="C:\Documents and Settings\Alla\My Documents\My Pictures\Ég og Nói - Júlí 2010\Ég og Nói - Júlí 2010. 042.jpg"/>
          <p:cNvPicPr>
            <a:picLocks noGrp="1"/>
          </p:cNvPicPr>
          <p:nvPr>
            <p:ph idx="1"/>
          </p:nvPr>
        </p:nvPicPr>
        <p:blipFill>
          <a:blip r:embed="rId3" cstate="print"/>
          <a:srcRect l="34418" t="6137" r="5962"/>
          <a:stretch>
            <a:fillRect/>
          </a:stretch>
        </p:blipFill>
        <p:spPr>
          <a:xfrm>
            <a:off x="4427538" y="2060575"/>
            <a:ext cx="3465512" cy="34496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r>
              <a:rPr lang="is-IS" dirty="0" err="1" smtClean="0"/>
              <a:t>They</a:t>
            </a:r>
            <a:r>
              <a:rPr lang="is-IS" dirty="0" smtClean="0"/>
              <a:t> </a:t>
            </a:r>
            <a:r>
              <a:rPr lang="is-IS" dirty="0" err="1" smtClean="0"/>
              <a:t>want</a:t>
            </a:r>
            <a:r>
              <a:rPr lang="is-IS" dirty="0" smtClean="0"/>
              <a:t> </a:t>
            </a:r>
            <a:r>
              <a:rPr lang="is-IS" dirty="0" err="1" smtClean="0"/>
              <a:t>to</a:t>
            </a:r>
            <a:r>
              <a:rPr lang="is-IS" dirty="0" smtClean="0"/>
              <a:t> </a:t>
            </a:r>
            <a:r>
              <a:rPr lang="is-IS" dirty="0" err="1" smtClean="0"/>
              <a:t>fight</a:t>
            </a:r>
            <a:endParaRPr lang="en-US" dirty="0" smtClean="0"/>
          </a:p>
        </p:txBody>
      </p:sp>
      <p:sp>
        <p:nvSpPr>
          <p:cNvPr id="10243" name="Content Placeholder 6"/>
          <p:cNvSpPr>
            <a:spLocks noGrp="1"/>
          </p:cNvSpPr>
          <p:nvPr>
            <p:ph idx="1"/>
          </p:nvPr>
        </p:nvSpPr>
        <p:spPr/>
        <p:txBody>
          <a:bodyPr/>
          <a:lstStyle/>
          <a:p>
            <a:r>
              <a:rPr lang="en-US" sz="2200" dirty="0" smtClean="0"/>
              <a:t>Some of the women I talked to are passionate about social equality, strong advocates and think that they are fit to be mothers</a:t>
            </a:r>
          </a:p>
          <a:p>
            <a:endParaRPr lang="en-US" sz="2200" dirty="0" smtClean="0"/>
          </a:p>
          <a:p>
            <a:r>
              <a:rPr lang="en-US" sz="2200" dirty="0" smtClean="0"/>
              <a:t> They want to fight for their rights to become a mother</a:t>
            </a:r>
          </a:p>
          <a:p>
            <a:endParaRPr lang="en-US" sz="2200" dirty="0" smtClean="0"/>
          </a:p>
          <a:p>
            <a:r>
              <a:rPr lang="en-US" sz="2200" dirty="0" smtClean="0"/>
              <a:t>They want the prejudice  they feel in the community to diminish and they want to see some changes in laws and regulations so they have equal right to have a child and raise it without feeling prejudice all around them in the community</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is-IS" dirty="0" err="1" smtClean="0"/>
              <a:t>Disability</a:t>
            </a:r>
            <a:r>
              <a:rPr lang="is-IS" dirty="0" smtClean="0"/>
              <a:t> </a:t>
            </a:r>
            <a:r>
              <a:rPr lang="is-IS" dirty="0" err="1" smtClean="0"/>
              <a:t>Legislation</a:t>
            </a:r>
            <a:endParaRPr lang="en-US" dirty="0" smtClean="0"/>
          </a:p>
        </p:txBody>
      </p:sp>
      <p:sp>
        <p:nvSpPr>
          <p:cNvPr id="11267" name="Content Placeholder 2"/>
          <p:cNvSpPr>
            <a:spLocks noGrp="1"/>
          </p:cNvSpPr>
          <p:nvPr>
            <p:ph idx="1"/>
          </p:nvPr>
        </p:nvSpPr>
        <p:spPr>
          <a:xfrm>
            <a:off x="457200" y="1600200"/>
            <a:ext cx="8229600" cy="4997450"/>
          </a:xfrm>
        </p:spPr>
        <p:txBody>
          <a:bodyPr/>
          <a:lstStyle/>
          <a:p>
            <a:r>
              <a:rPr lang="en-US" sz="2800" dirty="0" smtClean="0"/>
              <a:t>It seems that women with physical impairments are not supposed to have children and become mothers like other women that are not physically impaired</a:t>
            </a:r>
          </a:p>
          <a:p>
            <a:endParaRPr lang="en-US" sz="2800" dirty="0" smtClean="0"/>
          </a:p>
          <a:p>
            <a:r>
              <a:rPr lang="en-US" sz="2800" dirty="0" smtClean="0"/>
              <a:t>For example in the disability legislation in Iceland </a:t>
            </a:r>
          </a:p>
          <a:p>
            <a:r>
              <a:rPr lang="en-US" sz="2800" dirty="0" smtClean="0"/>
              <a:t>Important to note that the legislation is from 1992 and maybe should be written again since they are 18 years old</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3237</Words>
  <Application>Microsoft Office PowerPoint</Application>
  <PresentationFormat>On-screen Show (4:3)</PresentationFormat>
  <Paragraphs>132</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Default Design</vt:lpstr>
      <vt:lpstr>Office Theme</vt:lpstr>
      <vt:lpstr>On the road to motherhood</vt:lpstr>
      <vt:lpstr>Why this topic?</vt:lpstr>
      <vt:lpstr>My BA Thesis</vt:lpstr>
      <vt:lpstr>The conclusions</vt:lpstr>
      <vt:lpstr>Sterotypes</vt:lpstr>
      <vt:lpstr>Prejudice</vt:lpstr>
      <vt:lpstr>Thinking in solutions</vt:lpstr>
      <vt:lpstr>They want to fight</vt:lpstr>
      <vt:lpstr>Disability Legislation</vt:lpstr>
      <vt:lpstr>The adoption laws and regulations</vt:lpstr>
      <vt:lpstr>Something to have in mind</vt:lpstr>
      <vt:lpstr>What they desire</vt:lpstr>
      <vt:lpstr>What needs to be done</vt:lpstr>
      <vt:lpstr>My hope</vt:lpstr>
      <vt:lpstr>Conclusion</vt:lpstr>
      <vt:lpstr>Thank you</vt:lpstr>
    </vt:vector>
  </TitlesOfParts>
  <Company>Espur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 </cp:lastModifiedBy>
  <cp:revision>104</cp:revision>
  <dcterms:created xsi:type="dcterms:W3CDTF">2009-05-18T15:52:34Z</dcterms:created>
  <dcterms:modified xsi:type="dcterms:W3CDTF">2010-09-03T21:14:53Z</dcterms:modified>
</cp:coreProperties>
</file>