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7" r:id="rId2"/>
    <p:sldId id="268" r:id="rId3"/>
    <p:sldId id="269" r:id="rId4"/>
    <p:sldId id="273" r:id="rId5"/>
    <p:sldId id="272" r:id="rId6"/>
    <p:sldId id="274" r:id="rId7"/>
    <p:sldId id="270" r:id="rId8"/>
    <p:sldId id="259" r:id="rId9"/>
    <p:sldId id="260" r:id="rId10"/>
    <p:sldId id="271" r:id="rId11"/>
    <p:sldId id="276" r:id="rId12"/>
    <p:sldId id="261" r:id="rId13"/>
    <p:sldId id="275" r:id="rId14"/>
    <p:sldId id="283" r:id="rId15"/>
    <p:sldId id="278" r:id="rId16"/>
    <p:sldId id="263" r:id="rId17"/>
    <p:sldId id="265" r:id="rId18"/>
    <p:sldId id="281" r:id="rId19"/>
    <p:sldId id="282" r:id="rId20"/>
    <p:sldId id="279" r:id="rId21"/>
    <p:sldId id="277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E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9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6102E30-16EE-445E-8C78-E51D66A71661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4A0746-D373-40FD-8060-EE646C05C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4244C0C-C612-4500-8CD0-D65A8D423945}" type="datetimeFigureOut">
              <a:rPr lang="en-US"/>
              <a:pPr>
                <a:defRPr/>
              </a:pPr>
              <a:t>9/6/2010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FE8A3B1-3075-40B3-8290-0220F9AC1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79622C-684E-4582-9FF0-E55643286984}" type="slidenum">
              <a:rPr lang="en-GB" smtClean="0"/>
              <a:pPr>
                <a:defRPr/>
              </a:pPr>
              <a:t>1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B8D309-CB45-4E7A-BB8C-3D3D427E54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0B586-5448-41D7-BFFD-6AF98B49AC60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475" y="4561109"/>
            <a:ext cx="5364252" cy="432007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03035-E285-4455-8332-28EA99DED1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E3CE1-D432-48F2-9F84-643F4C44F0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2FBFA2E-6A90-4CA5-9C36-B06EACB5D0FD}" type="slidenum">
              <a:rPr lang="en-GB" smtClean="0"/>
              <a:pPr>
                <a:defRPr/>
              </a:pPr>
              <a:t>2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E4F78F-F781-4E96-AFFE-177F763AEBC8}" type="slidenum">
              <a:rPr lang="en-GB" smtClean="0"/>
              <a:pPr>
                <a:defRPr/>
              </a:pPr>
              <a:t>3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D92CB-3837-4868-8637-951B96DF0387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E5DA5-28B9-4A26-BF1A-7D82DD113D85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534BC-5CAD-4E8F-9F62-318B4A489C8D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7365D9-E0FC-4A8B-B97A-255ACC89E7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C8B9D7-094E-49AA-BB98-639193DBB8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99083-7E0D-4608-AF4F-63ABF7A9D0D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F9BD42-3C7E-4CAF-927B-D07437C7C8E6}" type="datetimeFigureOut">
              <a:rPr lang="en-US" smtClean="0"/>
              <a:pPr>
                <a:defRPr/>
              </a:pPr>
              <a:t>9/6/2010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CE427-B8CC-4CBC-A234-8C137C2B0E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0403-146D-4516-BB4E-76AF72FAC425}" type="datetimeFigureOut">
              <a:rPr lang="en-US" smtClean="0"/>
              <a:pPr>
                <a:defRPr/>
              </a:pPr>
              <a:t>9/6/2010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ADF55-FD4A-4766-B365-054B9575A8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149FF-F335-4130-BEE1-A9F9D83D9DB4}" type="datetimeFigureOut">
              <a:rPr lang="en-US" smtClean="0"/>
              <a:pPr>
                <a:defRPr/>
              </a:pPr>
              <a:t>9/6/2010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062BA-0152-4E66-A210-A6E256032E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63898-3240-4197-B077-9EE64B4D1AA6}" type="datetimeFigureOut">
              <a:rPr lang="en-US" smtClean="0"/>
              <a:pPr>
                <a:defRPr/>
              </a:pPr>
              <a:t>9/6/2010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02A12-6185-42C2-9168-0097E0005B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BB6A5-C9A3-42C5-AEBE-FE5BD4B4D88E}" type="datetimeFigureOut">
              <a:rPr lang="en-US" smtClean="0"/>
              <a:pPr>
                <a:defRPr/>
              </a:pPr>
              <a:t>9/6/2010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BC71C-966F-4B30-8EE8-684552408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DDF8F-91A7-427E-9FDB-05638FA66229}" type="datetimeFigureOut">
              <a:rPr lang="en-US" smtClean="0"/>
              <a:pPr>
                <a:defRPr/>
              </a:pPr>
              <a:t>9/6/2010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1363D-5E10-4879-8E49-57CF80FBB9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03827-C745-4FC2-9082-442144192213}" type="datetimeFigureOut">
              <a:rPr lang="en-US" smtClean="0"/>
              <a:pPr>
                <a:defRPr/>
              </a:pPr>
              <a:t>9/6/2010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B9734-172E-4DC2-A6B3-1E26D1113B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FE884-0038-4621-B4F9-C2F19F3EA651}" type="datetimeFigureOut">
              <a:rPr lang="en-US" smtClean="0"/>
              <a:pPr>
                <a:defRPr/>
              </a:pPr>
              <a:t>9/6/2010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493B1-C92E-4F44-BE9D-3847AD4F0E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BF5D4-5239-4656-AB63-BA6FC1540D12}" type="datetimeFigureOut">
              <a:rPr lang="en-US" smtClean="0"/>
              <a:pPr>
                <a:defRPr/>
              </a:pPr>
              <a:t>9/6/2010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8ED3D-E578-425A-9383-3E67A26C7F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0D1602-171A-4822-B3B7-A18C7F2E7BA4}" type="datetimeFigureOut">
              <a:rPr lang="en-US" smtClean="0"/>
              <a:pPr>
                <a:defRPr/>
              </a:pPr>
              <a:t>9/6/2010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8433E-CFA5-475D-B2BA-3B5654B48B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6E2166-D55A-41D0-941D-979A768B1CBD}" type="datetimeFigureOut">
              <a:rPr lang="en-US" smtClean="0"/>
              <a:pPr>
                <a:defRPr/>
              </a:pPr>
              <a:t>9/6/2010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0CDF1-F7B1-4C31-8D51-1A1ECE4634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8C854F-B62D-4501-9AEA-F2314684A2A7}" type="datetimeFigureOut">
              <a:rPr lang="en-US" smtClean="0"/>
              <a:pPr>
                <a:defRPr/>
              </a:pPr>
              <a:t>9/6/2010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0298B4-B71A-420C-9628-567293EF30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owerpoint_master_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611560" y="47667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00CC"/>
                </a:solidFill>
                <a:latin typeface="Tahoma" pitchFamily="34" charset="0"/>
              </a:rPr>
              <a:t>Using Key Informants to identify children with disabilities in Bangladesh and Pakistan </a:t>
            </a:r>
            <a:endParaRPr lang="en-GB" sz="32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357313" y="3357563"/>
            <a:ext cx="6400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3200" dirty="0">
              <a:solidFill>
                <a:srgbClr val="9900CC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3536" y="471488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endParaRPr lang="en-GB" sz="2800" dirty="0">
              <a:solidFill>
                <a:srgbClr val="9900CC"/>
              </a:solidFill>
              <a:latin typeface="Tahoma" pitchFamily="34" charset="0"/>
            </a:endParaRPr>
          </a:p>
        </p:txBody>
      </p:sp>
      <p:pic>
        <p:nvPicPr>
          <p:cNvPr id="12" name="Content Placeholder 8" descr="waiting outs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988840"/>
            <a:ext cx="4291584" cy="3218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580526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33CC"/>
                </a:solidFill>
              </a:rPr>
              <a:t>Sue Mackey &amp; GVS Murthy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dirty="0" smtClean="0"/>
              <a:t>Flip Chart hearing impairment examples</a:t>
            </a:r>
            <a:endParaRPr lang="en-US" sz="3600" b="1" dirty="0" smtClean="0"/>
          </a:p>
        </p:txBody>
      </p:sp>
      <p:pic>
        <p:nvPicPr>
          <p:cNvPr id="11268" name="Content Placeholder 8" descr="pix_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35960"/>
            <a:ext cx="4038600" cy="2854443"/>
          </a:xfrm>
        </p:spPr>
      </p:pic>
      <p:pic>
        <p:nvPicPr>
          <p:cNvPr id="11267" name="Content Placeholder 9" descr="pix_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435960"/>
            <a:ext cx="4038600" cy="28544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7" descr="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749" r="374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800" dirty="0" smtClean="0">
                <a:latin typeface="Comic Sans MS" pitchFamily="66" charset="0"/>
              </a:rPr>
              <a:t>Flip chart example for epilepsy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Key Informant training</a:t>
            </a:r>
            <a:endParaRPr lang="en-US" sz="2400" dirty="0" smtClean="0"/>
          </a:p>
        </p:txBody>
      </p:sp>
      <p:pic>
        <p:nvPicPr>
          <p:cNvPr id="12291" name="Picture Placeholder 4" descr="100_077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229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In  each of the sub districts for groups of 20 with the aim of one KI per village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Process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Implemented in a phase wise manner: sub-district by sub district (sample population 100,000),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community mobiliser gets 4-6 weeks to encourage communities in a sub district to detect and refer children for examination.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Detailed and planned set of activities are undertaken according to a 6 week schedule of field work in each sub district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1504950" cy="561975"/>
          </a:xfrm>
          <a:prstGeom prst="rect">
            <a:avLst/>
          </a:prstGeom>
          <a:solidFill>
            <a:srgbClr val="F2DBDB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Epilepsy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905000" y="2438400"/>
            <a:ext cx="1504950" cy="561975"/>
          </a:xfrm>
          <a:prstGeom prst="rect">
            <a:avLst/>
          </a:prstGeom>
          <a:solidFill>
            <a:srgbClr val="DBE5F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Further investigating /Audiology Test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219700" y="2438400"/>
            <a:ext cx="1504950" cy="561975"/>
          </a:xfrm>
          <a:prstGeom prst="rect">
            <a:avLst/>
          </a:prstGeom>
          <a:solidFill>
            <a:srgbClr val="DBE5F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School/Speech </a:t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therapist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133975" y="1752600"/>
            <a:ext cx="1504950" cy="457200"/>
          </a:xfrm>
          <a:prstGeom prst="rect">
            <a:avLst/>
          </a:prstGeom>
          <a:solidFill>
            <a:srgbClr val="DBE5F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Discharge (CSO M Follow up Locally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05000" y="228600"/>
            <a:ext cx="1504950" cy="561975"/>
          </a:xfrm>
          <a:prstGeom prst="rect">
            <a:avLst/>
          </a:prstGeom>
          <a:solidFill>
            <a:srgbClr val="F2DBDB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Medication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581400" y="228600"/>
            <a:ext cx="1504950" cy="561975"/>
          </a:xfrm>
          <a:prstGeom prst="rect">
            <a:avLst/>
          </a:prstGeom>
          <a:solidFill>
            <a:srgbClr val="F2DBDB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Follow up (doctor)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905000" y="990600"/>
            <a:ext cx="1504950" cy="561975"/>
          </a:xfrm>
          <a:prstGeom prst="rect">
            <a:avLst/>
          </a:prstGeom>
          <a:solidFill>
            <a:srgbClr val="F2DBDB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Further Investigation (EEG)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581400" y="990600"/>
            <a:ext cx="1504950" cy="561975"/>
          </a:xfrm>
          <a:prstGeom prst="rect">
            <a:avLst/>
          </a:prstGeom>
          <a:solidFill>
            <a:srgbClr val="F2DBDB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Specialist (neurologist)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52400" y="1905000"/>
            <a:ext cx="1504950" cy="561975"/>
          </a:xfrm>
          <a:prstGeom prst="rect">
            <a:avLst/>
          </a:prstGeom>
          <a:solidFill>
            <a:srgbClr val="DBE5F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Hearing impairment (HI)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143500" y="3124200"/>
            <a:ext cx="1504950" cy="561975"/>
          </a:xfrm>
          <a:prstGeom prst="rect">
            <a:avLst/>
          </a:prstGeom>
          <a:solidFill>
            <a:srgbClr val="CCC0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Operation (Cataract)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981200" y="3124200"/>
            <a:ext cx="1504950" cy="561975"/>
          </a:xfrm>
          <a:prstGeom prst="rect">
            <a:avLst/>
          </a:prstGeom>
          <a:solidFill>
            <a:srgbClr val="CCC0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Refraction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552825" y="2438400"/>
            <a:ext cx="1504950" cy="561975"/>
          </a:xfrm>
          <a:prstGeom prst="rect">
            <a:avLst/>
          </a:prstGeom>
          <a:solidFill>
            <a:srgbClr val="DBE5F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Mould/Hearing Aid (donating CBM)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495675" y="1752600"/>
            <a:ext cx="1504950" cy="561975"/>
          </a:xfrm>
          <a:prstGeom prst="rect">
            <a:avLst/>
          </a:prstGeom>
          <a:solidFill>
            <a:srgbClr val="DBE5F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Wax /Foreign Body Removal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28600" y="3200400"/>
            <a:ext cx="1504950" cy="561975"/>
          </a:xfrm>
          <a:prstGeom prst="rect">
            <a:avLst/>
          </a:prstGeom>
          <a:solidFill>
            <a:srgbClr val="CCC0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Visual impairment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905000" y="1752600"/>
            <a:ext cx="1504950" cy="561975"/>
          </a:xfrm>
          <a:prstGeom prst="rect">
            <a:avLst/>
          </a:prstGeom>
          <a:solidFill>
            <a:srgbClr val="DBE5F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Medication (Camp)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552825" y="3124200"/>
            <a:ext cx="1504950" cy="561975"/>
          </a:xfrm>
          <a:prstGeom prst="rect">
            <a:avLst/>
          </a:prstGeom>
          <a:solidFill>
            <a:srgbClr val="CCC0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Assistive Devices (Low Vision Aids)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6858000" y="3124200"/>
            <a:ext cx="1504950" cy="561975"/>
          </a:xfrm>
          <a:prstGeom prst="rect">
            <a:avLst/>
          </a:prstGeom>
          <a:solidFill>
            <a:srgbClr val="CCC0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Referrals to Schools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038600" y="4324351"/>
            <a:ext cx="1790700" cy="933450"/>
          </a:xfrm>
          <a:prstGeom prst="rect">
            <a:avLst/>
          </a:prstGeom>
          <a:solidFill>
            <a:srgbClr val="FDE9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Club Feet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ortho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Contractures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Cleft lips Palate (plastic)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Spina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Bifida &amp; Hydrocephalus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Neuro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1990725" y="3914775"/>
            <a:ext cx="1504950" cy="371475"/>
          </a:xfrm>
          <a:prstGeom prst="rect">
            <a:avLst/>
          </a:prstGeom>
          <a:solidFill>
            <a:srgbClr val="FDE9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Assistive devices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161925" y="3962400"/>
            <a:ext cx="1504950" cy="561975"/>
          </a:xfrm>
          <a:prstGeom prst="rect">
            <a:avLst/>
          </a:prstGeom>
          <a:solidFill>
            <a:srgbClr val="FDE9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Physical impairments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1981200" y="4419600"/>
            <a:ext cx="1704975" cy="704850"/>
          </a:xfrm>
          <a:prstGeom prst="rect">
            <a:avLst/>
          </a:prstGeom>
          <a:solidFill>
            <a:srgbClr val="FDE9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Wheel chairs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Mobility Sticks/Walkers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P&amp;O (artificial Limbs etc)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4038600" y="3895725"/>
            <a:ext cx="1790700" cy="323850"/>
          </a:xfrm>
          <a:prstGeom prst="rect">
            <a:avLst/>
          </a:prstGeom>
          <a:solidFill>
            <a:srgbClr val="FDE9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Surgery &amp; Plasters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6267450" y="3886200"/>
            <a:ext cx="1504950" cy="314325"/>
          </a:xfrm>
          <a:prstGeom prst="rect">
            <a:avLst/>
          </a:prstGeom>
          <a:solidFill>
            <a:srgbClr val="FDE9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Follow up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1943100" y="6105525"/>
            <a:ext cx="1619250" cy="561975"/>
          </a:xfrm>
          <a:prstGeom prst="rect">
            <a:avLst/>
          </a:prstGeom>
          <a:solidFill>
            <a:srgbClr val="FFFF8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Special Furniture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5581650" y="5372100"/>
            <a:ext cx="1619250" cy="561975"/>
          </a:xfrm>
          <a:prstGeom prst="rect">
            <a:avLst/>
          </a:prstGeom>
          <a:solidFill>
            <a:srgbClr val="FFFF8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Surgery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3705225" y="6105525"/>
            <a:ext cx="1781175" cy="561975"/>
          </a:xfrm>
          <a:prstGeom prst="rect">
            <a:avLst/>
          </a:prstGeom>
          <a:solidFill>
            <a:srgbClr val="FFFF8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Assistive devices (wheel Chair/Walkers / Crutches)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5705475" y="6105525"/>
            <a:ext cx="1504950" cy="561975"/>
          </a:xfrm>
          <a:prstGeom prst="rect">
            <a:avLst/>
          </a:prstGeom>
          <a:solidFill>
            <a:srgbClr val="FFFF8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Referral to School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180975" y="5581650"/>
            <a:ext cx="1504950" cy="561975"/>
          </a:xfrm>
          <a:prstGeom prst="rect">
            <a:avLst/>
          </a:prstGeom>
          <a:solidFill>
            <a:srgbClr val="FFFF8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Cerebral Palsy (CP)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1971675" y="5410200"/>
            <a:ext cx="1619250" cy="561975"/>
          </a:xfrm>
          <a:prstGeom prst="rect">
            <a:avLst/>
          </a:prstGeom>
          <a:solidFill>
            <a:srgbClr val="FFFF8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Advice to Parents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33800" y="5410200"/>
            <a:ext cx="1619250" cy="561975"/>
          </a:xfrm>
          <a:prstGeom prst="rect">
            <a:avLst/>
          </a:prstGeom>
          <a:solidFill>
            <a:srgbClr val="FFFF8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Parents Training / therapy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219700" y="3124200"/>
            <a:ext cx="1504950" cy="561975"/>
          </a:xfrm>
          <a:prstGeom prst="rect">
            <a:avLst/>
          </a:prstGeom>
          <a:solidFill>
            <a:srgbClr val="CCC0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Operation (Cataract)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057400" y="3124200"/>
            <a:ext cx="1504950" cy="561975"/>
          </a:xfrm>
          <a:prstGeom prst="rect">
            <a:avLst/>
          </a:prstGeom>
          <a:solidFill>
            <a:srgbClr val="CCC0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Refraction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3629025" y="3124200"/>
            <a:ext cx="1504950" cy="561975"/>
          </a:xfrm>
          <a:prstGeom prst="rect">
            <a:avLst/>
          </a:prstGeom>
          <a:solidFill>
            <a:srgbClr val="CCC0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Assistive Devices (Low Vision Aids)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6934200" y="3124200"/>
            <a:ext cx="1504950" cy="561975"/>
          </a:xfrm>
          <a:prstGeom prst="rect">
            <a:avLst/>
          </a:prstGeom>
          <a:solidFill>
            <a:srgbClr val="CCC0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Referrals to Schools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2066925" y="3914775"/>
            <a:ext cx="1504950" cy="371475"/>
          </a:xfrm>
          <a:prstGeom prst="rect">
            <a:avLst/>
          </a:prstGeom>
          <a:solidFill>
            <a:srgbClr val="FDE9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Assistive devices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2047875" y="5410200"/>
            <a:ext cx="1619250" cy="561975"/>
          </a:xfrm>
          <a:prstGeom prst="rect">
            <a:avLst/>
          </a:prstGeom>
          <a:solidFill>
            <a:srgbClr val="FFFF8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Advice to Parents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3810000" y="5410200"/>
            <a:ext cx="1619250" cy="561975"/>
          </a:xfrm>
          <a:prstGeom prst="rect">
            <a:avLst/>
          </a:prstGeom>
          <a:solidFill>
            <a:srgbClr val="FFFF8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Parents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Training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/ therapy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en-GB" sz="3600" dirty="0" smtClean="0"/>
              <a:t>Medical camps set up with support from local SHGs &amp; NGOs – registration process</a:t>
            </a:r>
            <a:endParaRPr lang="en-US" sz="3600" dirty="0"/>
          </a:p>
        </p:txBody>
      </p:sp>
      <p:pic>
        <p:nvPicPr>
          <p:cNvPr id="5" name="Picture 4" descr="ADD at camp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54914"/>
            <a:ext cx="5256584" cy="394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Combined KIM camps</a:t>
            </a:r>
            <a:endParaRPr lang="en-US" sz="36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4040188" cy="63976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9600" b="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9600" b="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9600" b="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9600" b="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9600" b="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9600" b="0" dirty="0" smtClean="0"/>
              <a:t>Combined camp brings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9600" b="0" dirty="0"/>
              <a:t>v</a:t>
            </a:r>
            <a:r>
              <a:rPr lang="en-GB" sz="9600" b="0" dirty="0" smtClean="0"/>
              <a:t>ery large numbers </a:t>
            </a:r>
            <a:endParaRPr lang="en-US" sz="9600" b="0" dirty="0" smtClean="0"/>
          </a:p>
        </p:txBody>
      </p:sp>
      <p:pic>
        <p:nvPicPr>
          <p:cNvPr id="14340" name="Content Placeholder 6" descr="Pic_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14341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en-GB" b="0" dirty="0" smtClean="0"/>
              <a:t>Hearing impairment poses more challenges</a:t>
            </a:r>
            <a:endParaRPr lang="en-US" b="0" dirty="0" smtClean="0"/>
          </a:p>
        </p:txBody>
      </p:sp>
      <p:pic>
        <p:nvPicPr>
          <p:cNvPr id="14342" name="Content Placeholder 7" descr="HI child examined by audiometrician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0033CC"/>
                </a:solidFill>
              </a:rPr>
              <a:t>Results of 1</a:t>
            </a:r>
            <a:r>
              <a:rPr lang="en-GB" sz="4000" b="1" baseline="30000" dirty="0" smtClean="0">
                <a:solidFill>
                  <a:srgbClr val="0033CC"/>
                </a:solidFill>
              </a:rPr>
              <a:t>st</a:t>
            </a:r>
            <a:r>
              <a:rPr lang="en-GB" sz="4000" b="1" dirty="0" smtClean="0">
                <a:solidFill>
                  <a:srgbClr val="0033CC"/>
                </a:solidFill>
              </a:rPr>
              <a:t> Pilot in Bangladesh</a:t>
            </a:r>
            <a:endParaRPr lang="en-US" sz="4000" dirty="0" smtClean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536504" cy="497205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GB" dirty="0" smtClean="0"/>
              <a:t> 100+ key informants trained in each sub district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dirty="0" smtClean="0">
                <a:solidFill>
                  <a:srgbClr val="0033CC"/>
                </a:solidFill>
              </a:rPr>
              <a:t>Number seen at camps = </a:t>
            </a:r>
            <a:r>
              <a:rPr lang="en-GB" b="1" dirty="0" smtClean="0">
                <a:solidFill>
                  <a:srgbClr val="0033CC"/>
                </a:solidFill>
              </a:rPr>
              <a:t>1,272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solidFill>
                  <a:srgbClr val="0033CC"/>
                </a:solidFill>
              </a:rPr>
              <a:t>Visual – 115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solidFill>
                  <a:srgbClr val="0033CC"/>
                </a:solidFill>
              </a:rPr>
              <a:t>Hearing – 327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solidFill>
                  <a:srgbClr val="0033CC"/>
                </a:solidFill>
              </a:rPr>
              <a:t>Epilepsy – 156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solidFill>
                  <a:srgbClr val="0033CC"/>
                </a:solidFill>
              </a:rPr>
              <a:t>Physical – 634</a:t>
            </a:r>
          </a:p>
          <a:p>
            <a:pPr lvl="1" eaLnBrk="1" hangingPunct="1">
              <a:buNone/>
            </a:pPr>
            <a:endParaRPr lang="en-GB" dirty="0" smtClean="0">
              <a:solidFill>
                <a:srgbClr val="0033CC"/>
              </a:solidFill>
            </a:endParaRPr>
          </a:p>
          <a:p>
            <a:pPr lvl="1" eaLnBrk="1" hangingPunct="1">
              <a:buFont typeface="Arial" charset="0"/>
              <a:buNone/>
            </a:pPr>
            <a:r>
              <a:rPr lang="en-GB" b="1" dirty="0" smtClean="0">
                <a:solidFill>
                  <a:srgbClr val="0033CC"/>
                </a:solidFill>
              </a:rPr>
              <a:t>Total with disability = 972</a:t>
            </a:r>
          </a:p>
          <a:p>
            <a:pPr lvl="1" eaLnBrk="1" hangingPunct="1">
              <a:buFont typeface="Arial" charset="0"/>
              <a:buNone/>
            </a:pPr>
            <a:r>
              <a:rPr lang="en-GB" sz="2000" dirty="0" smtClean="0">
                <a:solidFill>
                  <a:srgbClr val="0033CC"/>
                </a:solidFill>
              </a:rPr>
              <a:t>(some children have &gt; 1 impairment)</a:t>
            </a:r>
            <a:endParaRPr lang="en-US" sz="2000" dirty="0" smtClean="0">
              <a:solidFill>
                <a:srgbClr val="0033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GB" dirty="0" smtClean="0"/>
              <a:t>Local service provision network activated </a:t>
            </a:r>
          </a:p>
          <a:p>
            <a:pPr eaLnBrk="1" hangingPunct="1">
              <a:buFont typeface="Arial" charset="0"/>
              <a:buNone/>
            </a:pPr>
            <a:endParaRPr lang="en-GB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GB" dirty="0" smtClean="0"/>
              <a:t>Specialist treatment for children in Dhaka</a:t>
            </a:r>
          </a:p>
          <a:p>
            <a:pPr eaLnBrk="1" hangingPunct="1">
              <a:buFont typeface="Arial" charset="0"/>
              <a:buNone/>
            </a:pPr>
            <a:endParaRPr lang="en-GB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GB" dirty="0" smtClean="0"/>
              <a:t>National level Dhaka Task Force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75" cy="796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/>
              <a:t>Breakdown by impairment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From the KI lists - </a:t>
            </a:r>
            <a:r>
              <a:rPr lang="en-GB" sz="2400" b="1" dirty="0" smtClean="0">
                <a:solidFill>
                  <a:schemeClr val="bg2">
                    <a:lumMod val="10000"/>
                  </a:schemeClr>
                </a:solidFill>
              </a:rPr>
              <a:t>972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children had 1,232 </a:t>
            </a:r>
            <a:r>
              <a:rPr lang="en-GB" sz="2400" b="1" u="sng" dirty="0" smtClean="0">
                <a:solidFill>
                  <a:schemeClr val="bg2">
                    <a:lumMod val="10000"/>
                  </a:schemeClr>
                </a:solidFill>
              </a:rPr>
              <a:t>disabling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impairments amongst </a:t>
            </a:r>
            <a:r>
              <a:rPr lang="en-GB" sz="2400" b="1" dirty="0" smtClean="0">
                <a:solidFill>
                  <a:schemeClr val="bg2">
                    <a:lumMod val="10000"/>
                  </a:schemeClr>
                </a:solidFill>
              </a:rPr>
              <a:t>1,272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 examined</a:t>
            </a:r>
          </a:p>
          <a:p>
            <a:pPr>
              <a:buFont typeface="Arial" charset="0"/>
              <a:buNone/>
              <a:defRPr/>
            </a:pPr>
            <a:endParaRPr lang="en-GB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</a:rPr>
              <a:t>Gives KI rate of 76% for ID disabling impairment</a:t>
            </a:r>
          </a:p>
          <a:p>
            <a:pPr>
              <a:buFont typeface="Arial" charset="0"/>
              <a:buNone/>
              <a:defRPr/>
            </a:pPr>
            <a:endParaRPr lang="en-GB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85875" y="3429000"/>
          <a:ext cx="6096000" cy="3078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72098"/>
                <a:gridCol w="102390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Number of disabling impairments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No</a:t>
                      </a:r>
                      <a:r>
                        <a:rPr lang="en-GB" sz="2000" baseline="0" dirty="0" smtClean="0"/>
                        <a:t> disabling impairment</a:t>
                      </a:r>
                      <a:endParaRPr lang="en-US" sz="2000" dirty="0"/>
                    </a:p>
                  </a:txBody>
                  <a:tcPr>
                    <a:lnB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300</a:t>
                      </a:r>
                      <a:endParaRPr lang="en-US" sz="2000" dirty="0"/>
                    </a:p>
                  </a:txBody>
                  <a:tcPr>
                    <a:lnB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 impairment</a:t>
                      </a:r>
                      <a:endParaRPr lang="en-US" sz="2000" dirty="0"/>
                    </a:p>
                  </a:txBody>
                  <a:tcPr>
                    <a:lnT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768</a:t>
                      </a:r>
                      <a:endParaRPr lang="en-US" sz="2000" dirty="0"/>
                    </a:p>
                  </a:txBody>
                  <a:tcPr>
                    <a:lnT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 impairments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157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 impairments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 impairments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  number</a:t>
                      </a:r>
                      <a:r>
                        <a:rPr lang="en-GB" sz="2000" baseline="0" dirty="0" smtClean="0"/>
                        <a:t> of </a:t>
                      </a:r>
                      <a:r>
                        <a:rPr lang="en-GB" sz="2000" dirty="0" smtClean="0"/>
                        <a:t>children with disabling impairment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972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Activity Limitations </a:t>
            </a:r>
            <a:r>
              <a:rPr lang="en-GB" sz="2800" smtClean="0"/>
              <a:t> </a:t>
            </a:r>
            <a:r>
              <a:rPr lang="en-GB" sz="2400" smtClean="0"/>
              <a:t>(n=873 KI children aged &gt;5)</a:t>
            </a:r>
            <a:endParaRPr lang="en-US" sz="240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625" y="1357313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Type of Difficulty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Some</a:t>
                      </a:r>
                      <a:r>
                        <a:rPr lang="en-GB" baseline="0" dirty="0" smtClean="0"/>
                        <a:t>/ Lots/ Unable to do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aseline="0" dirty="0" smtClean="0"/>
                        <a:t>Seeing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81     (9%)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Hearing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240     (27%)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Mobility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264     (30%)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Talking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273     (31%)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Self</a:t>
                      </a:r>
                      <a:r>
                        <a:rPr lang="en-GB" baseline="0" dirty="0" smtClean="0"/>
                        <a:t>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243     (28%)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63" y="3786188"/>
          <a:ext cx="8072494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32"/>
                <a:gridCol w="1016000"/>
                <a:gridCol w="1016000"/>
                <a:gridCol w="1016000"/>
                <a:gridCol w="1365288"/>
                <a:gridCol w="1643074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</a:t>
                      </a:r>
                      <a:r>
                        <a:rPr lang="en-GB" sz="2000" dirty="0" smtClean="0"/>
                        <a:t>Activity</a:t>
                      </a:r>
                      <a:r>
                        <a:rPr lang="en-GB" sz="2000" baseline="0" dirty="0" smtClean="0"/>
                        <a:t> limitations </a:t>
                      </a:r>
                      <a:r>
                        <a:rPr lang="en-GB" sz="2000" dirty="0" smtClean="0"/>
                        <a:t>with Cerebral Palsy </a:t>
                      </a:r>
                      <a:r>
                        <a:rPr lang="en-GB" dirty="0" smtClean="0"/>
                        <a:t>(n= 146 aged &gt;5)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None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Some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 with</a:t>
                      </a:r>
                      <a:r>
                        <a:rPr lang="en-GB" baseline="0" dirty="0" smtClean="0"/>
                        <a:t> limitations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Seeing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136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 </a:t>
                      </a:r>
                      <a:r>
                        <a:rPr lang="en-GB" sz="1600" dirty="0" smtClean="0"/>
                        <a:t>(7%)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Hearing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133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 </a:t>
                      </a:r>
                      <a:r>
                        <a:rPr lang="en-GB" sz="1600" dirty="0" smtClean="0"/>
                        <a:t>(9%)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113 </a:t>
                      </a:r>
                      <a:r>
                        <a:rPr lang="en-GB" sz="1600" dirty="0" smtClean="0"/>
                        <a:t>(77%)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Talking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 </a:t>
                      </a:r>
                      <a:r>
                        <a:rPr lang="en-GB" sz="1600" dirty="0" smtClean="0"/>
                        <a:t>(82%)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Self</a:t>
                      </a:r>
                      <a:r>
                        <a:rPr lang="en-GB" baseline="0" dirty="0" smtClean="0"/>
                        <a:t>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121 </a:t>
                      </a:r>
                      <a:r>
                        <a:rPr lang="en-GB" sz="1600" dirty="0" smtClean="0"/>
                        <a:t>(83%)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werpoint_master_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70C0"/>
                </a:solidFill>
              </a:rPr>
              <a:t>Original Research Question: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3197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	</a:t>
            </a:r>
          </a:p>
          <a:p>
            <a:pPr eaLnBrk="1" hangingPunct="1">
              <a:buFontTx/>
              <a:buNone/>
            </a:pPr>
            <a:r>
              <a:rPr lang="en-GB" dirty="0" smtClean="0"/>
              <a:t>   Are KIs an effective and sustainable method to identify children and adolescents (0-18 yrs) with specific disabilities to help in planning services for children with disabilities in developing countries?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CC"/>
                </a:solidFill>
              </a:rPr>
              <a:t>Challenges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Attendance at camps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Take up of referral services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Referral network at local level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Trained counsellors and peadiatric therapists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Follow up in the community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US" dirty="0"/>
          </a:p>
        </p:txBody>
      </p:sp>
      <p:pic>
        <p:nvPicPr>
          <p:cNvPr id="7" name="Content Placeholder 6" descr="CP child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werpoint_master_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>
                <a:solidFill>
                  <a:srgbClr val="0070C0"/>
                </a:solidFill>
              </a:rPr>
              <a:t>Objectives: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idx="1"/>
          </p:nvPr>
        </p:nvSpPr>
        <p:spPr>
          <a:xfrm>
            <a:off x="500063" y="1052736"/>
            <a:ext cx="8229600" cy="437651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z="2400" dirty="0" smtClean="0">
                <a:latin typeface="Tahoma" pitchFamily="34" charset="0"/>
              </a:rPr>
              <a:t>Adapt KIM for a range of childhood conditions (visual, hearing, physical &amp; epilepsy)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sz="2400" dirty="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2400" dirty="0" smtClean="0">
                <a:latin typeface="Tahoma" pitchFamily="34" charset="0"/>
              </a:rPr>
              <a:t>Evaluate the effectiveness of using KIs to identify these children in Bangladesh &amp; Pakistan</a:t>
            </a:r>
          </a:p>
          <a:p>
            <a:pPr eaLnBrk="1" hangingPunct="1">
              <a:spcBef>
                <a:spcPct val="0"/>
              </a:spcBef>
            </a:pPr>
            <a:endParaRPr lang="en-GB" sz="2400" dirty="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2400" dirty="0" smtClean="0">
                <a:latin typeface="Tahoma" pitchFamily="34" charset="0"/>
              </a:rPr>
              <a:t>Estimate prevalence and causes of specific conditions for district planning</a:t>
            </a:r>
          </a:p>
          <a:p>
            <a:pPr eaLnBrk="1" hangingPunct="1">
              <a:spcBef>
                <a:spcPct val="0"/>
              </a:spcBef>
            </a:pPr>
            <a:endParaRPr lang="en-GB" sz="2400" dirty="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2400" dirty="0" smtClean="0">
                <a:latin typeface="Tahoma" pitchFamily="34" charset="0"/>
              </a:rPr>
              <a:t>Develop service and rehabilitation referral networks appropriate to the setting</a:t>
            </a:r>
          </a:p>
          <a:p>
            <a:pPr eaLnBrk="1" hangingPunct="1">
              <a:spcBef>
                <a:spcPct val="0"/>
              </a:spcBef>
            </a:pPr>
            <a:endParaRPr lang="en-GB" sz="2400" dirty="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400" dirty="0" smtClean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accent1">
                    <a:lumMod val="10000"/>
                  </a:schemeClr>
                </a:solidFill>
              </a:rPr>
              <a:t>What is key informant method?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1412776"/>
            <a:ext cx="8399462" cy="5148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An approach to identify disabled children by using trained volunteers from the community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Suitable for those ‘difficult to reach children:- multiple disabilities, girls, pre-school (0-5 years), rural, poor &amp; illiterate families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Community based &amp; participatory through training &amp; discussion with key informants (KIs)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KIs spread messages through their daily activities and then list any children identified with target impairment</a:t>
            </a:r>
          </a:p>
          <a:p>
            <a:pPr eaLnBrk="1" hangingPunct="1">
              <a:lnSpc>
                <a:spcPct val="80000"/>
              </a:lnSpc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76488" y="368300"/>
          <a:ext cx="2124075" cy="2124075"/>
        </p:xfrm>
        <a:graphic>
          <a:graphicData uri="http://schemas.openxmlformats.org/presentationml/2006/ole">
            <p:oleObj spid="_x0000_s1026" name="Photo Editor Photo" r:id="rId4" imgW="2638095" imgH="2638095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3025" y="61913"/>
          <a:ext cx="2159000" cy="2143125"/>
        </p:xfrm>
        <a:graphic>
          <a:graphicData uri="http://schemas.openxmlformats.org/presentationml/2006/ole">
            <p:oleObj spid="_x0000_s1027" name="Photo Editor Photo" r:id="rId5" imgW="2619048" imgH="2600000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725988" y="692150"/>
          <a:ext cx="2078037" cy="2124075"/>
        </p:xfrm>
        <a:graphic>
          <a:graphicData uri="http://schemas.openxmlformats.org/presentationml/2006/ole">
            <p:oleObj spid="_x0000_s1028" name="Photo Editor Photo" r:id="rId6" imgW="2561905" imgH="2619048" progId="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3025" y="4545013"/>
          <a:ext cx="2195513" cy="2179637"/>
        </p:xfrm>
        <a:graphic>
          <a:graphicData uri="http://schemas.openxmlformats.org/presentationml/2006/ole">
            <p:oleObj spid="_x0000_s1029" name="Photo Editor Photo" r:id="rId7" imgW="2638095" imgH="2619048" progId="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376488" y="4149725"/>
          <a:ext cx="2124075" cy="2124075"/>
        </p:xfrm>
        <a:graphic>
          <a:graphicData uri="http://schemas.openxmlformats.org/presentationml/2006/ole">
            <p:oleObj spid="_x0000_s1030" name="Photo Editor Photo" r:id="rId8" imgW="2619048" imgH="2619048" progId="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716463" y="3897313"/>
          <a:ext cx="2124075" cy="2124075"/>
        </p:xfrm>
        <a:graphic>
          <a:graphicData uri="http://schemas.openxmlformats.org/presentationml/2006/ole">
            <p:oleObj spid="_x0000_s1031" name="Photo Editor Photo" r:id="rId9" imgW="2619048" imgH="2619048" progId="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985000" y="2420938"/>
          <a:ext cx="2124075" cy="2079625"/>
        </p:xfrm>
        <a:graphic>
          <a:graphicData uri="http://schemas.openxmlformats.org/presentationml/2006/ole">
            <p:oleObj spid="_x0000_s1032" name="Photo Editor Photo" r:id="rId10" imgW="2695951" imgH="2638095" progId="">
              <p:embed/>
            </p:oleObj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87338" y="2205038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Local council Chairman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627313" y="2500313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Local council Member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040313" y="281622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Teacher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669213" y="209073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Imam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967288" y="360203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Health worker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2663825" y="385445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NGO worker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0" y="393382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Government Officer &amp; employees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Need for a method that is: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GB" dirty="0" smtClean="0"/>
              <a:t>Inexpensive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/>
              <a:t>Quick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/>
              <a:t>Effective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/>
              <a:t>Sustainable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/>
              <a:t>Applicable in developing countries</a:t>
            </a:r>
          </a:p>
          <a:p>
            <a:pPr eaLnBrk="1" hangingPunct="1">
              <a:lnSpc>
                <a:spcPct val="120000"/>
              </a:lnSpc>
            </a:pPr>
            <a:r>
              <a:rPr lang="en-GB" dirty="0" smtClean="0"/>
              <a:t>Enhances the awareness, skills and knowledge of the community members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werpoint_master_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Methods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Key Informants from the community to be identified and trained</a:t>
            </a:r>
          </a:p>
          <a:p>
            <a:pPr eaLnBrk="1" hangingPunct="1">
              <a:buFont typeface="Arial" charset="0"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Children identified by KIs will be examined by a group of specialists to:</a:t>
            </a:r>
          </a:p>
          <a:p>
            <a:pPr lvl="1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confirm diagnosis</a:t>
            </a:r>
          </a:p>
          <a:p>
            <a:pPr lvl="1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identify cause</a:t>
            </a:r>
          </a:p>
          <a:p>
            <a:pPr lvl="1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refer for appropriate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3600" dirty="0" smtClean="0">
                <a:latin typeface="Comic Sans MS" pitchFamily="66" charset="0"/>
              </a:rPr>
              <a:t>Training Materials</a:t>
            </a:r>
            <a:endParaRPr lang="en-US" sz="3600" dirty="0" smtClean="0">
              <a:latin typeface="Comic Sans MS" pitchFamily="66" charset="0"/>
            </a:endParaRPr>
          </a:p>
        </p:txBody>
      </p:sp>
      <p:pic>
        <p:nvPicPr>
          <p:cNvPr id="10243" name="Picture Placeholder 7" descr="pix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135285"/>
            <a:ext cx="5431156" cy="4525963"/>
          </a:xfrm>
        </p:spPr>
      </p:pic>
      <p:sp>
        <p:nvSpPr>
          <p:cNvPr id="10244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605880" y="6021388"/>
            <a:ext cx="5486400" cy="515937"/>
          </a:xfrm>
        </p:spPr>
        <p:txBody>
          <a:bodyPr/>
          <a:lstStyle/>
          <a:p>
            <a:pPr algn="ctr" eaLnBrk="1" hangingPunct="1">
              <a:buNone/>
            </a:pPr>
            <a:r>
              <a:rPr lang="en-GB" sz="2400" dirty="0" smtClean="0">
                <a:latin typeface="Comic Sans MS" pitchFamily="66" charset="0"/>
              </a:rPr>
              <a:t>Flip chart - visual impairment page</a:t>
            </a: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Physical impairment </a:t>
            </a:r>
            <a:r>
              <a:rPr lang="en-GB" sz="2800" b="0" dirty="0" smtClean="0"/>
              <a:t>– many types </a:t>
            </a:r>
            <a:endParaRPr lang="en-US" sz="2800" b="0" dirty="0" smtClean="0"/>
          </a:p>
        </p:txBody>
      </p:sp>
      <p:pic>
        <p:nvPicPr>
          <p:cNvPr id="11267" name="Picture Placeholder 4" descr="scan000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183" r="11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Handouts also made  for all groups - one side  of text with illustrations on reverse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791</Words>
  <Application>Microsoft Office PowerPoint</Application>
  <PresentationFormat>On-screen Show (4:3)</PresentationFormat>
  <Paragraphs>215</Paragraphs>
  <Slides>21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Photo Editor Photo</vt:lpstr>
      <vt:lpstr>Slide 1</vt:lpstr>
      <vt:lpstr>Original Research Question:</vt:lpstr>
      <vt:lpstr>Objectives:</vt:lpstr>
      <vt:lpstr>What is key informant method?</vt:lpstr>
      <vt:lpstr>Slide 5</vt:lpstr>
      <vt:lpstr>Need for a method that is:</vt:lpstr>
      <vt:lpstr>Methods</vt:lpstr>
      <vt:lpstr> Training Materials</vt:lpstr>
      <vt:lpstr>Physical impairment – many types </vt:lpstr>
      <vt:lpstr>Flip Chart hearing impairment examples</vt:lpstr>
      <vt:lpstr>Slide 11</vt:lpstr>
      <vt:lpstr>Key Informant training</vt:lpstr>
      <vt:lpstr>Process </vt:lpstr>
      <vt:lpstr>Slide 14</vt:lpstr>
      <vt:lpstr>Medical camps set up with support from local SHGs &amp; NGOs – registration process</vt:lpstr>
      <vt:lpstr>Combined KIM camps</vt:lpstr>
      <vt:lpstr>Results of 1st Pilot in Bangladesh</vt:lpstr>
      <vt:lpstr> Breakdown by impairment </vt:lpstr>
      <vt:lpstr>Activity Limitations  (n=873 KI children aged &gt;5)</vt:lpstr>
      <vt:lpstr>Challenges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 Child Disability Study</dc:title>
  <dc:creator>User</dc:creator>
  <cp:lastModifiedBy>ICRUSMAC</cp:lastModifiedBy>
  <cp:revision>83</cp:revision>
  <dcterms:created xsi:type="dcterms:W3CDTF">2009-03-16T17:07:01Z</dcterms:created>
  <dcterms:modified xsi:type="dcterms:W3CDTF">2010-09-06T12:07:43Z</dcterms:modified>
</cp:coreProperties>
</file>