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811" r:id="rId7"/>
  </p:sldMasterIdLst>
  <p:notesMasterIdLst>
    <p:notesMasterId r:id="rId28"/>
  </p:notesMasterIdLst>
  <p:handoutMasterIdLst>
    <p:handoutMasterId r:id="rId29"/>
  </p:handoutMasterIdLst>
  <p:sldIdLst>
    <p:sldId id="320" r:id="rId8"/>
    <p:sldId id="306" r:id="rId9"/>
    <p:sldId id="268" r:id="rId10"/>
    <p:sldId id="312" r:id="rId11"/>
    <p:sldId id="331" r:id="rId12"/>
    <p:sldId id="323" r:id="rId13"/>
    <p:sldId id="314" r:id="rId14"/>
    <p:sldId id="332" r:id="rId15"/>
    <p:sldId id="333" r:id="rId16"/>
    <p:sldId id="295" r:id="rId17"/>
    <p:sldId id="304" r:id="rId18"/>
    <p:sldId id="334" r:id="rId19"/>
    <p:sldId id="340" r:id="rId20"/>
    <p:sldId id="335" r:id="rId21"/>
    <p:sldId id="336" r:id="rId22"/>
    <p:sldId id="339" r:id="rId23"/>
    <p:sldId id="338" r:id="rId24"/>
    <p:sldId id="328" r:id="rId25"/>
    <p:sldId id="329" r:id="rId26"/>
    <p:sldId id="341" r:id="rId2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FFFFCC"/>
    <a:srgbClr val="BD280F"/>
    <a:srgbClr val="EC3314"/>
    <a:srgbClr val="FF0000"/>
    <a:srgbClr val="FF3300"/>
    <a:srgbClr val="3333CC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77682" autoAdjust="0"/>
  </p:normalViewPr>
  <p:slideViewPr>
    <p:cSldViewPr>
      <p:cViewPr varScale="1">
        <p:scale>
          <a:sx n="52" d="100"/>
          <a:sy n="52" d="100"/>
        </p:scale>
        <p:origin x="-16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5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microsoft.com/office/2006/relationships/legacyDocTextInfo" Target="legacyDocTextInfo.bin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13498-4B96-4A40-A309-6BD7FB9B898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77E2AA-4E65-4200-BA17-8DC09E83E909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UCAS </a:t>
          </a:r>
        </a:p>
        <a:p>
          <a:r>
            <a:rPr lang="en-GB" dirty="0" smtClean="0"/>
            <a:t>Disclosure</a:t>
          </a:r>
          <a:endParaRPr lang="en-GB" dirty="0"/>
        </a:p>
      </dgm:t>
    </dgm:pt>
    <dgm:pt modelId="{1B56C6F8-A066-4DA2-8CBC-30DF9CA0DC36}" type="parTrans" cxnId="{D21AD0EC-3AA6-4017-875E-7C2898BA77A9}">
      <dgm:prSet/>
      <dgm:spPr/>
      <dgm:t>
        <a:bodyPr/>
        <a:lstStyle/>
        <a:p>
          <a:endParaRPr lang="en-GB"/>
        </a:p>
      </dgm:t>
    </dgm:pt>
    <dgm:pt modelId="{22942504-0451-482A-B26C-E584FA6A0786}" type="sibTrans" cxnId="{D21AD0EC-3AA6-4017-875E-7C2898BA77A9}">
      <dgm:prSet/>
      <dgm:spPr/>
      <dgm:t>
        <a:bodyPr/>
        <a:lstStyle/>
        <a:p>
          <a:endParaRPr lang="en-GB"/>
        </a:p>
      </dgm:t>
    </dgm:pt>
    <dgm:pt modelId="{EC5956F9-BD9E-4DA9-B30F-B67CBC7129BA}">
      <dgm:prSet phldrT="[Text]" custT="1"/>
      <dgm:spPr/>
      <dgm:t>
        <a:bodyPr/>
        <a:lstStyle/>
        <a:p>
          <a:r>
            <a:rPr lang="en-GB" sz="2400" dirty="0" smtClean="0"/>
            <a:t>SDO Send letter  and meet with student. Assist in applying for NHS funding. </a:t>
          </a:r>
          <a:endParaRPr lang="en-GB" sz="2400" dirty="0"/>
        </a:p>
      </dgm:t>
    </dgm:pt>
    <dgm:pt modelId="{5B0392B3-4B60-491A-A9D0-9681C8B9D849}" type="parTrans" cxnId="{E5133DD1-CCCA-4006-81C0-9FA16815477A}">
      <dgm:prSet/>
      <dgm:spPr/>
      <dgm:t>
        <a:bodyPr/>
        <a:lstStyle/>
        <a:p>
          <a:endParaRPr lang="en-GB"/>
        </a:p>
      </dgm:t>
    </dgm:pt>
    <dgm:pt modelId="{EF49BD83-0EF9-4626-8C8D-F1D636DC6766}" type="sibTrans" cxnId="{E5133DD1-CCCA-4006-81C0-9FA16815477A}">
      <dgm:prSet/>
      <dgm:spPr/>
      <dgm:t>
        <a:bodyPr/>
        <a:lstStyle/>
        <a:p>
          <a:endParaRPr lang="en-GB"/>
        </a:p>
      </dgm:t>
    </dgm:pt>
    <dgm:pt modelId="{7945CA3A-D260-4206-AEC6-58E37B6F2FC5}">
      <dgm:prSet phldrT="[Text]" custT="1"/>
      <dgm:spPr/>
      <dgm:t>
        <a:bodyPr/>
        <a:lstStyle/>
        <a:p>
          <a:r>
            <a:rPr lang="en-GB" sz="2400" dirty="0" smtClean="0"/>
            <a:t>SDO alert subject learning support tutor who meets with student &amp; ensures support is provided within subject group  </a:t>
          </a:r>
          <a:endParaRPr lang="en-GB" sz="2400" dirty="0"/>
        </a:p>
      </dgm:t>
    </dgm:pt>
    <dgm:pt modelId="{6F7F7B11-39BD-441E-AA3C-E39574B3A5C8}" type="parTrans" cxnId="{6B4E071C-B35C-4B6E-AFDC-3764BFC92BC7}">
      <dgm:prSet/>
      <dgm:spPr/>
      <dgm:t>
        <a:bodyPr/>
        <a:lstStyle/>
        <a:p>
          <a:endParaRPr lang="en-GB"/>
        </a:p>
      </dgm:t>
    </dgm:pt>
    <dgm:pt modelId="{BA2E6BF3-B5E3-4155-8ABF-FA43DFC4A242}" type="sibTrans" cxnId="{6B4E071C-B35C-4B6E-AFDC-3764BFC92BC7}">
      <dgm:prSet/>
      <dgm:spPr/>
      <dgm:t>
        <a:bodyPr/>
        <a:lstStyle/>
        <a:p>
          <a:endParaRPr lang="en-GB"/>
        </a:p>
      </dgm:t>
    </dgm:pt>
    <dgm:pt modelId="{E2EC2EA5-048D-450E-8907-9F7ACF3B42E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dirty="0" smtClean="0"/>
            <a:t>No UCAS disclosure </a:t>
          </a:r>
          <a:endParaRPr lang="en-GB" dirty="0"/>
        </a:p>
      </dgm:t>
    </dgm:pt>
    <dgm:pt modelId="{8009AF2D-9533-40C1-BBC8-73C2F95C61F4}" type="parTrans" cxnId="{05BFEB2B-C0C0-4390-836A-6E21F0E86C42}">
      <dgm:prSet/>
      <dgm:spPr/>
      <dgm:t>
        <a:bodyPr/>
        <a:lstStyle/>
        <a:p>
          <a:endParaRPr lang="en-GB"/>
        </a:p>
      </dgm:t>
    </dgm:pt>
    <dgm:pt modelId="{A3558034-9DA6-4BAF-8B4E-747C78FDF183}" type="sibTrans" cxnId="{05BFEB2B-C0C0-4390-836A-6E21F0E86C42}">
      <dgm:prSet/>
      <dgm:spPr/>
      <dgm:t>
        <a:bodyPr/>
        <a:lstStyle/>
        <a:p>
          <a:endParaRPr lang="en-GB"/>
        </a:p>
      </dgm:t>
    </dgm:pt>
    <dgm:pt modelId="{89CE782D-C12C-4480-BA1B-B3ADB0D3FCDD}">
      <dgm:prSet phldrT="[Text]" custT="1"/>
      <dgm:spPr/>
      <dgm:t>
        <a:bodyPr/>
        <a:lstStyle/>
        <a:p>
          <a:r>
            <a:rPr lang="en-GB" sz="2400" dirty="0" smtClean="0"/>
            <a:t>Opportunity to disclose at interviews , open days &amp; in induction week.</a:t>
          </a:r>
          <a:endParaRPr lang="en-GB" sz="2400" dirty="0"/>
        </a:p>
      </dgm:t>
    </dgm:pt>
    <dgm:pt modelId="{EA058F52-DE1E-4C0F-89EA-AAC448847F84}" type="parTrans" cxnId="{36D0308F-8F16-484F-9793-3352F001504C}">
      <dgm:prSet/>
      <dgm:spPr/>
      <dgm:t>
        <a:bodyPr/>
        <a:lstStyle/>
        <a:p>
          <a:endParaRPr lang="en-GB"/>
        </a:p>
      </dgm:t>
    </dgm:pt>
    <dgm:pt modelId="{05698569-AAE5-4FA0-81B2-D81B63E39398}" type="sibTrans" cxnId="{36D0308F-8F16-484F-9793-3352F001504C}">
      <dgm:prSet/>
      <dgm:spPr/>
      <dgm:t>
        <a:bodyPr/>
        <a:lstStyle/>
        <a:p>
          <a:endParaRPr lang="en-GB"/>
        </a:p>
      </dgm:t>
    </dgm:pt>
    <dgm:pt modelId="{0EF0434B-EDED-4AA3-84D7-B8C9FBB5D038}">
      <dgm:prSet phldrT="[Text]"/>
      <dgm:spPr/>
      <dgm:t>
        <a:bodyPr/>
        <a:lstStyle/>
        <a:p>
          <a:r>
            <a:rPr lang="en-GB" dirty="0" smtClean="0"/>
            <a:t>Students who disclose needs are directed to SDO for assistance in applying for NHS funding</a:t>
          </a:r>
          <a:endParaRPr lang="en-GB" dirty="0"/>
        </a:p>
      </dgm:t>
    </dgm:pt>
    <dgm:pt modelId="{5D2BB56D-3ED3-4861-BBE8-267DD86D4BD9}" type="parTrans" cxnId="{970B7A31-228F-4595-90CD-7FFE9E8E38CB}">
      <dgm:prSet/>
      <dgm:spPr/>
      <dgm:t>
        <a:bodyPr/>
        <a:lstStyle/>
        <a:p>
          <a:endParaRPr lang="en-GB"/>
        </a:p>
      </dgm:t>
    </dgm:pt>
    <dgm:pt modelId="{9DDA5E86-35CF-4402-BBF7-8324B213DB2F}" type="sibTrans" cxnId="{970B7A31-228F-4595-90CD-7FFE9E8E38CB}">
      <dgm:prSet/>
      <dgm:spPr/>
      <dgm:t>
        <a:bodyPr/>
        <a:lstStyle/>
        <a:p>
          <a:endParaRPr lang="en-GB"/>
        </a:p>
      </dgm:t>
    </dgm:pt>
    <dgm:pt modelId="{0754FBAA-0C81-468A-A158-5A493CE6C658}" type="pres">
      <dgm:prSet presAssocID="{18013498-4B96-4A40-A309-6BD7FB9B898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46898507-3A0F-4BEB-8B65-3B96466F1D62}" type="pres">
      <dgm:prSet presAssocID="{1177E2AA-4E65-4200-BA17-8DC09E83E909}" presName="posSpace" presStyleCnt="0"/>
      <dgm:spPr/>
    </dgm:pt>
    <dgm:pt modelId="{5BD59A2A-973F-4535-BAFB-D99D21E8AB0B}" type="pres">
      <dgm:prSet presAssocID="{1177E2AA-4E65-4200-BA17-8DC09E83E909}" presName="vertFlow" presStyleCnt="0"/>
      <dgm:spPr/>
    </dgm:pt>
    <dgm:pt modelId="{BAD5BFF8-3487-495C-8A1D-A97187B27D88}" type="pres">
      <dgm:prSet presAssocID="{1177E2AA-4E65-4200-BA17-8DC09E83E909}" presName="topSpace" presStyleCnt="0"/>
      <dgm:spPr/>
    </dgm:pt>
    <dgm:pt modelId="{A87B3F02-6962-4B55-A949-703105637B72}" type="pres">
      <dgm:prSet presAssocID="{1177E2AA-4E65-4200-BA17-8DC09E83E909}" presName="firstComp" presStyleCnt="0"/>
      <dgm:spPr/>
    </dgm:pt>
    <dgm:pt modelId="{0A9378D5-9283-4B22-9A22-7BEC96F76AF4}" type="pres">
      <dgm:prSet presAssocID="{1177E2AA-4E65-4200-BA17-8DC09E83E909}" presName="firstChild" presStyleLbl="bgAccFollowNode1" presStyleIdx="0" presStyleCnt="4"/>
      <dgm:spPr/>
      <dgm:t>
        <a:bodyPr/>
        <a:lstStyle/>
        <a:p>
          <a:endParaRPr lang="en-GB"/>
        </a:p>
      </dgm:t>
    </dgm:pt>
    <dgm:pt modelId="{8AF0C7A0-4726-490A-9BA8-4D79C53D3114}" type="pres">
      <dgm:prSet presAssocID="{1177E2AA-4E65-4200-BA17-8DC09E83E909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9E651E-4528-4715-B6AC-398B6F75ABDF}" type="pres">
      <dgm:prSet presAssocID="{7945CA3A-D260-4206-AEC6-58E37B6F2FC5}" presName="comp" presStyleCnt="0"/>
      <dgm:spPr/>
    </dgm:pt>
    <dgm:pt modelId="{2F3E486D-8321-476C-8A25-E74584B61F3A}" type="pres">
      <dgm:prSet presAssocID="{7945CA3A-D260-4206-AEC6-58E37B6F2FC5}" presName="child" presStyleLbl="bgAccFollowNode1" presStyleIdx="1" presStyleCnt="4" custScaleY="157068" custLinFactNeighborY="3779"/>
      <dgm:spPr/>
      <dgm:t>
        <a:bodyPr/>
        <a:lstStyle/>
        <a:p>
          <a:endParaRPr lang="en-GB"/>
        </a:p>
      </dgm:t>
    </dgm:pt>
    <dgm:pt modelId="{135739A6-B883-4CC4-B976-51FF29328161}" type="pres">
      <dgm:prSet presAssocID="{7945CA3A-D260-4206-AEC6-58E37B6F2FC5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9794B9-5934-4E33-8EB9-20758C6F6331}" type="pres">
      <dgm:prSet presAssocID="{1177E2AA-4E65-4200-BA17-8DC09E83E909}" presName="negSpace" presStyleCnt="0"/>
      <dgm:spPr/>
    </dgm:pt>
    <dgm:pt modelId="{12D1CCCA-1971-464B-AC1A-16256CA6D0F1}" type="pres">
      <dgm:prSet presAssocID="{1177E2AA-4E65-4200-BA17-8DC09E83E909}" presName="circle" presStyleLbl="node1" presStyleIdx="0" presStyleCnt="2"/>
      <dgm:spPr/>
      <dgm:t>
        <a:bodyPr/>
        <a:lstStyle/>
        <a:p>
          <a:endParaRPr lang="en-GB"/>
        </a:p>
      </dgm:t>
    </dgm:pt>
    <dgm:pt modelId="{08EEB546-473B-423B-87F1-4E4A5EA784AE}" type="pres">
      <dgm:prSet presAssocID="{22942504-0451-482A-B26C-E584FA6A0786}" presName="transSpace" presStyleCnt="0"/>
      <dgm:spPr/>
    </dgm:pt>
    <dgm:pt modelId="{874C19CC-21BC-4B8F-A1CA-216E46285581}" type="pres">
      <dgm:prSet presAssocID="{E2EC2EA5-048D-450E-8907-9F7ACF3B42E0}" presName="posSpace" presStyleCnt="0"/>
      <dgm:spPr/>
    </dgm:pt>
    <dgm:pt modelId="{EB0F530E-28A2-45CC-93C5-9B56C8BE0D96}" type="pres">
      <dgm:prSet presAssocID="{E2EC2EA5-048D-450E-8907-9F7ACF3B42E0}" presName="vertFlow" presStyleCnt="0"/>
      <dgm:spPr/>
    </dgm:pt>
    <dgm:pt modelId="{82FC5B6F-1D42-46DE-9435-C81A267A2053}" type="pres">
      <dgm:prSet presAssocID="{E2EC2EA5-048D-450E-8907-9F7ACF3B42E0}" presName="topSpace" presStyleCnt="0"/>
      <dgm:spPr/>
    </dgm:pt>
    <dgm:pt modelId="{6F2FDC07-26A1-45EF-B782-918BF4BBDA7D}" type="pres">
      <dgm:prSet presAssocID="{E2EC2EA5-048D-450E-8907-9F7ACF3B42E0}" presName="firstComp" presStyleCnt="0"/>
      <dgm:spPr/>
    </dgm:pt>
    <dgm:pt modelId="{585B55BC-C8BE-481B-95BA-5938434A27FE}" type="pres">
      <dgm:prSet presAssocID="{E2EC2EA5-048D-450E-8907-9F7ACF3B42E0}" presName="firstChild" presStyleLbl="bgAccFollowNode1" presStyleIdx="2" presStyleCnt="4"/>
      <dgm:spPr/>
      <dgm:t>
        <a:bodyPr/>
        <a:lstStyle/>
        <a:p>
          <a:endParaRPr lang="en-GB"/>
        </a:p>
      </dgm:t>
    </dgm:pt>
    <dgm:pt modelId="{2C4EBC24-EE0F-4470-A7C6-41ECF6AC91CE}" type="pres">
      <dgm:prSet presAssocID="{E2EC2EA5-048D-450E-8907-9F7ACF3B42E0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A4F219-2194-46CB-B6F5-FDA623EB921D}" type="pres">
      <dgm:prSet presAssocID="{0EF0434B-EDED-4AA3-84D7-B8C9FBB5D038}" presName="comp" presStyleCnt="0"/>
      <dgm:spPr/>
    </dgm:pt>
    <dgm:pt modelId="{D9057EF6-B40F-4737-8567-E6A3A855714F}" type="pres">
      <dgm:prSet presAssocID="{0EF0434B-EDED-4AA3-84D7-B8C9FBB5D038}" presName="child" presStyleLbl="bgAccFollowNode1" presStyleIdx="3" presStyleCnt="4" custScaleY="138240" custLinFactNeighborY="2621"/>
      <dgm:spPr/>
      <dgm:t>
        <a:bodyPr/>
        <a:lstStyle/>
        <a:p>
          <a:endParaRPr lang="en-GB"/>
        </a:p>
      </dgm:t>
    </dgm:pt>
    <dgm:pt modelId="{D3703F2D-0B8C-4730-8353-40925380F6A2}" type="pres">
      <dgm:prSet presAssocID="{0EF0434B-EDED-4AA3-84D7-B8C9FBB5D038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68CAB0-20FD-4BDD-9C1B-9EA596D88875}" type="pres">
      <dgm:prSet presAssocID="{E2EC2EA5-048D-450E-8907-9F7ACF3B42E0}" presName="negSpace" presStyleCnt="0"/>
      <dgm:spPr/>
    </dgm:pt>
    <dgm:pt modelId="{C7F753D7-5A15-4DC0-9238-8286A4C5CBAF}" type="pres">
      <dgm:prSet presAssocID="{E2EC2EA5-048D-450E-8907-9F7ACF3B42E0}" presName="circle" presStyleLbl="node1" presStyleIdx="1" presStyleCnt="2"/>
      <dgm:spPr/>
      <dgm:t>
        <a:bodyPr/>
        <a:lstStyle/>
        <a:p>
          <a:endParaRPr lang="en-GB"/>
        </a:p>
      </dgm:t>
    </dgm:pt>
  </dgm:ptLst>
  <dgm:cxnLst>
    <dgm:cxn modelId="{6B4E071C-B35C-4B6E-AFDC-3764BFC92BC7}" srcId="{1177E2AA-4E65-4200-BA17-8DC09E83E909}" destId="{7945CA3A-D260-4206-AEC6-58E37B6F2FC5}" srcOrd="1" destOrd="0" parTransId="{6F7F7B11-39BD-441E-AA3C-E39574B3A5C8}" sibTransId="{BA2E6BF3-B5E3-4155-8ABF-FA43DFC4A242}"/>
    <dgm:cxn modelId="{05BFEB2B-C0C0-4390-836A-6E21F0E86C42}" srcId="{18013498-4B96-4A40-A309-6BD7FB9B898F}" destId="{E2EC2EA5-048D-450E-8907-9F7ACF3B42E0}" srcOrd="1" destOrd="0" parTransId="{8009AF2D-9533-40C1-BBC8-73C2F95C61F4}" sibTransId="{A3558034-9DA6-4BAF-8B4E-747C78FDF183}"/>
    <dgm:cxn modelId="{25F73BE0-FAE7-4ED4-82D9-B8FD9754DEDF}" type="presOf" srcId="{18013498-4B96-4A40-A309-6BD7FB9B898F}" destId="{0754FBAA-0C81-468A-A158-5A493CE6C658}" srcOrd="0" destOrd="0" presId="urn:microsoft.com/office/officeart/2005/8/layout/hList9"/>
    <dgm:cxn modelId="{970B7A31-228F-4595-90CD-7FFE9E8E38CB}" srcId="{E2EC2EA5-048D-450E-8907-9F7ACF3B42E0}" destId="{0EF0434B-EDED-4AA3-84D7-B8C9FBB5D038}" srcOrd="1" destOrd="0" parTransId="{5D2BB56D-3ED3-4861-BBE8-267DD86D4BD9}" sibTransId="{9DDA5E86-35CF-4402-BBF7-8324B213DB2F}"/>
    <dgm:cxn modelId="{D21AD0EC-3AA6-4017-875E-7C2898BA77A9}" srcId="{18013498-4B96-4A40-A309-6BD7FB9B898F}" destId="{1177E2AA-4E65-4200-BA17-8DC09E83E909}" srcOrd="0" destOrd="0" parTransId="{1B56C6F8-A066-4DA2-8CBC-30DF9CA0DC36}" sibTransId="{22942504-0451-482A-B26C-E584FA6A0786}"/>
    <dgm:cxn modelId="{28DE4930-4403-4251-85E0-5DBD4A1016C4}" type="presOf" srcId="{1177E2AA-4E65-4200-BA17-8DC09E83E909}" destId="{12D1CCCA-1971-464B-AC1A-16256CA6D0F1}" srcOrd="0" destOrd="0" presId="urn:microsoft.com/office/officeart/2005/8/layout/hList9"/>
    <dgm:cxn modelId="{E3EA3811-5961-4B57-ABBE-320090B393C0}" type="presOf" srcId="{89CE782D-C12C-4480-BA1B-B3ADB0D3FCDD}" destId="{2C4EBC24-EE0F-4470-A7C6-41ECF6AC91CE}" srcOrd="1" destOrd="0" presId="urn:microsoft.com/office/officeart/2005/8/layout/hList9"/>
    <dgm:cxn modelId="{D6944BD7-FDDF-4E92-AA19-6A9047AE4D6B}" type="presOf" srcId="{0EF0434B-EDED-4AA3-84D7-B8C9FBB5D038}" destId="{D9057EF6-B40F-4737-8567-E6A3A855714F}" srcOrd="0" destOrd="0" presId="urn:microsoft.com/office/officeart/2005/8/layout/hList9"/>
    <dgm:cxn modelId="{24099386-B6A0-4BFA-B3FF-BE0EC6014F09}" type="presOf" srcId="{EC5956F9-BD9E-4DA9-B30F-B67CBC7129BA}" destId="{0A9378D5-9283-4B22-9A22-7BEC96F76AF4}" srcOrd="0" destOrd="0" presId="urn:microsoft.com/office/officeart/2005/8/layout/hList9"/>
    <dgm:cxn modelId="{63CEB112-E5A3-4F25-AB1D-0A42CB2CE8AA}" type="presOf" srcId="{0EF0434B-EDED-4AA3-84D7-B8C9FBB5D038}" destId="{D3703F2D-0B8C-4730-8353-40925380F6A2}" srcOrd="1" destOrd="0" presId="urn:microsoft.com/office/officeart/2005/8/layout/hList9"/>
    <dgm:cxn modelId="{1CBD894C-2DC6-4F2E-BF76-C8C0E8CFF1DC}" type="presOf" srcId="{EC5956F9-BD9E-4DA9-B30F-B67CBC7129BA}" destId="{8AF0C7A0-4726-490A-9BA8-4D79C53D3114}" srcOrd="1" destOrd="0" presId="urn:microsoft.com/office/officeart/2005/8/layout/hList9"/>
    <dgm:cxn modelId="{F888654F-0C25-492C-9AFE-EBB74C8506C2}" type="presOf" srcId="{E2EC2EA5-048D-450E-8907-9F7ACF3B42E0}" destId="{C7F753D7-5A15-4DC0-9238-8286A4C5CBAF}" srcOrd="0" destOrd="0" presId="urn:microsoft.com/office/officeart/2005/8/layout/hList9"/>
    <dgm:cxn modelId="{8EB14E40-6F0B-40A9-B355-4306EC4AE0CD}" type="presOf" srcId="{7945CA3A-D260-4206-AEC6-58E37B6F2FC5}" destId="{135739A6-B883-4CC4-B976-51FF29328161}" srcOrd="1" destOrd="0" presId="urn:microsoft.com/office/officeart/2005/8/layout/hList9"/>
    <dgm:cxn modelId="{E5133DD1-CCCA-4006-81C0-9FA16815477A}" srcId="{1177E2AA-4E65-4200-BA17-8DC09E83E909}" destId="{EC5956F9-BD9E-4DA9-B30F-B67CBC7129BA}" srcOrd="0" destOrd="0" parTransId="{5B0392B3-4B60-491A-A9D0-9681C8B9D849}" sibTransId="{EF49BD83-0EF9-4626-8C8D-F1D636DC6766}"/>
    <dgm:cxn modelId="{87B7ACE1-E8F5-4158-980C-3035D1304554}" type="presOf" srcId="{89CE782D-C12C-4480-BA1B-B3ADB0D3FCDD}" destId="{585B55BC-C8BE-481B-95BA-5938434A27FE}" srcOrd="0" destOrd="0" presId="urn:microsoft.com/office/officeart/2005/8/layout/hList9"/>
    <dgm:cxn modelId="{36D0308F-8F16-484F-9793-3352F001504C}" srcId="{E2EC2EA5-048D-450E-8907-9F7ACF3B42E0}" destId="{89CE782D-C12C-4480-BA1B-B3ADB0D3FCDD}" srcOrd="0" destOrd="0" parTransId="{EA058F52-DE1E-4C0F-89EA-AAC448847F84}" sibTransId="{05698569-AAE5-4FA0-81B2-D81B63E39398}"/>
    <dgm:cxn modelId="{F51997AB-03B0-44CB-9C43-3D220A17E641}" type="presOf" srcId="{7945CA3A-D260-4206-AEC6-58E37B6F2FC5}" destId="{2F3E486D-8321-476C-8A25-E74584B61F3A}" srcOrd="0" destOrd="0" presId="urn:microsoft.com/office/officeart/2005/8/layout/hList9"/>
    <dgm:cxn modelId="{7ACBCA34-2D00-4A1B-8843-CA948420E221}" type="presParOf" srcId="{0754FBAA-0C81-468A-A158-5A493CE6C658}" destId="{46898507-3A0F-4BEB-8B65-3B96466F1D62}" srcOrd="0" destOrd="0" presId="urn:microsoft.com/office/officeart/2005/8/layout/hList9"/>
    <dgm:cxn modelId="{BD5B181E-0A0F-4E6A-9C2A-A07091457B26}" type="presParOf" srcId="{0754FBAA-0C81-468A-A158-5A493CE6C658}" destId="{5BD59A2A-973F-4535-BAFB-D99D21E8AB0B}" srcOrd="1" destOrd="0" presId="urn:microsoft.com/office/officeart/2005/8/layout/hList9"/>
    <dgm:cxn modelId="{B86F51CB-E59C-41AC-AEED-BDAF5A8B9BE3}" type="presParOf" srcId="{5BD59A2A-973F-4535-BAFB-D99D21E8AB0B}" destId="{BAD5BFF8-3487-495C-8A1D-A97187B27D88}" srcOrd="0" destOrd="0" presId="urn:microsoft.com/office/officeart/2005/8/layout/hList9"/>
    <dgm:cxn modelId="{C75BAB62-F2A8-4BDE-AF6B-35B1CD755E90}" type="presParOf" srcId="{5BD59A2A-973F-4535-BAFB-D99D21E8AB0B}" destId="{A87B3F02-6962-4B55-A949-703105637B72}" srcOrd="1" destOrd="0" presId="urn:microsoft.com/office/officeart/2005/8/layout/hList9"/>
    <dgm:cxn modelId="{C83077E9-8713-4C1C-A0C9-0467B6A8E97D}" type="presParOf" srcId="{A87B3F02-6962-4B55-A949-703105637B72}" destId="{0A9378D5-9283-4B22-9A22-7BEC96F76AF4}" srcOrd="0" destOrd="0" presId="urn:microsoft.com/office/officeart/2005/8/layout/hList9"/>
    <dgm:cxn modelId="{BD2E58A3-F57C-473C-B0B1-2237B6039106}" type="presParOf" srcId="{A87B3F02-6962-4B55-A949-703105637B72}" destId="{8AF0C7A0-4726-490A-9BA8-4D79C53D3114}" srcOrd="1" destOrd="0" presId="urn:microsoft.com/office/officeart/2005/8/layout/hList9"/>
    <dgm:cxn modelId="{EA4E69B2-09E9-487A-B0DA-0693DDA4F708}" type="presParOf" srcId="{5BD59A2A-973F-4535-BAFB-D99D21E8AB0B}" destId="{AC9E651E-4528-4715-B6AC-398B6F75ABDF}" srcOrd="2" destOrd="0" presId="urn:microsoft.com/office/officeart/2005/8/layout/hList9"/>
    <dgm:cxn modelId="{88A68C1E-613C-4FE5-84DB-51FFFBEF3B65}" type="presParOf" srcId="{AC9E651E-4528-4715-B6AC-398B6F75ABDF}" destId="{2F3E486D-8321-476C-8A25-E74584B61F3A}" srcOrd="0" destOrd="0" presId="urn:microsoft.com/office/officeart/2005/8/layout/hList9"/>
    <dgm:cxn modelId="{19523BAF-3224-4A89-A355-AD60DFE57B77}" type="presParOf" srcId="{AC9E651E-4528-4715-B6AC-398B6F75ABDF}" destId="{135739A6-B883-4CC4-B976-51FF29328161}" srcOrd="1" destOrd="0" presId="urn:microsoft.com/office/officeart/2005/8/layout/hList9"/>
    <dgm:cxn modelId="{9C39A4C5-391A-4EDD-BBC6-2F4276EF45FE}" type="presParOf" srcId="{0754FBAA-0C81-468A-A158-5A493CE6C658}" destId="{7A9794B9-5934-4E33-8EB9-20758C6F6331}" srcOrd="2" destOrd="0" presId="urn:microsoft.com/office/officeart/2005/8/layout/hList9"/>
    <dgm:cxn modelId="{247E2E01-0966-4C25-8510-8579B8CF53C2}" type="presParOf" srcId="{0754FBAA-0C81-468A-A158-5A493CE6C658}" destId="{12D1CCCA-1971-464B-AC1A-16256CA6D0F1}" srcOrd="3" destOrd="0" presId="urn:microsoft.com/office/officeart/2005/8/layout/hList9"/>
    <dgm:cxn modelId="{41301FEB-DCAE-471E-BF2B-4A08399B1C7A}" type="presParOf" srcId="{0754FBAA-0C81-468A-A158-5A493CE6C658}" destId="{08EEB546-473B-423B-87F1-4E4A5EA784AE}" srcOrd="4" destOrd="0" presId="urn:microsoft.com/office/officeart/2005/8/layout/hList9"/>
    <dgm:cxn modelId="{D5C1CC0F-5C04-4319-9DD8-89ADBF139D5C}" type="presParOf" srcId="{0754FBAA-0C81-468A-A158-5A493CE6C658}" destId="{874C19CC-21BC-4B8F-A1CA-216E46285581}" srcOrd="5" destOrd="0" presId="urn:microsoft.com/office/officeart/2005/8/layout/hList9"/>
    <dgm:cxn modelId="{2046C9BD-E863-42D4-A566-C457CE056CFA}" type="presParOf" srcId="{0754FBAA-0C81-468A-A158-5A493CE6C658}" destId="{EB0F530E-28A2-45CC-93C5-9B56C8BE0D96}" srcOrd="6" destOrd="0" presId="urn:microsoft.com/office/officeart/2005/8/layout/hList9"/>
    <dgm:cxn modelId="{02C520FB-19FD-4D89-BE1C-B39B658B0FFB}" type="presParOf" srcId="{EB0F530E-28A2-45CC-93C5-9B56C8BE0D96}" destId="{82FC5B6F-1D42-46DE-9435-C81A267A2053}" srcOrd="0" destOrd="0" presId="urn:microsoft.com/office/officeart/2005/8/layout/hList9"/>
    <dgm:cxn modelId="{FD734450-DC2F-43D5-BF96-BE1F31E84A69}" type="presParOf" srcId="{EB0F530E-28A2-45CC-93C5-9B56C8BE0D96}" destId="{6F2FDC07-26A1-45EF-B782-918BF4BBDA7D}" srcOrd="1" destOrd="0" presId="urn:microsoft.com/office/officeart/2005/8/layout/hList9"/>
    <dgm:cxn modelId="{C6D41CD7-2F7F-412B-A9C5-DB3D94F135AD}" type="presParOf" srcId="{6F2FDC07-26A1-45EF-B782-918BF4BBDA7D}" destId="{585B55BC-C8BE-481B-95BA-5938434A27FE}" srcOrd="0" destOrd="0" presId="urn:microsoft.com/office/officeart/2005/8/layout/hList9"/>
    <dgm:cxn modelId="{45DAA654-2FF3-457C-8D9F-C27CDF42907C}" type="presParOf" srcId="{6F2FDC07-26A1-45EF-B782-918BF4BBDA7D}" destId="{2C4EBC24-EE0F-4470-A7C6-41ECF6AC91CE}" srcOrd="1" destOrd="0" presId="urn:microsoft.com/office/officeart/2005/8/layout/hList9"/>
    <dgm:cxn modelId="{1F632FF7-C081-464F-A128-8AA66B2A87D1}" type="presParOf" srcId="{EB0F530E-28A2-45CC-93C5-9B56C8BE0D96}" destId="{82A4F219-2194-46CB-B6F5-FDA623EB921D}" srcOrd="2" destOrd="0" presId="urn:microsoft.com/office/officeart/2005/8/layout/hList9"/>
    <dgm:cxn modelId="{660DBF9E-469C-4D2D-8C92-A1D4B25929BA}" type="presParOf" srcId="{82A4F219-2194-46CB-B6F5-FDA623EB921D}" destId="{D9057EF6-B40F-4737-8567-E6A3A855714F}" srcOrd="0" destOrd="0" presId="urn:microsoft.com/office/officeart/2005/8/layout/hList9"/>
    <dgm:cxn modelId="{763980B4-36E9-4D6B-ADAE-B9EA1ADBF43D}" type="presParOf" srcId="{82A4F219-2194-46CB-B6F5-FDA623EB921D}" destId="{D3703F2D-0B8C-4730-8353-40925380F6A2}" srcOrd="1" destOrd="0" presId="urn:microsoft.com/office/officeart/2005/8/layout/hList9"/>
    <dgm:cxn modelId="{DC2C6F78-3297-44B0-B94C-33B2F50DAE86}" type="presParOf" srcId="{0754FBAA-0C81-468A-A158-5A493CE6C658}" destId="{3B68CAB0-20FD-4BDD-9C1B-9EA596D88875}" srcOrd="7" destOrd="0" presId="urn:microsoft.com/office/officeart/2005/8/layout/hList9"/>
    <dgm:cxn modelId="{BE9BC317-F77B-48A4-9DDF-3900A5B79EB4}" type="presParOf" srcId="{0754FBAA-0C81-468A-A158-5A493CE6C658}" destId="{C7F753D7-5A15-4DC0-9238-8286A4C5CBAF}" srcOrd="8" destOrd="0" presId="urn:microsoft.com/office/officeart/2005/8/layout/hList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B6B7F8-780D-4BD2-93F7-E20F25B93E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59DA4BC-32F3-418D-96C1-A7867A950D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EC1A4A-7B8B-4C09-BAC6-DEAF506D92C0}" type="slidenum">
              <a:rPr lang="en-GB"/>
              <a:pPr/>
              <a:t>1</a:t>
            </a:fld>
            <a:endParaRPr lang="en-GB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E880B-2F30-47D1-8519-60B7D16CAAAA}" type="slidenum">
              <a:rPr lang="en-GB"/>
              <a:pPr/>
              <a:t>10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1400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234A2-B748-4150-A4C2-AB6FFCE29F82}" type="slidenum">
              <a:rPr lang="en-GB"/>
              <a:pPr/>
              <a:t>11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z="14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DA4BC-32F3-418D-96C1-A7867A950DD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DA4BC-32F3-418D-96C1-A7867A950DD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DA4BC-32F3-418D-96C1-A7867A950DD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DA4BC-32F3-418D-96C1-A7867A950DD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DA4BC-32F3-418D-96C1-A7867A950DD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41F82-CD5E-46CB-A8A4-E0C8E6EF63B9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EF2BE-57A7-4107-ACC5-CF639F284FC3}" type="slidenum">
              <a:rPr lang="en-GB"/>
              <a:pPr/>
              <a:t>18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92A346-FB0C-4B47-BA17-D1BD45F0E975}" type="slidenum">
              <a:rPr lang="en-GB"/>
              <a:pPr/>
              <a:t>19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CAEA9-7345-4E36-A570-5FFFE46D38B0}" type="slidenum">
              <a:rPr lang="en-GB"/>
              <a:pPr/>
              <a:t>2</a:t>
            </a:fld>
            <a:endParaRPr lang="en-GB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DA4BC-32F3-418D-96C1-A7867A950DDD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D86F4-EAB0-4485-93A7-5258423964EB}" type="slidenum">
              <a:rPr lang="en-GB"/>
              <a:pPr/>
              <a:t>3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4714875"/>
            <a:ext cx="6065838" cy="4467225"/>
          </a:xfrm>
          <a:noFill/>
          <a:ln/>
        </p:spPr>
        <p:txBody>
          <a:bodyPr/>
          <a:lstStyle/>
          <a:p>
            <a:pPr eaLnBrk="1" hangingPunct="1"/>
            <a:endParaRPr lang="en-GB" sz="700" b="1" dirty="0" smtClean="0"/>
          </a:p>
          <a:p>
            <a:pPr eaLnBrk="1" hangingPunct="1"/>
            <a:endParaRPr lang="en-GB" sz="700" b="1" dirty="0" smtClean="0"/>
          </a:p>
          <a:p>
            <a:pPr eaLnBrk="1" hangingPunct="1"/>
            <a:endParaRPr lang="en-GB" sz="700" b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C2DF2-33A5-44CD-8B20-BD9A443E0E47}" type="slidenum">
              <a:rPr lang="en-GB"/>
              <a:pPr/>
              <a:t>4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DA4BC-32F3-418D-96C1-A7867A950DD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3FD4F-3DC2-4037-9EDB-32C6A5F6EF21}" type="slidenum">
              <a:rPr lang="en-GB"/>
              <a:pPr/>
              <a:t>6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12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87107-5318-4B66-86F5-724692E323CC}" type="slidenum">
              <a:rPr lang="en-GB"/>
              <a:pPr/>
              <a:t>7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DA4BC-32F3-418D-96C1-A7867A950DD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sz="10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DA4BC-32F3-418D-96C1-A7867A950DDD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F496E7-1B69-42EE-97FC-34959F806B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D2E85-0BBA-4C08-96DA-E97189ACA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74638"/>
            <a:ext cx="19970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74638"/>
            <a:ext cx="584358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555E-563A-4138-9427-61ED747E8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E7824-B884-401E-9083-4B1038B7F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D80D-0D19-4C2E-A66F-2F13654626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B8AA-DE82-4C5A-9363-100D12B040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A453-93CA-422E-B4F8-4719A6ED6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536F1-0866-499F-B787-93FB906B76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FB92F-AC51-48DF-B002-BF0E64115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03907-FD69-4B3E-8F41-7BEC91A3C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E7F5-2C62-4588-AC25-CE8B7EDC5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AB338-DB5A-4D7F-9A46-99CA2BE196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8B92-11EA-4770-BFB7-165CCDBE33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E34F9-4933-419E-9509-F4E1BD8A45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E1F63-7760-4879-BEE7-3C97EB7A06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D5F5-BFC7-4DA5-A710-A1C75B9BCE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34452-E4A2-4049-BB94-1E778C5F0E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67423-090D-4FC6-A7AF-9EC8E7860B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E5A6-F8D9-4690-9126-0029C9A955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386C-537F-4740-8DEA-CE67B5FD55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2A6E-0568-4595-9CCE-C9AC8C82D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DCE23-852F-4F76-BB78-ECAF8CA57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793B3-24BA-4560-A252-B6CF683258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08034-47F5-4005-8CE3-816DEEA484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3812-4A65-44E6-B908-CA175A456E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B683-ECE2-46B2-8875-A86F23F03D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6FE80-B2CF-4B58-8EC0-2F5EAC5A89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20654-6BB2-4EE4-95EB-2A6D6575FD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EB8E-1EA7-4E37-A59D-B807E1E960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93D7F-3B18-42D9-98AD-09C7E8CB18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710EE-6B51-4009-9D73-95178B4B0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14C03-B73D-4482-AE5A-456346CBF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48A8-7900-416A-ADBC-AC5951F7C7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557338"/>
            <a:ext cx="36322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557338"/>
            <a:ext cx="36322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DBB13-576F-4BDA-A882-B43F6DD74B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59FA2-6BD6-4F77-ABC2-82066375E5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FEDC4-3C49-4CFF-A9CB-317A588D31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5CFB7-2309-4E98-AB63-2ABD813ACF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E267E-C2E4-4494-BD08-2901515A12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70547-1849-403D-9706-28F02FFB2A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5492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5492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B88E1-DC10-4BC1-AAF3-A9D78EAF00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549275"/>
            <a:ext cx="2092325" cy="6038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549275"/>
            <a:ext cx="6129338" cy="6038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F1A-10E5-4603-97D1-BE4D15F15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08C6-493F-4FD6-BC88-58AE017591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234F-C79C-43A7-8A03-43EF9293EF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1FB7-4D60-4335-BAF5-2951B25E41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E595-C4EB-42C9-8029-34CFBF2878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07ED7-F6D9-478B-9DF9-47E5180595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2DF34-69A0-4204-B952-A1AEA0F026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662CE-2735-4129-A0FC-9DB8E8DF6D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9BE5C-25E6-4868-B1BA-2E6094D86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BA436-B4C6-4FE1-99B0-7157F81D5B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72584-D448-43C2-94FF-0149A762D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3160F-77F6-4868-88F7-253E896C2D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19400"/>
            <a:ext cx="4191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857250" y="6357938"/>
            <a:ext cx="2419350" cy="500062"/>
          </a:xfrm>
        </p:spPr>
        <p:txBody>
          <a:bodyPr/>
          <a:lstStyle>
            <a:lvl1pPr>
              <a:defRPr sz="1800" baseline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ED9C3E4-CBAB-4179-9248-08D1732BA873}" type="datetime7">
              <a:rPr lang="en-GB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Sep-10</a:t>
            </a:fld>
            <a:endParaRPr lang="en-GB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3C30378-8795-4EB8-8044-E07E92C65EF9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B1EECEE-DD5B-4C7D-8560-C1DEFD723DD0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0E9A387-294E-4D55-9B15-4531540C6244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372D0-76A4-4A2D-A073-8F591DE4C1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05F6C8D-C339-4AFD-8DDC-73E098F9DCFE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571A532-94F6-4FF8-8B35-FEBD4096F911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456D7E6-17B7-43E0-B0EA-D29F6BB7B7B4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1CB1299-26B7-4509-8105-7B90488F1648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9C31003-D4E9-4441-AE05-728EFE09A4D9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BCC9408-BD52-4C75-BD2F-52ECCF36BC9D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B435A91-71B1-4AA9-B5CA-F8D2E92FE6BC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45C4A5B-EB14-4050-81A1-C74978E299DA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68DE2DA-73E2-4C1B-A955-B8AB1E059740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C5D3272-DBF1-4E26-8128-9DE1ECF827CD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D19F4-7331-4DA6-9E0D-D8B9FD01F8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F6A40-BB48-4AF6-812E-511B5F7D0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74638"/>
            <a:ext cx="7993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557338"/>
            <a:ext cx="74168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E99F8D-20E4-434F-8C9B-8E7F90D430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C50855-A552-4875-B6FE-B1331048C0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F53BA5-C6CA-4772-9E87-568A76E8C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B78A3F2-2C24-463A-A478-463B808E27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54451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5492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ea typeface="+mn-ea"/>
              </a:defRPr>
            </a:lvl1pPr>
          </a:lstStyle>
          <a:p>
            <a:pPr>
              <a:defRPr/>
            </a:pPr>
            <a:fld id="{D95EBE4C-1A24-4FA6-A4D0-B36FFD797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5240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A1D8EA4F-5EC6-439A-87BB-09FF1C4BB2D3}" type="slidenum">
              <a:rPr lang="en-GB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transition>
    <p:zo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m.coventry.ac.uk/HLS/study/Pages/Studentswithdisabilities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c-uk.org/publications/index.asp?id=11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508500"/>
            <a:ext cx="7777163" cy="2160588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FF99"/>
                </a:solidFill>
              </a:rPr>
              <a:t>The experiences of admission tutors on the admission of disabled students into the physiotherapy profession.</a:t>
            </a:r>
          </a:p>
          <a:p>
            <a:pPr algn="r"/>
            <a:r>
              <a:rPr lang="en-GB" b="1" dirty="0" smtClean="0"/>
              <a:t> </a:t>
            </a:r>
            <a:r>
              <a:rPr lang="en-GB" sz="2800" dirty="0" smtClean="0">
                <a:solidFill>
                  <a:srgbClr val="FFFFCC"/>
                </a:solidFill>
                <a:latin typeface="Helvetica" charset="0"/>
              </a:rPr>
              <a:t>Joanne Opie   2010</a:t>
            </a:r>
          </a:p>
        </p:txBody>
      </p:sp>
      <p:pic>
        <p:nvPicPr>
          <p:cNvPr id="10243" name="Picture 9" descr="LN00239P01_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60350"/>
            <a:ext cx="237648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5900"/>
            <a:ext cx="7724775" cy="5373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dirty="0" smtClean="0"/>
              <a:t>“…</a:t>
            </a:r>
            <a:r>
              <a:rPr lang="en-GB" sz="3600" dirty="0" smtClean="0">
                <a:solidFill>
                  <a:srgbClr val="3333CC"/>
                </a:solidFill>
              </a:rPr>
              <a:t>I suppose at one time I would have said that it was an absolute must to have manual dexterity i.e. 2 hands and full sensation etc, but I think we are increasingly seeing individuals who are capable of amazing things with disabilities, so why not physiotherapy?” </a:t>
            </a:r>
            <a:r>
              <a:rPr lang="en-GB" dirty="0" smtClean="0">
                <a:solidFill>
                  <a:srgbClr val="3333CC"/>
                </a:solidFill>
              </a:rPr>
              <a:t>(member 1)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GB" dirty="0" smtClean="0"/>
              <a:t>Changing Attitudes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Changing Attitudes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188640"/>
            <a:ext cx="4320728" cy="48865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4000" dirty="0" smtClean="0"/>
              <a:t>“</a:t>
            </a:r>
            <a:r>
              <a:rPr lang="en-GB" sz="3600" dirty="0" smtClean="0">
                <a:solidFill>
                  <a:srgbClr val="3333CC"/>
                </a:solidFill>
              </a:rPr>
              <a:t>the question as to whether or not to look more closely at applicants with disabilities has altered from “Why?” to “Why not?” - which has to be good for the profession” </a:t>
            </a:r>
            <a:r>
              <a:rPr lang="en-GB" sz="3200" dirty="0" smtClean="0">
                <a:solidFill>
                  <a:srgbClr val="3333CC"/>
                </a:solidFill>
              </a:rPr>
              <a:t>(member 11). </a:t>
            </a:r>
          </a:p>
        </p:txBody>
      </p:sp>
      <p:pic>
        <p:nvPicPr>
          <p:cNvPr id="5" name="Picture 9" descr="qkf0ibmu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16702" y="260648"/>
            <a:ext cx="3415738" cy="5036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University &amp; Faculty</a:t>
            </a:r>
            <a:br>
              <a:rPr lang="en-GB" dirty="0" smtClean="0"/>
            </a:br>
            <a:r>
              <a:rPr lang="en-GB" dirty="0" smtClean="0"/>
              <a:t> Provision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Preadmission</a:t>
            </a:r>
          </a:p>
          <a:p>
            <a:r>
              <a:rPr lang="en-GB" dirty="0" smtClean="0"/>
              <a:t>UCAS form</a:t>
            </a:r>
          </a:p>
          <a:p>
            <a:r>
              <a:rPr lang="en-GB" dirty="0" smtClean="0"/>
              <a:t>University</a:t>
            </a:r>
          </a:p>
          <a:p>
            <a:pPr lvl="1"/>
            <a:r>
              <a:rPr lang="en-GB" dirty="0" smtClean="0"/>
              <a:t>Early contact letter generated by UCAS coding from Students’ Disability Office (SDO) </a:t>
            </a:r>
          </a:p>
          <a:p>
            <a:r>
              <a:rPr lang="en-GB" dirty="0" smtClean="0"/>
              <a:t>Faculty Learning support coordinators</a:t>
            </a:r>
          </a:p>
          <a:p>
            <a:pPr lvl="1">
              <a:buNone/>
            </a:pPr>
            <a:r>
              <a:rPr lang="en-GB" dirty="0" smtClean="0">
                <a:hlinkClick r:id="rId3"/>
              </a:rPr>
              <a:t>Faculty advice web-page</a:t>
            </a:r>
            <a:endParaRPr lang="en-GB" dirty="0" smtClean="0"/>
          </a:p>
          <a:p>
            <a:pPr lvl="1"/>
            <a:r>
              <a:rPr lang="en-GB" dirty="0" smtClean="0"/>
              <a:t>Subject learning support tutors</a:t>
            </a:r>
          </a:p>
          <a:p>
            <a:pPr lvl="1"/>
            <a:r>
              <a:rPr lang="en-GB" dirty="0" smtClean="0"/>
              <a:t>Personal tutor </a:t>
            </a:r>
          </a:p>
          <a:p>
            <a:pPr lvl="1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Subject provision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Multiple opportunities to disclose during admission process</a:t>
            </a:r>
          </a:p>
          <a:p>
            <a:r>
              <a:rPr lang="en-GB" dirty="0" smtClean="0"/>
              <a:t>Introduction to Degree level learning lecture</a:t>
            </a:r>
          </a:p>
          <a:p>
            <a:pPr lvl="1"/>
            <a:r>
              <a:rPr lang="en-GB" dirty="0" smtClean="0"/>
              <a:t>Physiotherapy and dietetics students</a:t>
            </a:r>
          </a:p>
          <a:p>
            <a:pPr lvl="1"/>
            <a:r>
              <a:rPr lang="en-GB" dirty="0" smtClean="0"/>
              <a:t>Student’s self perception</a:t>
            </a:r>
          </a:p>
        </p:txBody>
      </p:sp>
      <p:pic>
        <p:nvPicPr>
          <p:cNvPr id="5" name="Picture 2" descr="C:\Documents and Settings\hsx392\Local Settings\Temporary Internet Files\Content.IE5\O4MPZQQP\MP910216391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37856" y="1053084"/>
            <a:ext cx="4038600" cy="3518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28750" y="304800"/>
            <a:ext cx="7334250" cy="838200"/>
          </a:xfrm>
        </p:spPr>
        <p:txBody>
          <a:bodyPr/>
          <a:lstStyle/>
          <a:p>
            <a:pPr eaLnBrk="1" hangingPunct="1"/>
            <a:r>
              <a:rPr lang="en-GB" smtClean="0"/>
              <a:t>Do I need Learning support?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752600" y="1285875"/>
            <a:ext cx="7010400" cy="4810125"/>
          </a:xfrm>
        </p:spPr>
        <p:txBody>
          <a:bodyPr/>
          <a:lstStyle/>
          <a:p>
            <a:pPr eaLnBrk="1" hangingPunct="1"/>
            <a:r>
              <a:rPr lang="en-GB" sz="2800" smtClean="0"/>
              <a:t>Specific learning difficulties</a:t>
            </a:r>
          </a:p>
          <a:p>
            <a:pPr lvl="1" eaLnBrk="1" hangingPunct="1"/>
            <a:r>
              <a:rPr lang="en-GB" sz="2400" smtClean="0"/>
              <a:t>Dyslexia, Dyspraxia </a:t>
            </a:r>
          </a:p>
          <a:p>
            <a:pPr lvl="1" eaLnBrk="1" hangingPunct="1"/>
            <a:r>
              <a:rPr lang="en-GB" sz="2400" smtClean="0"/>
              <a:t>Autistic spectrum disorders</a:t>
            </a:r>
          </a:p>
          <a:p>
            <a:pPr eaLnBrk="1" hangingPunct="1"/>
            <a:r>
              <a:rPr lang="en-GB" sz="2800" smtClean="0"/>
              <a:t>Specific sensory loss</a:t>
            </a:r>
          </a:p>
          <a:p>
            <a:pPr lvl="1" eaLnBrk="1" hangingPunct="1"/>
            <a:r>
              <a:rPr lang="en-GB" smtClean="0"/>
              <a:t> </a:t>
            </a:r>
            <a:r>
              <a:rPr lang="en-GB" sz="2400" smtClean="0"/>
              <a:t>hearing, sight</a:t>
            </a:r>
          </a:p>
          <a:p>
            <a:pPr eaLnBrk="1" hangingPunct="1"/>
            <a:r>
              <a:rPr lang="en-GB" sz="2800" smtClean="0"/>
              <a:t>Medical conditions</a:t>
            </a:r>
          </a:p>
          <a:p>
            <a:pPr lvl="1" eaLnBrk="1" hangingPunct="1"/>
            <a:r>
              <a:rPr lang="en-GB" sz="2400" smtClean="0"/>
              <a:t>Diabetes, Chronic fatigue syndrome, mental health issues</a:t>
            </a:r>
          </a:p>
          <a:p>
            <a:pPr eaLnBrk="1" hangingPunct="1"/>
            <a:r>
              <a:rPr lang="en-GB" sz="2800" smtClean="0"/>
              <a:t>Physical conditions</a:t>
            </a:r>
          </a:p>
          <a:p>
            <a:pPr lvl="1" eaLnBrk="1" hangingPunct="1"/>
            <a:r>
              <a:rPr lang="en-GB" sz="2400" smtClean="0"/>
              <a:t>Rheumatoid Arthritis, Ankylosing Spondylitis, hypermobility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B16B611-42EF-4FD4-B142-975A6BE4009F}" type="slidenum">
              <a:rPr lang="en-GB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Subject provision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Multiple opportunities to disclose during admission process</a:t>
            </a:r>
          </a:p>
          <a:p>
            <a:r>
              <a:rPr lang="en-GB" dirty="0" smtClean="0"/>
              <a:t>Introduction to Degree level learning lecture</a:t>
            </a:r>
          </a:p>
          <a:p>
            <a:r>
              <a:rPr lang="en-GB" dirty="0" smtClean="0"/>
              <a:t>Formative written coursework in session 1</a:t>
            </a:r>
          </a:p>
          <a:p>
            <a:r>
              <a:rPr lang="en-GB" dirty="0" smtClean="0"/>
              <a:t>Ongoing learning support tutorial sessions</a:t>
            </a:r>
            <a:endParaRPr lang="en-GB" dirty="0" smtClean="0"/>
          </a:p>
          <a:p>
            <a:r>
              <a:rPr lang="en-GB" dirty="0" smtClean="0"/>
              <a:t>Staff training</a:t>
            </a:r>
          </a:p>
          <a:p>
            <a:pPr lvl="1"/>
            <a:r>
              <a:rPr lang="en-GB" dirty="0" smtClean="0"/>
              <a:t>New clinical educators training (twice a year) </a:t>
            </a:r>
          </a:p>
          <a:p>
            <a:pPr lvl="1"/>
            <a:endParaRPr lang="en-GB" dirty="0" smtClean="0"/>
          </a:p>
          <a:p>
            <a:pPr lvl="1">
              <a:buNone/>
            </a:pPr>
            <a:endParaRPr lang="en-GB" dirty="0" smtClean="0"/>
          </a:p>
          <a:p>
            <a:pPr lvl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373688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>
                <a:solidFill>
                  <a:srgbClr val="FFFF99"/>
                </a:solidFill>
              </a:rPr>
              <a:t>Clinical placements</a:t>
            </a:r>
          </a:p>
        </p:txBody>
      </p:sp>
      <p:graphicFrame>
        <p:nvGraphicFramePr>
          <p:cNvPr id="2050" name="Organization Chart 3"/>
          <p:cNvGraphicFramePr>
            <a:graphicFrameLocks/>
          </p:cNvGraphicFramePr>
          <p:nvPr>
            <p:ph idx="4294967295"/>
          </p:nvPr>
        </p:nvGraphicFramePr>
        <p:xfrm>
          <a:off x="468313" y="260350"/>
          <a:ext cx="8424862" cy="5400675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Acknowledgements &amp; </a:t>
            </a:r>
            <a:br>
              <a:rPr lang="en-GB" smtClean="0"/>
            </a:br>
            <a:r>
              <a:rPr lang="en-GB" smtClean="0"/>
              <a:t>References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4897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j.opie@coventry.ac.uk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Dr Clare Taylor: Bournemouth University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Physiotherapy admission tutors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Borland J, James S. The learning experience of students with disabilities in higher education. A study of a UK university. </a:t>
            </a:r>
            <a:r>
              <a:rPr lang="en-GB" sz="2000" i="1" dirty="0" smtClean="0"/>
              <a:t>Disability &amp; Society. 1999;14(1):85-101.</a:t>
            </a: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French, S. (1987). "Attitudes of physiotherapists to the recruitment of disabled and handicapped people into the physiotherapy profession." </a:t>
            </a:r>
            <a:r>
              <a:rPr lang="en-GB" sz="2000" i="1" dirty="0" smtClean="0"/>
              <a:t>Physiotherapy 73(7): 363-7.</a:t>
            </a:r>
          </a:p>
          <a:p>
            <a:r>
              <a:rPr lang="en-GB" sz="2000" dirty="0" smtClean="0"/>
              <a:t>Fuller M, Healey M, Bradley A, Hall T. Barriers to learning: a systematic study of the experience of disabled students in one university. </a:t>
            </a:r>
            <a:r>
              <a:rPr lang="en-GB" sz="2000" i="1" dirty="0" smtClean="0"/>
              <a:t>Studies in Higher Education. 2004;29(3):303-18.</a:t>
            </a:r>
            <a:endParaRPr lang="en-GB" sz="2000" dirty="0" smtClean="0"/>
          </a:p>
          <a:p>
            <a:r>
              <a:rPr lang="en-GB" sz="2000" dirty="0" smtClean="0"/>
              <a:t> O'Hare, C. &amp; Thomson, D. (1991) "Experiences of physiotherapists with physical disabilities". </a:t>
            </a:r>
            <a:r>
              <a:rPr lang="en-GB" sz="2000" i="1" dirty="0" smtClean="0"/>
              <a:t>Physiotherapy 77: 374- 378</a:t>
            </a:r>
            <a:r>
              <a:rPr lang="en-GB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229600" cy="475297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dirty="0" err="1" smtClean="0"/>
              <a:t>Noronen</a:t>
            </a:r>
            <a:r>
              <a:rPr lang="en-GB" sz="2000" dirty="0" smtClean="0"/>
              <a:t>, L &amp; </a:t>
            </a:r>
            <a:r>
              <a:rPr lang="en-GB" sz="2000" dirty="0" err="1" smtClean="0"/>
              <a:t>Wikstrom-Grotell</a:t>
            </a:r>
            <a:r>
              <a:rPr lang="en-GB" sz="2000" dirty="0" smtClean="0"/>
              <a:t>, C (1999) “Towards a paradigm-oriented approach in physiotherapy”. </a:t>
            </a:r>
            <a:r>
              <a:rPr lang="en-GB" sz="2000" i="1" dirty="0" smtClean="0"/>
              <a:t>Physiotherapy theory and practice 15, 175-184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err="1" smtClean="0"/>
              <a:t>Partington</a:t>
            </a:r>
            <a:r>
              <a:rPr lang="en-GB" sz="2000" dirty="0" smtClean="0"/>
              <a:t>, K. J. (2003). "'Because of </a:t>
            </a:r>
            <a:r>
              <a:rPr lang="en-GB" sz="2000" dirty="0" err="1" smtClean="0"/>
              <a:t>x,y</a:t>
            </a:r>
            <a:r>
              <a:rPr lang="en-GB" sz="2000" dirty="0" smtClean="0"/>
              <a:t> and </a:t>
            </a:r>
            <a:r>
              <a:rPr lang="en-GB" sz="2000" dirty="0" err="1" smtClean="0"/>
              <a:t>z.'What</a:t>
            </a:r>
            <a:r>
              <a:rPr lang="en-GB" sz="2000" dirty="0" smtClean="0"/>
              <a:t> exactly are </a:t>
            </a:r>
            <a:r>
              <a:rPr lang="en-GB" sz="2000" dirty="0" err="1" smtClean="0"/>
              <a:t>x,y</a:t>
            </a:r>
            <a:r>
              <a:rPr lang="en-GB" sz="2000" dirty="0" smtClean="0"/>
              <a:t> and z? Emotional, cognitive and behavioural responses from student teachers in post-compulsory education to teaching students with disabilities." </a:t>
            </a:r>
            <a:r>
              <a:rPr lang="en-GB" sz="2000" i="1" dirty="0" smtClean="0"/>
              <a:t>Research in post-</a:t>
            </a:r>
            <a:r>
              <a:rPr lang="en-GB" sz="2000" i="1" dirty="0" err="1" smtClean="0"/>
              <a:t>compusory</a:t>
            </a:r>
            <a:r>
              <a:rPr lang="en-GB" sz="2000" i="1" dirty="0" smtClean="0"/>
              <a:t> education 8(3): 407-424.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Roger, J. </a:t>
            </a:r>
            <a:r>
              <a:rPr lang="en-GB" sz="2000" dirty="0" err="1" smtClean="0"/>
              <a:t>Darfour</a:t>
            </a:r>
            <a:r>
              <a:rPr lang="en-GB" sz="2000" dirty="0" smtClean="0"/>
              <a:t>, D. </a:t>
            </a:r>
            <a:r>
              <a:rPr lang="en-GB" sz="2000" dirty="0" err="1" smtClean="0"/>
              <a:t>Dham</a:t>
            </a:r>
            <a:r>
              <a:rPr lang="en-GB" sz="2000" dirty="0" smtClean="0"/>
              <a:t>, A. Hickman, O. </a:t>
            </a:r>
            <a:r>
              <a:rPr lang="en-GB" sz="2000" dirty="0" err="1" smtClean="0"/>
              <a:t>Shaubach</a:t>
            </a:r>
            <a:r>
              <a:rPr lang="en-GB" sz="2000" dirty="0" smtClean="0"/>
              <a:t>, L, &amp; </a:t>
            </a:r>
            <a:r>
              <a:rPr lang="en-GB" sz="2000" dirty="0" err="1" smtClean="0"/>
              <a:t>Shepard</a:t>
            </a:r>
            <a:r>
              <a:rPr lang="en-GB" sz="2000" dirty="0" smtClean="0"/>
              <a:t>, K. (2002) “physiotherapists’ use of touch in inpatient settings”. </a:t>
            </a:r>
            <a:r>
              <a:rPr lang="en-GB" sz="2000" i="1" dirty="0" smtClean="0"/>
              <a:t>Physiotherapy research international, 7(3) 170-186.</a:t>
            </a:r>
          </a:p>
          <a:p>
            <a:pPr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Taylor, M. (2005). "The development of the special educational needs coordinator role in a higher education setting." </a:t>
            </a:r>
            <a:r>
              <a:rPr lang="en-GB" sz="2000" i="1" dirty="0" smtClean="0"/>
              <a:t>Support for learning 20(1): 22-27.</a:t>
            </a:r>
          </a:p>
          <a:p>
            <a:r>
              <a:rPr lang="en-GB" sz="2000" dirty="0" smtClean="0"/>
              <a:t>The Chartered Society of Physiotherapy (CSP). (2004). </a:t>
            </a:r>
            <a:r>
              <a:rPr lang="en-GB" sz="2000" i="1" dirty="0" smtClean="0"/>
              <a:t>CSP Guidance: Supporting disabled physiotherapy students on clinical placements</a:t>
            </a:r>
            <a:r>
              <a:rPr lang="en-GB" sz="2000" dirty="0" smtClean="0"/>
              <a:t>. London.CSP.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GB" dirty="0" smtClean="0"/>
              <a:t>Acknowledgements &amp; </a:t>
            </a:r>
            <a:br>
              <a:rPr lang="en-GB" dirty="0" smtClean="0"/>
            </a:br>
            <a:r>
              <a:rPr lang="en-GB" dirty="0" smtClean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Aims of Presentation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4967288"/>
          </a:xfrm>
        </p:spPr>
        <p:txBody>
          <a:bodyPr/>
          <a:lstStyle/>
          <a:p>
            <a:pPr eaLnBrk="1" hangingPunct="1"/>
            <a:r>
              <a:rPr lang="en-GB" dirty="0" smtClean="0"/>
              <a:t>Brief overview of the methodology of the research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A closer consideration of the themes identified in this study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Overview of the application of the findings to improve the support for disabled students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The Chartered Society of Physiotherapy. (2005) </a:t>
            </a:r>
            <a:r>
              <a:rPr lang="en-GB" sz="2000" i="1" dirty="0" smtClean="0"/>
              <a:t>Core standards for 	physiotherapy practice 2005. </a:t>
            </a:r>
            <a:r>
              <a:rPr lang="en-GB" sz="2000" dirty="0" smtClean="0"/>
              <a:t>London. CSP.</a:t>
            </a:r>
          </a:p>
          <a:p>
            <a:r>
              <a:rPr lang="en-GB" sz="2000" dirty="0" smtClean="0"/>
              <a:t> The Health Professions Council (HPC). (2004) </a:t>
            </a:r>
            <a:r>
              <a:rPr lang="en-GB" sz="2000" i="1" dirty="0" smtClean="0"/>
              <a:t>Standards of proficiency: Physiotherapists.</a:t>
            </a:r>
            <a:r>
              <a:rPr lang="en-GB" sz="2000" dirty="0" smtClean="0"/>
              <a:t> London. HPC.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dirty="0" err="1" smtClean="0"/>
              <a:t>Tinklin</a:t>
            </a:r>
            <a:r>
              <a:rPr lang="en-GB" sz="2000" dirty="0" smtClean="0"/>
              <a:t>, T., Riddell, S. and Wilson, A. (2004). "Policy and provision for disabled students in higher education in Scotland and England: the current state of play." </a:t>
            </a:r>
            <a:r>
              <a:rPr lang="en-GB" sz="2000" i="1" dirty="0" smtClean="0"/>
              <a:t>Studies in higher education 29(5): 637-657.</a:t>
            </a:r>
          </a:p>
          <a:p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GB" dirty="0" smtClean="0"/>
              <a:t>Acknowledgements &amp; </a:t>
            </a:r>
            <a:br>
              <a:rPr lang="en-GB" dirty="0" smtClean="0"/>
            </a:br>
            <a:r>
              <a:rPr lang="en-GB" dirty="0" smtClean="0"/>
              <a:t>References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mtClean="0"/>
              <a:t>Delphi Study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14350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3600" dirty="0" smtClean="0"/>
              <a:t>Two Sections</a:t>
            </a:r>
          </a:p>
          <a:p>
            <a:pPr marL="971550" lvl="1" indent="-514350" eaLnBrk="1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sz="3200" dirty="0" smtClean="0"/>
              <a:t>Quantitative</a:t>
            </a:r>
          </a:p>
          <a:p>
            <a:pPr marL="1371600" lvl="2" indent="-514350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800" dirty="0" smtClean="0"/>
              <a:t>Demographic information</a:t>
            </a:r>
          </a:p>
          <a:p>
            <a:pPr marL="1371600" lvl="2" indent="-514350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800" dirty="0" smtClean="0"/>
              <a:t>Consensus on skills required to function as a physiotherapist</a:t>
            </a:r>
          </a:p>
          <a:p>
            <a:pPr marL="971550" lvl="1" indent="-514350" eaLnBrk="1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endParaRPr lang="en-GB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3200" dirty="0" smtClean="0"/>
              <a:t>2. Qualitative</a:t>
            </a:r>
          </a:p>
          <a:p>
            <a:pPr marL="1371600" lvl="2" indent="-514350" eaLnBrk="1" hangingPunct="1">
              <a:lnSpc>
                <a:spcPct val="90000"/>
              </a:lnSpc>
            </a:pPr>
            <a:r>
              <a:rPr lang="en-GB" sz="2800" dirty="0" smtClean="0"/>
              <a:t>Explore the experiences of the admission tutors in response to integrating the DDA into the admissions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Emerging Themes</a:t>
            </a:r>
          </a:p>
        </p:txBody>
      </p:sp>
      <p:pic>
        <p:nvPicPr>
          <p:cNvPr id="14342" name="Picture 6" descr="C:\Documents and Settings\hsx392\Local Settings\Temporary Internet Files\Content.IE5\JOFY49P8\MP90017874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1"/>
            <a:ext cx="9180512" cy="51485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692696"/>
            <a:ext cx="3600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FF00"/>
                </a:solidFill>
              </a:rPr>
              <a:t> Levels of support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FF00"/>
                </a:solidFill>
              </a:rPr>
              <a:t>Tutors</a:t>
            </a:r>
          </a:p>
          <a:p>
            <a:pPr lvl="1"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FF00"/>
                </a:solidFill>
              </a:rPr>
              <a:t>Students </a:t>
            </a:r>
          </a:p>
          <a:p>
            <a:pPr lvl="1">
              <a:buFont typeface="Arial" pitchFamily="34" charset="0"/>
              <a:buChar char="•"/>
            </a:pPr>
            <a:endParaRPr lang="en-GB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FF00"/>
                </a:solidFill>
              </a:rPr>
              <a:t> Lack of experience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 smtClean="0">
                <a:solidFill>
                  <a:srgbClr val="FFFF00"/>
                </a:solidFill>
              </a:rPr>
              <a:t> Educating    physiotherapists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Supporting the tutors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3200" dirty="0" smtClean="0"/>
              <a:t>Chartered Society of Physiotherapy (CSP)</a:t>
            </a:r>
          </a:p>
          <a:p>
            <a:pPr lvl="1"/>
            <a:r>
              <a:rPr lang="en-GB" sz="2800" dirty="0" smtClean="0"/>
              <a:t>supporting disabled students on clinical placements </a:t>
            </a:r>
          </a:p>
          <a:p>
            <a:r>
              <a:rPr lang="en-GB" sz="3200" dirty="0" smtClean="0"/>
              <a:t>Health Professions Council (HPC)</a:t>
            </a:r>
          </a:p>
          <a:p>
            <a:pPr lvl="1"/>
            <a:r>
              <a:rPr lang="en-GB" sz="2800" dirty="0" smtClean="0"/>
              <a:t>HPC guidance </a:t>
            </a:r>
          </a:p>
          <a:p>
            <a:pPr lvl="1"/>
            <a:endParaRPr lang="en-GB" dirty="0"/>
          </a:p>
        </p:txBody>
      </p:sp>
      <p:pic>
        <p:nvPicPr>
          <p:cNvPr id="5" name="Content Placeholder 4" descr="Physio_bad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35588" y="742156"/>
            <a:ext cx="2540000" cy="414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Supporting the students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Availability of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HPC guidance available for disabled students and admission staff 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chemeClr val="hlink"/>
                </a:solidFill>
                <a:hlinkClick r:id="rId3"/>
              </a:rPr>
              <a:t>://www.hpc-uk.org/publications/index.asp?id=111</a:t>
            </a:r>
            <a:endParaRPr lang="en-GB" sz="2400" dirty="0" smtClean="0">
              <a:solidFill>
                <a:schemeClr val="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Websites, careers offices, schools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Disclosure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600" dirty="0" smtClean="0">
                <a:solidFill>
                  <a:srgbClr val="3333CC"/>
                </a:solidFill>
              </a:rPr>
              <a:t>“</a:t>
            </a:r>
            <a:r>
              <a:rPr lang="en-GB" dirty="0" smtClean="0">
                <a:solidFill>
                  <a:srgbClr val="3333CC"/>
                </a:solidFill>
              </a:rPr>
              <a:t>If applicants… chose not to disclose their disability the time between acceptance… and registration may be inadequate to… address individual needs” </a:t>
            </a:r>
            <a:r>
              <a:rPr lang="en-GB" sz="2400" dirty="0" smtClean="0">
                <a:solidFill>
                  <a:srgbClr val="3333CC"/>
                </a:solidFill>
              </a:rPr>
              <a:t>(member 35)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4897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GB" dirty="0" smtClean="0"/>
              <a:t>Higher Education systems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Barriers in accessing curriculum (Borland &amp; James 1999; Paul 1999)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Provision seen as extra (</a:t>
            </a:r>
            <a:r>
              <a:rPr lang="en-GB" dirty="0" err="1" smtClean="0"/>
              <a:t>Tinklin</a:t>
            </a:r>
            <a:r>
              <a:rPr lang="en-GB" dirty="0" smtClean="0"/>
              <a:t> et al 2004)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>
                <a:solidFill>
                  <a:srgbClr val="3333CC"/>
                </a:solidFill>
              </a:rPr>
              <a:t>it’s getting everyone on board to do their bit in an already crowded workload” (member 17)</a:t>
            </a:r>
            <a:r>
              <a:rPr lang="en-GB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SENCO role (Fuller et al 2004;Taylor 2005)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9 of the courses included had a tutor performing this role (13 in total)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 eaLnBrk="1" hangingPunct="1"/>
            <a:r>
              <a:rPr lang="en-GB" dirty="0" smtClean="0"/>
              <a:t>Supporting the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Lack of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Vulnerability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3333CC"/>
                </a:solidFill>
              </a:rPr>
              <a:t>“</a:t>
            </a:r>
            <a:r>
              <a:rPr lang="en-GB" dirty="0" smtClean="0">
                <a:solidFill>
                  <a:srgbClr val="3333CC"/>
                </a:solidFill>
              </a:rPr>
              <a:t>clinical educators have been worried about deaf students…”(</a:t>
            </a:r>
            <a:r>
              <a:rPr lang="en-GB" sz="2400" dirty="0" smtClean="0">
                <a:solidFill>
                  <a:srgbClr val="3333CC"/>
                </a:solidFill>
              </a:rPr>
              <a:t>member 17</a:t>
            </a:r>
            <a:r>
              <a:rPr lang="en-GB" dirty="0" smtClean="0">
                <a:solidFill>
                  <a:srgbClr val="3333CC"/>
                </a:solidFill>
              </a:rPr>
              <a:t>)</a:t>
            </a:r>
            <a:r>
              <a:rPr lang="en-GB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A lack of experience leads to a feeling of vulnerability and negative attitudes</a:t>
            </a:r>
            <a:r>
              <a:rPr lang="en-GB" sz="2400" dirty="0" smtClean="0"/>
              <a:t> </a:t>
            </a:r>
            <a:r>
              <a:rPr lang="en-GB" sz="2000" dirty="0" smtClean="0"/>
              <a:t>(</a:t>
            </a:r>
            <a:r>
              <a:rPr lang="en-GB" sz="2400" dirty="0" err="1" smtClean="0"/>
              <a:t>Partington</a:t>
            </a:r>
            <a:r>
              <a:rPr lang="en-GB" sz="2400" dirty="0" smtClean="0"/>
              <a:t> 2003)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Acceptance of disability may reflect comfort zone of the profession </a:t>
            </a:r>
            <a:r>
              <a:rPr lang="en-GB" sz="2400" dirty="0" smtClean="0"/>
              <a:t>(French 1988; O’Hare &amp; Thomson 1991)</a:t>
            </a:r>
          </a:p>
          <a:p>
            <a:pPr lvl="1" eaLnBrk="1" hangingPunct="1">
              <a:lnSpc>
                <a:spcPct val="90000"/>
              </a:lnSpc>
            </a:pP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Educating physiotherapists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404665"/>
            <a:ext cx="8229600" cy="4670574"/>
          </a:xfrm>
        </p:spPr>
        <p:txBody>
          <a:bodyPr/>
          <a:lstStyle/>
          <a:p>
            <a:r>
              <a:rPr lang="en-GB" dirty="0" smtClean="0"/>
              <a:t>Competence standards &amp; fitness to practise</a:t>
            </a:r>
          </a:p>
          <a:p>
            <a:endParaRPr lang="en-GB" dirty="0" smtClean="0"/>
          </a:p>
          <a:p>
            <a:r>
              <a:rPr lang="en-GB" dirty="0" smtClean="0"/>
              <a:t>Professional culture / identity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“Physiotherapy [has] a practical application” </a:t>
            </a:r>
            <a:r>
              <a:rPr lang="en-GB" sz="2400" dirty="0" smtClean="0"/>
              <a:t>(</a:t>
            </a:r>
            <a:r>
              <a:rPr lang="en-GB" sz="2400" dirty="0" err="1" smtClean="0"/>
              <a:t>Noronen</a:t>
            </a:r>
            <a:r>
              <a:rPr lang="en-GB" sz="2400" dirty="0" smtClean="0"/>
              <a:t> &amp; </a:t>
            </a:r>
            <a:r>
              <a:rPr lang="en-GB" sz="2400" dirty="0" err="1" smtClean="0"/>
              <a:t>Wikstrom-Grotell</a:t>
            </a:r>
            <a:r>
              <a:rPr lang="en-GB" sz="2400" dirty="0" smtClean="0"/>
              <a:t> 1999)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Importance of touch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Touch provides assistance, information, caring and therapy and also  gathers information  </a:t>
            </a:r>
            <a:r>
              <a:rPr lang="en-GB" sz="2400" dirty="0" smtClean="0"/>
              <a:t>(Roger et al 2002)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P_03_BLUE">
  <a:themeElements>
    <a:clrScheme name="PP_03_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_03_BLU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_03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03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03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03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03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_03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03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03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03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03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03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_03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v uni">
  <a:themeElements>
    <a:clrScheme name="cov u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 uni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v u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 u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 u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 u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 u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 u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 u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 u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 u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 u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 u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 u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halk&amp;blackboard">
  <a:themeElements>
    <a:clrScheme name="chalk&amp;black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lk&amp;blackbo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lk&amp;black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&amp;black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&amp;black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&amp;black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&amp;black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&amp;black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&amp;black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&amp;black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&amp;black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&amp;black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&amp;black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&amp;black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&amp;blackboar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disability</Template>
  <TotalTime>2162</TotalTime>
  <Words>1028</Words>
  <Application>Microsoft Office PowerPoint</Application>
  <PresentationFormat>On-screen Show (4:3)</PresentationFormat>
  <Paragraphs>156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Custom Design</vt:lpstr>
      <vt:lpstr>1_Custom Design</vt:lpstr>
      <vt:lpstr>2_Custom Design</vt:lpstr>
      <vt:lpstr>3_Custom Design</vt:lpstr>
      <vt:lpstr>PP_03_BLUE</vt:lpstr>
      <vt:lpstr>cov uni</vt:lpstr>
      <vt:lpstr>chalk&amp;blackboard</vt:lpstr>
      <vt:lpstr>Slide 1</vt:lpstr>
      <vt:lpstr>Aims of Presentation</vt:lpstr>
      <vt:lpstr>Delphi Study </vt:lpstr>
      <vt:lpstr>Emerging Themes</vt:lpstr>
      <vt:lpstr>Supporting the tutors</vt:lpstr>
      <vt:lpstr>Supporting the students</vt:lpstr>
      <vt:lpstr>Supporting the students</vt:lpstr>
      <vt:lpstr>Lack of experience</vt:lpstr>
      <vt:lpstr>Educating physiotherapists</vt:lpstr>
      <vt:lpstr>Changing Attitudes</vt:lpstr>
      <vt:lpstr>Changing Attitudes</vt:lpstr>
      <vt:lpstr>University &amp; Faculty  Provision</vt:lpstr>
      <vt:lpstr>Slide 13</vt:lpstr>
      <vt:lpstr>Subject provision</vt:lpstr>
      <vt:lpstr>Do I need Learning support?</vt:lpstr>
      <vt:lpstr>Subject provision</vt:lpstr>
      <vt:lpstr>Clinical placements</vt:lpstr>
      <vt:lpstr>Acknowledgements &amp;  References</vt:lpstr>
      <vt:lpstr>Acknowledgements &amp;  References</vt:lpstr>
      <vt:lpstr>Acknowledgements &amp;  References</vt:lpstr>
    </vt:vector>
  </TitlesOfParts>
  <Company>Coventry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be a Physio?</dc:title>
  <dc:creator>Joanne Opie</dc:creator>
  <cp:lastModifiedBy>hsx392</cp:lastModifiedBy>
  <cp:revision>36</cp:revision>
  <dcterms:created xsi:type="dcterms:W3CDTF">2006-04-11T11:55:52Z</dcterms:created>
  <dcterms:modified xsi:type="dcterms:W3CDTF">2010-09-13T10:35:36Z</dcterms:modified>
</cp:coreProperties>
</file>