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8" r:id="rId2"/>
    <p:sldId id="258" r:id="rId3"/>
    <p:sldId id="270" r:id="rId4"/>
    <p:sldId id="257" r:id="rId5"/>
    <p:sldId id="267" r:id="rId6"/>
    <p:sldId id="260" r:id="rId7"/>
    <p:sldId id="277" r:id="rId8"/>
    <p:sldId id="262" r:id="rId9"/>
    <p:sldId id="266" r:id="rId10"/>
    <p:sldId id="276" r:id="rId11"/>
    <p:sldId id="268" r:id="rId12"/>
    <p:sldId id="264" r:id="rId13"/>
    <p:sldId id="265" r:id="rId14"/>
    <p:sldId id="275"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59" autoAdjust="0"/>
    <p:restoredTop sz="86478" autoAdjust="0"/>
  </p:normalViewPr>
  <p:slideViewPr>
    <p:cSldViewPr>
      <p:cViewPr varScale="1">
        <p:scale>
          <a:sx n="47" d="100"/>
          <a:sy n="47" d="100"/>
        </p:scale>
        <p:origin x="-480" y="-91"/>
      </p:cViewPr>
      <p:guideLst>
        <p:guide orient="horz" pos="2160"/>
        <p:guide pos="2880"/>
      </p:guideLst>
    </p:cSldViewPr>
  </p:slideViewPr>
  <p:outlineViewPr>
    <p:cViewPr>
      <p:scale>
        <a:sx n="33" d="100"/>
        <a:sy n="33" d="100"/>
      </p:scale>
      <p:origin x="0" y="1914"/>
    </p:cViewPr>
  </p:outlineViewPr>
  <p:notesTextViewPr>
    <p:cViewPr>
      <p:scale>
        <a:sx n="100" d="100"/>
        <a:sy n="100" d="100"/>
      </p:scale>
      <p:origin x="0" y="0"/>
    </p:cViewPr>
  </p:notesTextViewPr>
  <p:sorterViewPr>
    <p:cViewPr>
      <p:scale>
        <a:sx n="100" d="100"/>
        <a:sy n="100" d="100"/>
      </p:scale>
      <p:origin x="0" y="429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BF860-2ADF-4968-8D81-FA384A19A84F}" type="datetimeFigureOut">
              <a:rPr lang="en-GB" smtClean="0"/>
              <a:pPr/>
              <a:t>24/08/2010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0594FE-E002-4D25-814D-BE8C691F1973}"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 delighted to be here to discuss my topic with you because I have good reason to suspect I will find honey-  Well if not honey, then gems</a:t>
            </a:r>
            <a:r>
              <a:rPr lang="en-GB" baseline="0" dirty="0" smtClean="0"/>
              <a:t> of collective wisdom to me with provide direction.</a:t>
            </a:r>
            <a:r>
              <a:rPr lang="en-GB" dirty="0" smtClean="0"/>
              <a:t>  (I attended the first UK Conference back in 200?) and have followed proceeding via the web site. </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2</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11</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Oliver (2009;176-7) warning that, contrary to appearances, nurses are not to be viewed as allies, since they “are the beast itself”,</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12</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Oliver (2009;176-7) warning that, contrary to appearances, nurses are not to be viewed as allies, since they “are the beast itself”,</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13</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Oliver (2009;176-7) warning that, contrary to appearances, nurses are not to be viewed as allies, since they “are the beast itself”,</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14</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Inside me,</a:t>
            </a:r>
            <a:r>
              <a:rPr lang="en-GB" baseline="0" dirty="0" smtClean="0"/>
              <a:t> across my career as a nurse and mostly as a nurse educator, I have a thing about disability- and MAYBE it will look very different when exposed to the scrutiny of others.  So I come as a learner. But one who </a:t>
            </a:r>
            <a:r>
              <a:rPr lang="en-GB" sz="1200" kern="1200" dirty="0" smtClean="0">
                <a:solidFill>
                  <a:schemeClr val="tx1"/>
                </a:solidFill>
                <a:latin typeface="+mn-lt"/>
                <a:ea typeface="+mn-ea"/>
                <a:cs typeface="+mn-cs"/>
              </a:rPr>
              <a:t>subscribes to the goal of “radical socio-political transformation” (Kellner 1998;7). </a:t>
            </a:r>
            <a:r>
              <a:rPr lang="en-GB" baseline="0" dirty="0" smtClean="0"/>
              <a:t>The thing is I think health professionals, nurses included,  MAY become part of the solution to disability discrimination whereas they are largely defined as part of the problem.  In his recently revised ‘Understanding Disability’ Michael </a:t>
            </a:r>
            <a:r>
              <a:rPr lang="en-GB" sz="1200" kern="1200" dirty="0" smtClean="0">
                <a:solidFill>
                  <a:schemeClr val="tx1"/>
                </a:solidFill>
                <a:latin typeface="+mn-lt"/>
                <a:ea typeface="+mn-ea"/>
                <a:cs typeface="+mn-cs"/>
              </a:rPr>
              <a:t>Oliver (2009;176-7) warns that, contrary to appearances, nurses are not to be viewed as allies, since they “are the beast itself”.  However, as we are in Lancaster, an academic institution, so far I feel fairly safe admitting that I am on the UK Nursing register.   </a:t>
            </a:r>
            <a:endParaRPr lang="en-GB" dirty="0" smtClean="0"/>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It</a:t>
            </a:r>
            <a:r>
              <a:rPr lang="en-GB" baseline="0" dirty="0" smtClean="0"/>
              <a:t> may be useful to outline the UK system of Nursing </a:t>
            </a:r>
          </a:p>
          <a:p>
            <a:r>
              <a:rPr lang="en-GB" baseline="0" dirty="0" smtClean="0"/>
              <a:t>The title is protected by law.</a:t>
            </a:r>
          </a:p>
          <a:p>
            <a:r>
              <a:rPr lang="en-GB" baseline="0" dirty="0" smtClean="0"/>
              <a:t>Midwifery is NOT nursing!</a:t>
            </a:r>
          </a:p>
          <a:p>
            <a:endParaRPr lang="en-GB" baseline="0" dirty="0" smtClean="0"/>
          </a:p>
          <a:p>
            <a:r>
              <a:rPr lang="en-GB" baseline="0" dirty="0" smtClean="0"/>
              <a:t>There are different branches</a:t>
            </a:r>
          </a:p>
          <a:p>
            <a:pPr>
              <a:buFont typeface="Arial" pitchFamily="34" charset="0"/>
              <a:buChar char="•"/>
            </a:pPr>
            <a:r>
              <a:rPr lang="en-GB" baseline="0" dirty="0" smtClean="0"/>
              <a:t>Child</a:t>
            </a:r>
          </a:p>
          <a:p>
            <a:pPr>
              <a:buFont typeface="Arial" pitchFamily="34" charset="0"/>
              <a:buChar char="•"/>
            </a:pPr>
            <a:r>
              <a:rPr lang="en-GB" baseline="0" dirty="0" smtClean="0"/>
              <a:t>Mental Health</a:t>
            </a:r>
          </a:p>
          <a:p>
            <a:pPr>
              <a:buFont typeface="Arial" pitchFamily="34" charset="0"/>
              <a:buChar char="•"/>
            </a:pPr>
            <a:r>
              <a:rPr lang="en-GB" baseline="0" dirty="0" smtClean="0"/>
              <a:t>Learning Disability</a:t>
            </a:r>
          </a:p>
          <a:p>
            <a:pPr>
              <a:buFont typeface="Arial" pitchFamily="34" charset="0"/>
              <a:buChar char="•"/>
            </a:pPr>
            <a:r>
              <a:rPr lang="en-GB" baseline="0" dirty="0" smtClean="0"/>
              <a:t>Adult</a:t>
            </a:r>
          </a:p>
          <a:p>
            <a:pPr>
              <a:buFont typeface="Arial" pitchFamily="34" charset="0"/>
              <a:buChar char="•"/>
            </a:pPr>
            <a:endParaRPr lang="en-GB" baseline="0" dirty="0" smtClean="0"/>
          </a:p>
          <a:p>
            <a:pPr>
              <a:buFont typeface="Arial" pitchFamily="34" charset="0"/>
              <a:buNone/>
            </a:pPr>
            <a:r>
              <a:rPr lang="en-GB" baseline="0" dirty="0" smtClean="0"/>
              <a:t>My background and focus today is this last category- the most populous, the general one.  This type of nurse is found on the end of the NHS-direct telephone advice line (incidentally- some of whom are blind, others wheelchair users and some have bad backs), in the GP surgery (the quicker and more human option compared to the GP perhaps), Occupational health departments, the general hospital wards where you may find yourself if you have a physical aliment, and of course on our UK TVs in ER and Holby City or Casualty. </a:t>
            </a:r>
          </a:p>
          <a:p>
            <a:pPr>
              <a:buFont typeface="Arial" pitchFamily="34" charset="0"/>
              <a:buNone/>
            </a:pPr>
            <a:endParaRPr lang="en-GB" baseline="0" dirty="0" smtClean="0"/>
          </a:p>
          <a:p>
            <a:pPr>
              <a:buFont typeface="Arial" pitchFamily="34" charset="0"/>
              <a:buNone/>
            </a:pPr>
            <a:r>
              <a:rPr lang="en-GB" baseline="0" dirty="0" smtClean="0"/>
              <a:t>ALL branches have daily contact with disabled people- though most do not realise it</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Some see Adult nurses like this....  </a:t>
            </a:r>
            <a:r>
              <a:rPr lang="en-GB" sz="1200" b="1" kern="1200" dirty="0" smtClean="0">
                <a:solidFill>
                  <a:schemeClr val="tx1"/>
                </a:solidFill>
                <a:latin typeface="+mn-lt"/>
                <a:ea typeface="+mn-ea"/>
                <a:cs typeface="+mn-cs"/>
              </a:rPr>
              <a:t>Nurses play a role</a:t>
            </a:r>
            <a:r>
              <a:rPr lang="en-GB" sz="1200" b="0" kern="1200" dirty="0" smtClean="0">
                <a:solidFill>
                  <a:schemeClr val="tx1"/>
                </a:solidFill>
                <a:latin typeface="+mn-lt"/>
                <a:ea typeface="+mn-ea"/>
                <a:cs typeface="+mn-cs"/>
              </a:rPr>
              <a:t> in</a:t>
            </a:r>
            <a:r>
              <a:rPr lang="en-GB" sz="1200" b="0" kern="1200" baseline="0" dirty="0" smtClean="0">
                <a:solidFill>
                  <a:schemeClr val="tx1"/>
                </a:solidFill>
                <a:latin typeface="+mn-lt"/>
                <a:ea typeface="+mn-ea"/>
                <a:cs typeface="+mn-cs"/>
              </a:rPr>
              <a:t> the production line of disability.  Model c</a:t>
            </a:r>
            <a:r>
              <a:rPr lang="en-GB" sz="1200" b="0" kern="1200" dirty="0" smtClean="0">
                <a:solidFill>
                  <a:schemeClr val="tx1"/>
                </a:solidFill>
                <a:latin typeface="+mn-lt"/>
                <a:ea typeface="+mn-ea"/>
                <a:cs typeface="+mn-cs"/>
              </a:rPr>
              <a:t>itizens,</a:t>
            </a:r>
            <a:r>
              <a:rPr lang="en-GB" sz="1200" b="0" kern="1200" baseline="0" dirty="0" smtClean="0">
                <a:solidFill>
                  <a:schemeClr val="tx1"/>
                </a:solidFill>
                <a:latin typeface="+mn-lt"/>
                <a:ea typeface="+mn-ea"/>
                <a:cs typeface="+mn-cs"/>
              </a:rPr>
              <a:t> [people who have or aspire to health], from time to time acquire impairments – curtsey of  Leprosy, </a:t>
            </a:r>
            <a:r>
              <a:rPr lang="en-GB" sz="1200" b="0" kern="1200" baseline="0" dirty="0" err="1" smtClean="0">
                <a:solidFill>
                  <a:schemeClr val="tx1"/>
                </a:solidFill>
                <a:latin typeface="+mn-lt"/>
                <a:ea typeface="+mn-ea"/>
                <a:cs typeface="+mn-cs"/>
              </a:rPr>
              <a:t>Laddish</a:t>
            </a:r>
            <a:r>
              <a:rPr lang="en-GB" sz="1200" b="0" kern="1200" baseline="0" dirty="0" smtClean="0">
                <a:solidFill>
                  <a:schemeClr val="tx1"/>
                </a:solidFill>
                <a:latin typeface="+mn-lt"/>
                <a:ea typeface="+mn-ea"/>
                <a:cs typeface="+mn-cs"/>
              </a:rPr>
              <a:t> behaviour (often around cars, sports or alcohol)  or various Long-term conditions.  (depending of course on where you live).  They eventually</a:t>
            </a:r>
            <a:r>
              <a:rPr lang="en-GB" sz="1200" b="0" kern="1200" dirty="0" smtClean="0">
                <a:solidFill>
                  <a:schemeClr val="tx1"/>
                </a:solidFill>
                <a:latin typeface="+mn-lt"/>
                <a:ea typeface="+mn-ea"/>
                <a:cs typeface="+mn-cs"/>
              </a:rPr>
              <a:t>  enter a health /medical setting where nurses conspire,</a:t>
            </a:r>
            <a:r>
              <a:rPr lang="en-GB" sz="1200" b="0" kern="1200" baseline="0" dirty="0" smtClean="0">
                <a:solidFill>
                  <a:schemeClr val="tx1"/>
                </a:solidFill>
                <a:latin typeface="+mn-lt"/>
                <a:ea typeface="+mn-ea"/>
                <a:cs typeface="+mn-cs"/>
              </a:rPr>
              <a:t> with others, via a socialisation process, to change the citizens identity [which may traverse Victim, Patient, Disabled Person].  The citizen emerges from this sausage-machine as a medical failure, dependent, deviant and rather devalued regarding their citizenship, [</a:t>
            </a:r>
            <a:r>
              <a:rPr lang="en-GB" sz="1200" kern="1200" dirty="0" smtClean="0">
                <a:solidFill>
                  <a:schemeClr val="tx1"/>
                </a:solidFill>
                <a:latin typeface="+mn-lt"/>
                <a:ea typeface="+mn-ea"/>
                <a:cs typeface="+mn-cs"/>
              </a:rPr>
              <a:t>Dwyer (2004;115) examined the concept of citizenship and concluded that “Citizenship rights for disabled people remains firmly anchored in rhetoric rather than reality”. ]</a:t>
            </a:r>
            <a:r>
              <a:rPr lang="en-GB" sz="1200" b="0" kern="1200" baseline="0" dirty="0" smtClean="0">
                <a:solidFill>
                  <a:schemeClr val="tx1"/>
                </a:solidFill>
                <a:latin typeface="+mn-lt"/>
                <a:ea typeface="+mn-ea"/>
                <a:cs typeface="+mn-cs"/>
              </a:rPr>
              <a:t> .....thus disabled people emerge as a </a:t>
            </a:r>
            <a:r>
              <a:rPr lang="en-GB" sz="1200" b="0" kern="1200" dirty="0" smtClean="0">
                <a:solidFill>
                  <a:schemeClr val="tx1"/>
                </a:solidFill>
                <a:latin typeface="+mn-lt"/>
                <a:ea typeface="+mn-ea"/>
                <a:cs typeface="+mn-cs"/>
              </a:rPr>
              <a:t>'perpetual patients‘.  </a:t>
            </a:r>
          </a:p>
          <a:p>
            <a:endParaRPr lang="en-GB" sz="1200" b="0"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The slightly paranoid amongst us will now question the motives of nurses and all health professionals; but should we question a professionally qualified nurse they would be horrified at the preposterous notion that they are implicated in ‘disabling</a:t>
            </a:r>
            <a:r>
              <a:rPr lang="en-GB" sz="1200" b="0" kern="1200" baseline="0" dirty="0" smtClean="0">
                <a:solidFill>
                  <a:schemeClr val="tx1"/>
                </a:solidFill>
                <a:latin typeface="+mn-lt"/>
                <a:ea typeface="+mn-ea"/>
                <a:cs typeface="+mn-cs"/>
              </a:rPr>
              <a:t> people’ </a:t>
            </a:r>
            <a:r>
              <a:rPr lang="en-GB" sz="1200" b="0" kern="1200" dirty="0" smtClean="0">
                <a:solidFill>
                  <a:schemeClr val="tx1"/>
                </a:solidFill>
                <a:latin typeface="+mn-lt"/>
                <a:ea typeface="+mn-ea"/>
                <a:cs typeface="+mn-cs"/>
              </a:rPr>
              <a:t>in this way – there is little</a:t>
            </a:r>
            <a:r>
              <a:rPr lang="en-GB" sz="1200" b="0" kern="1200" baseline="0" dirty="0" smtClean="0">
                <a:solidFill>
                  <a:schemeClr val="tx1"/>
                </a:solidFill>
                <a:latin typeface="+mn-lt"/>
                <a:ea typeface="+mn-ea"/>
                <a:cs typeface="+mn-cs"/>
              </a:rPr>
              <a:t> of consciousness in the process- it’s in their</a:t>
            </a:r>
            <a:r>
              <a:rPr lang="en-GB" sz="1200" b="0" kern="1200" dirty="0" smtClean="0">
                <a:solidFill>
                  <a:schemeClr val="tx1"/>
                </a:solidFill>
                <a:latin typeface="+mn-lt"/>
                <a:ea typeface="+mn-ea"/>
                <a:cs typeface="+mn-cs"/>
              </a:rPr>
              <a:t> social genes- furthermore the citizens who are thus processed into perpetual patients themselves have no real cause to notice the process- they have yet to be enticed or converted by the radical social model of disability.    </a:t>
            </a:r>
          </a:p>
          <a:p>
            <a:endParaRPr lang="en-GB" sz="1200" b="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40594FE-E002-4D25-814D-BE8C691F1973}"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Since as we know most legally disabled people want nothing to do with the label, it </a:t>
            </a:r>
            <a:r>
              <a:rPr lang="en-GB" dirty="0" err="1" smtClean="0"/>
              <a:t>it</a:t>
            </a:r>
            <a:r>
              <a:rPr lang="en-GB" dirty="0" smtClean="0"/>
              <a:t> may show nurses to be surprisingly enlightened to note that only 75%  dismiss the rights dimension of disability!  </a:t>
            </a:r>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 nursing aspires to professional status (certainly there is considerably more autonomous practice in the past 10 years) and follows the lead of Evidence Based Practice (which has been conceived by some as Eminence based</a:t>
            </a:r>
            <a:r>
              <a:rPr lang="en-GB" baseline="0" dirty="0" smtClean="0"/>
              <a:t> Practice) and its sister Evidence Based Nursing; we Need</a:t>
            </a:r>
          </a:p>
          <a:p>
            <a:pPr>
              <a:buFont typeface="Arial" pitchFamily="34" charset="0"/>
              <a:buChar char="•"/>
            </a:pPr>
            <a:r>
              <a:rPr lang="en-GB" baseline="0" dirty="0" smtClean="0"/>
              <a:t>Facts of science- Statistics and counts</a:t>
            </a:r>
          </a:p>
          <a:p>
            <a:pPr>
              <a:buFont typeface="Arial" pitchFamily="34" charset="0"/>
              <a:buChar char="•"/>
            </a:pPr>
            <a:r>
              <a:rPr lang="en-GB" baseline="0" dirty="0" smtClean="0"/>
              <a:t>Facts of Experience- the deadly impact of diagnostic overshadowing</a:t>
            </a:r>
          </a:p>
          <a:p>
            <a:pPr>
              <a:buFont typeface="Arial" pitchFamily="34" charset="0"/>
              <a:buChar char="•"/>
            </a:pPr>
            <a:r>
              <a:rPr lang="en-GB" baseline="0" dirty="0" smtClean="0"/>
              <a:t>Nurses to engage WITH disabled people in research</a:t>
            </a:r>
          </a:p>
          <a:p>
            <a:pPr>
              <a:buFont typeface="Arial" pitchFamily="34" charset="0"/>
              <a:buChar char="•"/>
            </a:pPr>
            <a:r>
              <a:rPr lang="en-GB" baseline="0" dirty="0" smtClean="0"/>
              <a:t>Surveys, Historical, Ethnographies, Phenomenology, Participatory Action research, Evaluations, Narratives, National Enquiries, Case Study, RCTs</a:t>
            </a:r>
          </a:p>
          <a:p>
            <a:pPr>
              <a:buFont typeface="Arial" pitchFamily="34" charset="0"/>
              <a:buChar char="•"/>
            </a:pPr>
            <a:endParaRPr lang="en-GB" baseline="0" dirty="0" smtClean="0"/>
          </a:p>
          <a:p>
            <a:r>
              <a:rPr lang="en-GB" baseline="0" dirty="0" smtClean="0"/>
              <a:t>Rather than an eclectic mess, above all we need CRITICAL THEORY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AND in line with an overarching aim of critical theory to “free people from overt and covert forms of domination” (Johnson and </a:t>
            </a:r>
            <a:r>
              <a:rPr lang="en-GB" sz="1200" kern="1200" dirty="0" err="1" smtClean="0">
                <a:solidFill>
                  <a:schemeClr val="tx1"/>
                </a:solidFill>
                <a:latin typeface="+mn-lt"/>
                <a:ea typeface="+mn-ea"/>
                <a:cs typeface="+mn-cs"/>
              </a:rPr>
              <a:t>Buberley</a:t>
            </a:r>
            <a:r>
              <a:rPr lang="en-GB" sz="1200" kern="1200" dirty="0" smtClean="0">
                <a:solidFill>
                  <a:schemeClr val="tx1"/>
                </a:solidFill>
                <a:latin typeface="+mn-lt"/>
                <a:ea typeface="+mn-ea"/>
                <a:cs typeface="+mn-cs"/>
              </a:rPr>
              <a:t> 2003;120).      </a:t>
            </a:r>
          </a:p>
          <a:p>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There is a pressing need to convince those within the profession that disability should be conceptualised within a rights framework.  Because, as in many areas of life disabled people, irrespective of their own identities, face discrimination- including in the area of healthcare</a:t>
            </a:r>
            <a:endParaRPr lang="en-GB" sz="1200" b="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40594FE-E002-4D25-814D-BE8C691F1973}" type="slidenum">
              <a:rPr lang="en-GB" smtClean="0"/>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We need nurses to be disturbed and confused as opposed to contented or complacent!  People are losing their lives, diagnostic overshadowing gives others</a:t>
            </a:r>
            <a:r>
              <a:rPr lang="en-GB" sz="1200" kern="1200" baseline="0" dirty="0" smtClean="0">
                <a:solidFill>
                  <a:schemeClr val="tx1"/>
                </a:solidFill>
                <a:latin typeface="+mn-lt"/>
                <a:ea typeface="+mn-ea"/>
                <a:cs typeface="+mn-cs"/>
              </a:rPr>
              <a:t> poorer quality healthcare, the expectations of nurses is picked up, almost by osmosis by people in transition. </a:t>
            </a:r>
            <a:r>
              <a:rPr lang="en-GB" sz="1200" kern="1200" dirty="0" smtClean="0">
                <a:solidFill>
                  <a:schemeClr val="tx1"/>
                </a:solidFill>
                <a:latin typeface="+mn-lt"/>
                <a:ea typeface="+mn-ea"/>
                <a:cs typeface="+mn-cs"/>
              </a:rPr>
              <a:t>In just the sort of environment where one may expect a safe haven of disability friendly attitudes (Harrison 1999), disabled people actually face poor access to primary care, denial of treatments, human rights violations, lack of dignity and a medically dominated socialisation process which leaves those with acquired impairments accepting that their problems almost entirely stem from their own dysfunctional bodies or minds (Bowers, 2003; Brett, 2002; Carter and Markham 2001; Harrison, 1999; Northway, 2003; Scullion, 2000a). </a:t>
            </a:r>
          </a:p>
          <a:p>
            <a:r>
              <a:rPr lang="en-GB" sz="1200" kern="1200" dirty="0" smtClean="0">
                <a:solidFill>
                  <a:schemeClr val="tx1"/>
                </a:solidFill>
                <a:latin typeface="+mn-lt"/>
                <a:ea typeface="+mn-ea"/>
                <a:cs typeface="+mn-cs"/>
              </a:rPr>
              <a:t>However ‘Disability’ cannot be both  illness and equality issue (lowest ranking amongst them it would seem) and the following list may disturb adult</a:t>
            </a:r>
            <a:r>
              <a:rPr lang="en-GB" sz="1200" kern="1200" baseline="0" dirty="0" smtClean="0">
                <a:solidFill>
                  <a:schemeClr val="tx1"/>
                </a:solidFill>
                <a:latin typeface="+mn-lt"/>
                <a:ea typeface="+mn-ea"/>
                <a:cs typeface="+mn-cs"/>
              </a:rPr>
              <a:t> nursing;</a:t>
            </a:r>
          </a:p>
          <a:p>
            <a:pPr>
              <a:buFont typeface="Arial" pitchFamily="34" charset="0"/>
              <a:buChar char="•"/>
            </a:pPr>
            <a:r>
              <a:rPr lang="en-GB" dirty="0" smtClean="0"/>
              <a:t>Legal requirements</a:t>
            </a:r>
          </a:p>
          <a:p>
            <a:pPr>
              <a:buFont typeface="Arial" pitchFamily="34" charset="0"/>
              <a:buChar char="•"/>
            </a:pPr>
            <a:r>
              <a:rPr lang="en-GB" dirty="0" smtClean="0"/>
              <a:t>Rights agenda</a:t>
            </a:r>
          </a:p>
          <a:p>
            <a:pPr>
              <a:buFont typeface="Arial" pitchFamily="34" charset="0"/>
              <a:buChar char="•"/>
            </a:pPr>
            <a:r>
              <a:rPr lang="en-GB" dirty="0" smtClean="0"/>
              <a:t>Study</a:t>
            </a:r>
          </a:p>
          <a:p>
            <a:pPr>
              <a:buFont typeface="Arial" pitchFamily="34" charset="0"/>
              <a:buChar char="•"/>
            </a:pPr>
            <a:r>
              <a:rPr lang="en-GB" dirty="0" smtClean="0"/>
              <a:t>Champions</a:t>
            </a:r>
          </a:p>
          <a:p>
            <a:pPr>
              <a:buFont typeface="Arial" pitchFamily="34" charset="0"/>
              <a:buChar char="•"/>
            </a:pPr>
            <a:r>
              <a:rPr lang="en-GB" dirty="0" smtClean="0"/>
              <a:t>Barriers</a:t>
            </a:r>
          </a:p>
          <a:p>
            <a:pPr>
              <a:buFont typeface="Arial" pitchFamily="34" charset="0"/>
              <a:buChar char="•"/>
            </a:pPr>
            <a:r>
              <a:rPr lang="en-GB" dirty="0" smtClean="0"/>
              <a:t>Advocate role</a:t>
            </a:r>
          </a:p>
          <a:p>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WHAT may be useful is Becky (the wheelchair user Barbie Doll) – this is the thing inside which seems very </a:t>
            </a:r>
            <a:r>
              <a:rPr lang="en-GB" sz="1200" b="1" kern="1200" dirty="0" err="1" smtClean="0">
                <a:solidFill>
                  <a:schemeClr val="tx1"/>
                </a:solidFill>
                <a:latin typeface="+mn-lt"/>
                <a:ea typeface="+mn-ea"/>
                <a:cs typeface="+mn-cs"/>
              </a:rPr>
              <a:t>thingish</a:t>
            </a:r>
            <a:r>
              <a:rPr lang="en-GB" sz="1200" b="1" kern="1200" dirty="0" smtClean="0">
                <a:solidFill>
                  <a:schemeClr val="tx1"/>
                </a:solidFill>
                <a:latin typeface="+mn-lt"/>
                <a:ea typeface="+mn-ea"/>
                <a:cs typeface="+mn-cs"/>
              </a:rPr>
              <a:t> (potentially Powerful).  It is of course the Social Model of Disability- a spanner or imprecision tool fix the problem.  Oliver (2009) agrees that it is simply a tool- and I wish to use it to fix adult nursing- or at least to challenge disability discrimination.</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40594FE-E002-4D25-814D-BE8C691F1973}" type="slidenum">
              <a:rPr lang="en-GB" smtClean="0"/>
              <a:pPr/>
              <a:t>10</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54FBA0-BDF6-4B60-B04E-58C6A6C6AFF3}" type="datetimeFigureOut">
              <a:rPr lang="en-US" smtClean="0"/>
              <a:pPr/>
              <a:t>8/24/2010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2E93DD3-66D7-4135-8933-5EAF8577811E}"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4FBA0-BDF6-4B60-B04E-58C6A6C6AFF3}" type="datetimeFigureOut">
              <a:rPr lang="en-US" smtClean="0"/>
              <a:pPr/>
              <a:t>8/24/2010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E93DD3-66D7-4135-8933-5EAF8577811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uk.wrs.yahoo.com/_ylt=A0WTf210iPpLNSMA10RWBQx./SIG=12cbv3log/EXP=1274796532/**http:/www.starstore.com/acatalog/Pooh-poster-solo-l.jp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b="1" dirty="0" smtClean="0"/>
              <a:t>Towards a cautious use of a social model of disability in general nursing</a:t>
            </a:r>
            <a:endParaRPr lang="en-GB" dirty="0"/>
          </a:p>
        </p:txBody>
      </p:sp>
      <p:sp>
        <p:nvSpPr>
          <p:cNvPr id="3" name="Subtitle 2"/>
          <p:cNvSpPr>
            <a:spLocks noGrp="1"/>
          </p:cNvSpPr>
          <p:nvPr>
            <p:ph type="subTitle" idx="1"/>
          </p:nvPr>
        </p:nvSpPr>
        <p:spPr/>
        <p:txBody>
          <a:bodyPr/>
          <a:lstStyle/>
          <a:p>
            <a:r>
              <a:rPr lang="en-GB" sz="4800" dirty="0" smtClean="0"/>
              <a:t>Philip Scullion RN</a:t>
            </a:r>
          </a:p>
          <a:p>
            <a:endParaRPr lang="en-GB" dirty="0" smtClean="0"/>
          </a:p>
          <a:p>
            <a:endParaRPr lang="en-GB" dirty="0"/>
          </a:p>
        </p:txBody>
      </p:sp>
      <p:pic>
        <p:nvPicPr>
          <p:cNvPr id="4" name="Picture 3" descr="CU_logo"/>
          <p:cNvPicPr/>
          <p:nvPr/>
        </p:nvPicPr>
        <p:blipFill>
          <a:blip r:embed="rId2" cstate="print"/>
          <a:srcRect/>
          <a:stretch>
            <a:fillRect/>
          </a:stretch>
        </p:blipFill>
        <p:spPr bwMode="auto">
          <a:xfrm>
            <a:off x="6660232" y="4941168"/>
            <a:ext cx="2232248" cy="1664196"/>
          </a:xfrm>
          <a:prstGeom prst="rect">
            <a:avLst/>
          </a:prstGeom>
          <a:noFill/>
          <a:ln w="9525">
            <a:noFill/>
            <a:miter lim="800000"/>
            <a:headEnd/>
            <a:tailEnd/>
          </a:ln>
        </p:spPr>
      </p:pic>
      <p:pic>
        <p:nvPicPr>
          <p:cNvPr id="5" name="Picture 4" descr="CU_logo"/>
          <p:cNvPicPr/>
          <p:nvPr/>
        </p:nvPicPr>
        <p:blipFill>
          <a:blip r:embed="rId2" cstate="print"/>
          <a:srcRect/>
          <a:stretch>
            <a:fillRect/>
          </a:stretch>
        </p:blipFill>
        <p:spPr bwMode="auto">
          <a:xfrm>
            <a:off x="323528" y="5013176"/>
            <a:ext cx="2232248" cy="1664196"/>
          </a:xfrm>
          <a:prstGeom prst="rect">
            <a:avLst/>
          </a:prstGeom>
          <a:noFill/>
          <a:ln w="9525">
            <a:noFill/>
            <a:miter lim="800000"/>
            <a:headEnd/>
            <a:tailEnd/>
          </a:ln>
        </p:spPr>
      </p:pic>
      <p:pic>
        <p:nvPicPr>
          <p:cNvPr id="6" name="Picture 5" descr="CU_logo"/>
          <p:cNvPicPr/>
          <p:nvPr/>
        </p:nvPicPr>
        <p:blipFill>
          <a:blip r:embed="rId2" cstate="print"/>
          <a:srcRect/>
          <a:stretch>
            <a:fillRect/>
          </a:stretch>
        </p:blipFill>
        <p:spPr bwMode="auto">
          <a:xfrm>
            <a:off x="179512" y="0"/>
            <a:ext cx="2232248" cy="1664196"/>
          </a:xfrm>
          <a:prstGeom prst="rect">
            <a:avLst/>
          </a:prstGeom>
          <a:noFill/>
          <a:ln w="9525">
            <a:noFill/>
            <a:miter lim="800000"/>
            <a:headEnd/>
            <a:tailEnd/>
          </a:ln>
        </p:spPr>
      </p:pic>
      <p:pic>
        <p:nvPicPr>
          <p:cNvPr id="7" name="Picture 6" descr="CU_logo"/>
          <p:cNvPicPr/>
          <p:nvPr/>
        </p:nvPicPr>
        <p:blipFill>
          <a:blip r:embed="rId2" cstate="print"/>
          <a:srcRect/>
          <a:stretch>
            <a:fillRect/>
          </a:stretch>
        </p:blipFill>
        <p:spPr bwMode="auto">
          <a:xfrm>
            <a:off x="6911752" y="0"/>
            <a:ext cx="2232248" cy="16641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46250"/>
          </a:xfrm>
        </p:spPr>
        <p:txBody>
          <a:bodyPr>
            <a:normAutofit/>
          </a:bodyPr>
          <a:lstStyle/>
          <a:p>
            <a:r>
              <a:rPr lang="en-GB" dirty="0" smtClean="0"/>
              <a:t>Social Model- </a:t>
            </a:r>
            <a:br>
              <a:rPr lang="en-GB" dirty="0" smtClean="0"/>
            </a:br>
            <a:r>
              <a:rPr lang="en-GB" b="1" dirty="0" smtClean="0"/>
              <a:t>BIG Idea</a:t>
            </a:r>
            <a:r>
              <a:rPr lang="en-GB" dirty="0" smtClean="0"/>
              <a:t> in Adult Nursing</a:t>
            </a:r>
            <a:endParaRPr lang="en-GB" dirty="0"/>
          </a:p>
        </p:txBody>
      </p:sp>
      <p:pic>
        <p:nvPicPr>
          <p:cNvPr id="4098" name="Picture 2" descr="C:\Users\USER\AppData\Local\Microsoft\Windows\Temporary Internet Files\Content.IE5\7U1M76N4\MC900431613[1].png"/>
          <p:cNvPicPr>
            <a:picLocks noGrp="1" noChangeAspect="1" noChangeArrowheads="1"/>
          </p:cNvPicPr>
          <p:nvPr>
            <p:ph idx="1"/>
          </p:nvPr>
        </p:nvPicPr>
        <p:blipFill>
          <a:blip r:embed="rId3" cstate="print"/>
          <a:srcRect/>
          <a:stretch>
            <a:fillRect/>
          </a:stretch>
        </p:blipFill>
        <p:spPr bwMode="auto">
          <a:xfrm>
            <a:off x="5059229" y="2564904"/>
            <a:ext cx="4084771" cy="4084771"/>
          </a:xfrm>
          <a:prstGeom prst="rect">
            <a:avLst/>
          </a:prstGeom>
          <a:noFill/>
        </p:spPr>
      </p:pic>
      <p:sp>
        <p:nvSpPr>
          <p:cNvPr id="5" name="Text Placeholder 4"/>
          <p:cNvSpPr>
            <a:spLocks noGrp="1"/>
          </p:cNvSpPr>
          <p:nvPr>
            <p:ph type="body" idx="4294967295"/>
          </p:nvPr>
        </p:nvSpPr>
        <p:spPr/>
        <p:txBody>
          <a:bodyPr/>
          <a:lstStyle/>
          <a:p>
            <a:endParaRPr lang="en-GB" dirty="0"/>
          </a:p>
        </p:txBody>
      </p:sp>
      <p:pic>
        <p:nvPicPr>
          <p:cNvPr id="6" name="Picture 5" descr="http://www.chrissy.com/images/barbie/wheelchair.gif"/>
          <p:cNvPicPr/>
          <p:nvPr/>
        </p:nvPicPr>
        <p:blipFill>
          <a:blip r:embed="rId4" cstate="print"/>
          <a:srcRect/>
          <a:stretch>
            <a:fillRect/>
          </a:stretch>
        </p:blipFill>
        <p:spPr bwMode="auto">
          <a:xfrm>
            <a:off x="179512" y="2204864"/>
            <a:ext cx="3672408"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cautious?</a:t>
            </a:r>
            <a:endParaRPr lang="en-GB" dirty="0"/>
          </a:p>
        </p:txBody>
      </p:sp>
      <p:sp>
        <p:nvSpPr>
          <p:cNvPr id="3" name="Content Placeholder 2"/>
          <p:cNvSpPr>
            <a:spLocks noGrp="1"/>
          </p:cNvSpPr>
          <p:nvPr>
            <p:ph idx="1"/>
          </p:nvPr>
        </p:nvSpPr>
        <p:spPr/>
        <p:txBody>
          <a:bodyPr/>
          <a:lstStyle/>
          <a:p>
            <a:r>
              <a:rPr lang="en-GB" dirty="0" smtClean="0"/>
              <a:t>Partial coverage-neglects those with learning disabilities (Scullion JAN 2010) </a:t>
            </a:r>
          </a:p>
          <a:p>
            <a:r>
              <a:rPr lang="en-GB" dirty="0" smtClean="0"/>
              <a:t>Impairment has significance</a:t>
            </a:r>
          </a:p>
          <a:p>
            <a:r>
              <a:rPr lang="en-GB" dirty="0" smtClean="0"/>
              <a:t>“impairments are painful, debilitating or even fatal” (Beckett 2006;116) </a:t>
            </a:r>
          </a:p>
          <a:p>
            <a:r>
              <a:rPr lang="en-GB" dirty="0" smtClean="0"/>
              <a:t>Many seek solutions to troublesome impairments</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Advocacy: does Nursing have a role</a:t>
            </a:r>
            <a:r>
              <a:rPr lang="en-GB" dirty="0" smtClean="0"/>
              <a:t>?</a:t>
            </a:r>
            <a:endParaRPr lang="en-GB" dirty="0"/>
          </a:p>
        </p:txBody>
      </p:sp>
      <p:sp>
        <p:nvSpPr>
          <p:cNvPr id="3" name="Content Placeholder 2"/>
          <p:cNvSpPr>
            <a:spLocks noGrp="1"/>
          </p:cNvSpPr>
          <p:nvPr>
            <p:ph idx="1"/>
          </p:nvPr>
        </p:nvSpPr>
        <p:spPr/>
        <p:txBody>
          <a:bodyPr/>
          <a:lstStyle/>
          <a:p>
            <a:r>
              <a:rPr lang="en-GB" b="1" dirty="0" smtClean="0">
                <a:solidFill>
                  <a:srgbClr val="FF0000"/>
                </a:solidFill>
              </a:rPr>
              <a:t>little a-</a:t>
            </a:r>
            <a:r>
              <a:rPr lang="en-GB" b="1" dirty="0" smtClean="0"/>
              <a:t> that which concerns itself with individuals,</a:t>
            </a:r>
          </a:p>
          <a:p>
            <a:r>
              <a:rPr lang="en-GB" b="1" dirty="0" smtClean="0">
                <a:solidFill>
                  <a:srgbClr val="FF0000"/>
                </a:solidFill>
              </a:rPr>
              <a:t>big A</a:t>
            </a:r>
            <a:r>
              <a:rPr lang="en-GB" b="1" dirty="0" smtClean="0"/>
              <a:t>- concerning itself with wider social illnesses or issues (Brandon et-al  1995)</a:t>
            </a:r>
          </a:p>
          <a:p>
            <a:endParaRPr lang="en-GB" b="1" dirty="0" smtClean="0"/>
          </a:p>
          <a:p>
            <a:r>
              <a:rPr lang="en-GB" b="1" dirty="0" smtClean="0"/>
              <a:t>Need to extend concerns beyond the institutions walls / away from the clinical focus (Fowler 1989).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Nursing and the ‘Disability Movement’</a:t>
            </a:r>
            <a:endParaRPr lang="en-GB" dirty="0"/>
          </a:p>
        </p:txBody>
      </p:sp>
      <p:sp>
        <p:nvSpPr>
          <p:cNvPr id="3" name="Content Placeholder 2"/>
          <p:cNvSpPr>
            <a:spLocks noGrp="1"/>
          </p:cNvSpPr>
          <p:nvPr>
            <p:ph idx="1"/>
          </p:nvPr>
        </p:nvSpPr>
        <p:spPr>
          <a:xfrm>
            <a:off x="539552" y="1556792"/>
            <a:ext cx="8229600" cy="4857403"/>
          </a:xfrm>
        </p:spPr>
        <p:txBody>
          <a:bodyPr>
            <a:normAutofit/>
          </a:bodyPr>
          <a:lstStyle/>
          <a:p>
            <a:r>
              <a:rPr lang="en-GB" dirty="0" smtClean="0"/>
              <a:t>a loose collective of organisations and individuals seeking to accomplish social change;  its’ various strands being “united in their view that we live in a ‘disabling society’ in which many people with impairments are socially excluded in a number of ways” (Beckett 2006;17)</a:t>
            </a:r>
          </a:p>
          <a:p>
            <a:r>
              <a:rPr lang="en-GB" dirty="0" smtClean="0"/>
              <a:t>while castigated by the </a:t>
            </a:r>
            <a:r>
              <a:rPr lang="en-GB" b="1" dirty="0" smtClean="0">
                <a:solidFill>
                  <a:srgbClr val="FF0000"/>
                </a:solidFill>
              </a:rPr>
              <a:t>‘disabled people’s movement’ </a:t>
            </a:r>
            <a:r>
              <a:rPr lang="en-GB" dirty="0" smtClean="0"/>
              <a:t> (Oliver 2009)</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normAutofit fontScale="90000"/>
          </a:bodyPr>
          <a:lstStyle/>
          <a:p>
            <a:r>
              <a:rPr lang="en-GB" sz="4000" dirty="0" smtClean="0"/>
              <a:t>Nursing</a:t>
            </a:r>
            <a:r>
              <a:rPr lang="en-GB" dirty="0" smtClean="0"/>
              <a:t> </a:t>
            </a:r>
            <a:r>
              <a:rPr lang="en-GB" sz="1800" dirty="0" smtClean="0"/>
              <a:t>as a force </a:t>
            </a:r>
            <a:r>
              <a:rPr lang="en-GB" dirty="0" smtClean="0"/>
              <a:t>Challenging Discrimination?</a:t>
            </a:r>
            <a:endParaRPr lang="en-GB" dirty="0"/>
          </a:p>
        </p:txBody>
      </p:sp>
      <p:sp>
        <p:nvSpPr>
          <p:cNvPr id="3" name="Content Placeholder 2"/>
          <p:cNvSpPr>
            <a:spLocks noGrp="1"/>
          </p:cNvSpPr>
          <p:nvPr>
            <p:ph idx="1"/>
          </p:nvPr>
        </p:nvSpPr>
        <p:spPr/>
        <p:txBody>
          <a:bodyPr/>
          <a:lstStyle/>
          <a:p>
            <a:r>
              <a:rPr lang="en-GB" dirty="0" smtClean="0"/>
              <a:t>Nursing as Social Advocacy</a:t>
            </a:r>
          </a:p>
          <a:p>
            <a:r>
              <a:rPr lang="en-GB" dirty="0" smtClean="0"/>
              <a:t>Disabled people as nurses</a:t>
            </a:r>
          </a:p>
          <a:p>
            <a:r>
              <a:rPr lang="en-GB" dirty="0" smtClean="0"/>
              <a:t>Champions within</a:t>
            </a:r>
          </a:p>
          <a:p>
            <a:r>
              <a:rPr lang="en-GB" dirty="0" smtClean="0"/>
              <a:t>Merging / collaboration with Disability Studies</a:t>
            </a:r>
          </a:p>
          <a:p>
            <a:r>
              <a:rPr lang="en-GB" dirty="0" smtClean="0"/>
              <a:t>Curriculum to incorporate Social Model</a:t>
            </a:r>
          </a:p>
          <a:p>
            <a:r>
              <a:rPr lang="en-GB" dirty="0" smtClean="0"/>
              <a:t>Role of Disabled people in the curriculum</a:t>
            </a:r>
          </a:p>
          <a:p>
            <a:r>
              <a:rPr lang="en-GB" dirty="0" smtClean="0"/>
              <a:t>Further studies (e.g. impact of Social model)</a:t>
            </a:r>
          </a:p>
          <a:p>
            <a:endParaRPr lang="en-GB" dirty="0" smtClean="0"/>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b="1" dirty="0" smtClean="0"/>
              <a:t>Towards a cautious use of a social model of disability in general nursing</a:t>
            </a:r>
            <a:endParaRPr lang="en-GB" dirty="0"/>
          </a:p>
        </p:txBody>
      </p:sp>
      <p:sp>
        <p:nvSpPr>
          <p:cNvPr id="3" name="Subtitle 2"/>
          <p:cNvSpPr>
            <a:spLocks noGrp="1"/>
          </p:cNvSpPr>
          <p:nvPr>
            <p:ph type="subTitle" idx="1"/>
          </p:nvPr>
        </p:nvSpPr>
        <p:spPr/>
        <p:txBody>
          <a:bodyPr/>
          <a:lstStyle/>
          <a:p>
            <a:r>
              <a:rPr lang="en-GB" sz="4800" dirty="0" smtClean="0"/>
              <a:t>Philip Scullion RN</a:t>
            </a:r>
          </a:p>
          <a:p>
            <a:endParaRPr lang="en-GB" dirty="0" smtClean="0"/>
          </a:p>
          <a:p>
            <a:endParaRPr lang="en-GB" dirty="0"/>
          </a:p>
        </p:txBody>
      </p:sp>
      <p:pic>
        <p:nvPicPr>
          <p:cNvPr id="4" name="Picture 3" descr="CU_logo"/>
          <p:cNvPicPr/>
          <p:nvPr/>
        </p:nvPicPr>
        <p:blipFill>
          <a:blip r:embed="rId2" cstate="print"/>
          <a:srcRect/>
          <a:stretch>
            <a:fillRect/>
          </a:stretch>
        </p:blipFill>
        <p:spPr bwMode="auto">
          <a:xfrm>
            <a:off x="6660232" y="4941168"/>
            <a:ext cx="2232248" cy="1664196"/>
          </a:xfrm>
          <a:prstGeom prst="rect">
            <a:avLst/>
          </a:prstGeom>
          <a:noFill/>
          <a:ln w="9525">
            <a:noFill/>
            <a:miter lim="800000"/>
            <a:headEnd/>
            <a:tailEnd/>
          </a:ln>
        </p:spPr>
      </p:pic>
      <p:pic>
        <p:nvPicPr>
          <p:cNvPr id="5" name="Picture 4" descr="CU_logo"/>
          <p:cNvPicPr/>
          <p:nvPr/>
        </p:nvPicPr>
        <p:blipFill>
          <a:blip r:embed="rId2" cstate="print"/>
          <a:srcRect/>
          <a:stretch>
            <a:fillRect/>
          </a:stretch>
        </p:blipFill>
        <p:spPr bwMode="auto">
          <a:xfrm>
            <a:off x="323528" y="5013176"/>
            <a:ext cx="2232248" cy="1664196"/>
          </a:xfrm>
          <a:prstGeom prst="rect">
            <a:avLst/>
          </a:prstGeom>
          <a:noFill/>
          <a:ln w="9525">
            <a:noFill/>
            <a:miter lim="800000"/>
            <a:headEnd/>
            <a:tailEnd/>
          </a:ln>
        </p:spPr>
      </p:pic>
      <p:pic>
        <p:nvPicPr>
          <p:cNvPr id="6" name="Picture 5" descr="CU_logo"/>
          <p:cNvPicPr/>
          <p:nvPr/>
        </p:nvPicPr>
        <p:blipFill>
          <a:blip r:embed="rId2" cstate="print"/>
          <a:srcRect/>
          <a:stretch>
            <a:fillRect/>
          </a:stretch>
        </p:blipFill>
        <p:spPr bwMode="auto">
          <a:xfrm>
            <a:off x="179512" y="0"/>
            <a:ext cx="2232248" cy="1664196"/>
          </a:xfrm>
          <a:prstGeom prst="rect">
            <a:avLst/>
          </a:prstGeom>
          <a:noFill/>
          <a:ln w="9525">
            <a:noFill/>
            <a:miter lim="800000"/>
            <a:headEnd/>
            <a:tailEnd/>
          </a:ln>
        </p:spPr>
      </p:pic>
      <p:pic>
        <p:nvPicPr>
          <p:cNvPr id="7" name="Picture 6" descr="CU_logo"/>
          <p:cNvPicPr/>
          <p:nvPr/>
        </p:nvPicPr>
        <p:blipFill>
          <a:blip r:embed="rId2" cstate="print"/>
          <a:srcRect/>
          <a:stretch>
            <a:fillRect/>
          </a:stretch>
        </p:blipFill>
        <p:spPr bwMode="auto">
          <a:xfrm>
            <a:off x="6911752" y="0"/>
            <a:ext cx="2232248" cy="16641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000108"/>
            <a:ext cx="8229600" cy="1428760"/>
          </a:xfrm>
        </p:spPr>
        <p:txBody>
          <a:bodyPr>
            <a:noAutofit/>
          </a:bodyPr>
          <a:lstStyle/>
          <a:p>
            <a:pPr algn="l"/>
            <a:r>
              <a:rPr lang="en-GB" sz="6000" dirty="0" smtClean="0">
                <a:latin typeface="Comic Sans MS" pitchFamily="66" charset="0"/>
              </a:rPr>
              <a:t>Have you</a:t>
            </a:r>
            <a:br>
              <a:rPr lang="en-GB" sz="6000" dirty="0" smtClean="0">
                <a:latin typeface="Comic Sans MS" pitchFamily="66" charset="0"/>
              </a:rPr>
            </a:br>
            <a:r>
              <a:rPr lang="en-GB" sz="6000" dirty="0" smtClean="0">
                <a:latin typeface="Comic Sans MS" pitchFamily="66" charset="0"/>
              </a:rPr>
              <a:t>      got </a:t>
            </a:r>
            <a:br>
              <a:rPr lang="en-GB" sz="6000" dirty="0" smtClean="0">
                <a:latin typeface="Comic Sans MS" pitchFamily="66" charset="0"/>
              </a:rPr>
            </a:br>
            <a:r>
              <a:rPr lang="en-GB" sz="6000" dirty="0" smtClean="0">
                <a:latin typeface="Comic Sans MS" pitchFamily="66" charset="0"/>
              </a:rPr>
              <a:t>any honey?</a:t>
            </a:r>
            <a:endParaRPr lang="en-GB" sz="6000" dirty="0">
              <a:latin typeface="Comic Sans MS" pitchFamily="66" charset="0"/>
            </a:endParaRPr>
          </a:p>
        </p:txBody>
      </p:sp>
      <p:pic>
        <p:nvPicPr>
          <p:cNvPr id="4" name="imageMain" descr="View Image">
            <a:hlinkClick r:id="rId3" tgtFrame="_top"/>
          </p:cNvPr>
          <p:cNvPicPr>
            <a:picLocks noGrp="1"/>
          </p:cNvPicPr>
          <p:nvPr>
            <p:ph idx="1"/>
          </p:nvPr>
        </p:nvPicPr>
        <p:blipFill>
          <a:blip r:embed="rId4" cstate="print"/>
          <a:srcRect/>
          <a:stretch>
            <a:fillRect/>
          </a:stretch>
        </p:blipFill>
        <p:spPr bwMode="auto">
          <a:xfrm>
            <a:off x="4929190" y="571480"/>
            <a:ext cx="4214810" cy="56435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r>
              <a:rPr lang="en-GB" i="1" dirty="0" smtClean="0"/>
              <a:t>When you are a Bear of Very Little Brain, and Think of Things, you find sometimes that a Thing which seemed very Thingish inside you is quite different when it gets out into the open and has other people looking at it.</a:t>
            </a:r>
            <a:r>
              <a:rPr lang="en-GB" dirty="0" smtClean="0"/>
              <a:t/>
            </a:r>
            <a:br>
              <a:rPr lang="en-GB" dirty="0" smtClean="0"/>
            </a:br>
            <a:endParaRPr lang="en-GB" dirty="0" smtClean="0"/>
          </a:p>
          <a:p>
            <a:pPr>
              <a:buNone/>
            </a:pPr>
            <a:r>
              <a:rPr lang="en-GB" b="1" dirty="0" smtClean="0"/>
              <a:t>Winnie the Pooh</a:t>
            </a:r>
            <a:r>
              <a:rPr lang="en-GB" dirty="0" smtClean="0"/>
              <a:t/>
            </a:r>
            <a:br>
              <a:rPr lang="en-GB" dirty="0" smtClean="0"/>
            </a:br>
            <a:r>
              <a:rPr lang="en-GB" i="1" dirty="0" smtClean="0"/>
              <a:t>The House at Pooh Corner</a:t>
            </a:r>
            <a:endParaRPr lang="en-GB" dirty="0" smtClean="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as Professional </a:t>
            </a:r>
            <a:endParaRPr lang="en-GB" dirty="0"/>
          </a:p>
        </p:txBody>
      </p:sp>
      <p:pic>
        <p:nvPicPr>
          <p:cNvPr id="1026" name="Picture 2" descr="C:\Users\USER\AppData\Local\Microsoft\Windows\Temporary Internet Files\Content.IE5\7U1M76N4\MP900382995[1].jpg"/>
          <p:cNvPicPr>
            <a:picLocks noGrp="1" noChangeAspect="1" noChangeArrowheads="1"/>
          </p:cNvPicPr>
          <p:nvPr>
            <p:ph idx="1"/>
          </p:nvPr>
        </p:nvPicPr>
        <p:blipFill>
          <a:blip r:embed="rId3" cstate="print"/>
          <a:srcRect/>
          <a:stretch>
            <a:fillRect/>
          </a:stretch>
        </p:blipFill>
        <p:spPr bwMode="auto">
          <a:xfrm>
            <a:off x="1835696" y="1412776"/>
            <a:ext cx="6336348" cy="452596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Production  line.......</a:t>
            </a:r>
            <a:endParaRPr lang="en-GB" dirty="0"/>
          </a:p>
        </p:txBody>
      </p:sp>
      <p:pic>
        <p:nvPicPr>
          <p:cNvPr id="3074" name="Picture 2" descr="C:\Users\USER\AppData\Local\Microsoft\Windows\Temporary Internet Files\Content.IE5\IB0ZCPMZ\MC900024330[1].wmf"/>
          <p:cNvPicPr>
            <a:picLocks noGrp="1" noChangeAspect="1" noChangeArrowheads="1"/>
          </p:cNvPicPr>
          <p:nvPr>
            <p:ph idx="1"/>
          </p:nvPr>
        </p:nvPicPr>
        <p:blipFill>
          <a:blip r:embed="rId3" cstate="print"/>
          <a:srcRect/>
          <a:stretch>
            <a:fillRect/>
          </a:stretch>
        </p:blipFill>
        <p:spPr bwMode="auto">
          <a:xfrm rot="1924518">
            <a:off x="860945" y="3681322"/>
            <a:ext cx="4748479" cy="948233"/>
          </a:xfrm>
          <a:prstGeom prst="rect">
            <a:avLst/>
          </a:prstGeom>
          <a:noFill/>
        </p:spPr>
      </p:pic>
      <p:pic>
        <p:nvPicPr>
          <p:cNvPr id="3076" name="Picture 4" descr="C:\Users\USER\AppData\Local\Microsoft\Windows\Temporary Internet Files\Content.IE5\OMAJW61U\MC900279396[1].wmf"/>
          <p:cNvPicPr>
            <a:picLocks noChangeAspect="1" noChangeArrowheads="1"/>
          </p:cNvPicPr>
          <p:nvPr/>
        </p:nvPicPr>
        <p:blipFill>
          <a:blip r:embed="rId4" cstate="print"/>
          <a:srcRect/>
          <a:stretch>
            <a:fillRect/>
          </a:stretch>
        </p:blipFill>
        <p:spPr bwMode="auto">
          <a:xfrm>
            <a:off x="3275856" y="1556792"/>
            <a:ext cx="2952328" cy="2464985"/>
          </a:xfrm>
          <a:prstGeom prst="rect">
            <a:avLst/>
          </a:prstGeom>
          <a:noFill/>
        </p:spPr>
      </p:pic>
      <p:pic>
        <p:nvPicPr>
          <p:cNvPr id="3077" name="Picture 5" descr="C:\Users\USER\AppData\Local\Microsoft\Windows\Temporary Internet Files\Content.IE5\IB0ZCPMZ\MC900053970[1].wmf"/>
          <p:cNvPicPr>
            <a:picLocks noChangeAspect="1" noChangeArrowheads="1"/>
          </p:cNvPicPr>
          <p:nvPr/>
        </p:nvPicPr>
        <p:blipFill>
          <a:blip r:embed="rId5" cstate="print"/>
          <a:srcRect/>
          <a:stretch>
            <a:fillRect/>
          </a:stretch>
        </p:blipFill>
        <p:spPr bwMode="auto">
          <a:xfrm>
            <a:off x="5652120" y="4653136"/>
            <a:ext cx="2448272" cy="2409101"/>
          </a:xfrm>
          <a:prstGeom prst="rect">
            <a:avLst/>
          </a:prstGeom>
          <a:noFill/>
        </p:spPr>
      </p:pic>
      <p:pic>
        <p:nvPicPr>
          <p:cNvPr id="3078" name="Picture 6" descr="C:\Users\USER\AppData\Local\Microsoft\Windows\Temporary Internet Files\Content.IE5\IB0ZCPMZ\MC900318796[1].wmf"/>
          <p:cNvPicPr>
            <a:picLocks noChangeAspect="1" noChangeArrowheads="1"/>
          </p:cNvPicPr>
          <p:nvPr/>
        </p:nvPicPr>
        <p:blipFill>
          <a:blip r:embed="rId6" cstate="print"/>
          <a:srcRect/>
          <a:stretch>
            <a:fillRect/>
          </a:stretch>
        </p:blipFill>
        <p:spPr bwMode="auto">
          <a:xfrm>
            <a:off x="251520" y="332656"/>
            <a:ext cx="1131113" cy="1821485"/>
          </a:xfrm>
          <a:prstGeom prst="rect">
            <a:avLst/>
          </a:prstGeom>
          <a:noFill/>
        </p:spPr>
      </p:pic>
      <p:pic>
        <p:nvPicPr>
          <p:cNvPr id="3079" name="Picture 7" descr="C:\Users\USER\AppData\Local\Microsoft\Windows\Temporary Internet Files\Content.IE5\7U1M76N4\MC900320972[1].wmf"/>
          <p:cNvPicPr>
            <a:picLocks noChangeAspect="1" noChangeArrowheads="1"/>
          </p:cNvPicPr>
          <p:nvPr/>
        </p:nvPicPr>
        <p:blipFill>
          <a:blip r:embed="rId7" cstate="print"/>
          <a:srcRect/>
          <a:stretch>
            <a:fillRect/>
          </a:stretch>
        </p:blipFill>
        <p:spPr bwMode="auto">
          <a:xfrm>
            <a:off x="1403648" y="1268760"/>
            <a:ext cx="1794967" cy="1535278"/>
          </a:xfrm>
          <a:prstGeom prst="rect">
            <a:avLst/>
          </a:prstGeom>
          <a:noFill/>
        </p:spPr>
      </p:pic>
      <p:pic>
        <p:nvPicPr>
          <p:cNvPr id="3080" name="Picture 8" descr="C:\Users\USER\AppData\Local\Microsoft\Windows\Temporary Internet Files\Content.IE5\KX6OBSZX\MC900352610[1].wmf"/>
          <p:cNvPicPr>
            <a:picLocks noChangeAspect="1" noChangeArrowheads="1"/>
          </p:cNvPicPr>
          <p:nvPr/>
        </p:nvPicPr>
        <p:blipFill>
          <a:blip r:embed="rId8" cstate="print"/>
          <a:srcRect/>
          <a:stretch>
            <a:fillRect/>
          </a:stretch>
        </p:blipFill>
        <p:spPr bwMode="auto">
          <a:xfrm rot="2110475">
            <a:off x="-687880" y="4410487"/>
            <a:ext cx="5904851" cy="11407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buNone/>
            </a:pPr>
            <a:r>
              <a:rPr lang="en-GB" sz="4400" dirty="0" smtClean="0"/>
              <a:t>Around 75% </a:t>
            </a:r>
          </a:p>
          <a:p>
            <a:pPr>
              <a:buNone/>
            </a:pPr>
            <a:r>
              <a:rPr lang="en-GB" sz="4400" dirty="0" smtClean="0"/>
              <a:t>Conceptualise </a:t>
            </a:r>
          </a:p>
          <a:p>
            <a:pPr>
              <a:buNone/>
            </a:pPr>
            <a:r>
              <a:rPr lang="en-GB" sz="4400" dirty="0" smtClean="0"/>
              <a:t>disability as </a:t>
            </a:r>
          </a:p>
          <a:p>
            <a:pPr>
              <a:buNone/>
            </a:pPr>
            <a:r>
              <a:rPr lang="en-GB" sz="4400" dirty="0" smtClean="0"/>
              <a:t>‘medical’ </a:t>
            </a:r>
            <a:endParaRPr lang="en-GB" sz="4400" dirty="0"/>
          </a:p>
        </p:txBody>
      </p:sp>
      <p:pic>
        <p:nvPicPr>
          <p:cNvPr id="4" name="Picture 4" descr="C:\Users\USER\AppData\Local\Microsoft\Windows\Temporary Internet Files\Content.IE5\IB0ZCPMZ\MC900282266[1].wmf"/>
          <p:cNvPicPr>
            <a:picLocks noChangeAspect="1" noChangeArrowheads="1"/>
          </p:cNvPicPr>
          <p:nvPr/>
        </p:nvPicPr>
        <p:blipFill>
          <a:blip r:embed="rId3" cstate="print"/>
          <a:srcRect/>
          <a:stretch>
            <a:fillRect/>
          </a:stretch>
        </p:blipFill>
        <p:spPr bwMode="auto">
          <a:xfrm>
            <a:off x="4233136" y="1628800"/>
            <a:ext cx="4085133" cy="432048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514350" indent="-514350">
              <a:buNone/>
            </a:pPr>
            <a:r>
              <a:rPr lang="en-GB" b="1" dirty="0" smtClean="0"/>
              <a:t>	There is a need for evidence of all kinds to show the extent and nature of the problem in nursing;</a:t>
            </a:r>
          </a:p>
          <a:p>
            <a:pPr marL="514350" indent="-514350">
              <a:buNone/>
            </a:pPr>
            <a:endParaRPr lang="en-GB" b="1" dirty="0" smtClean="0"/>
          </a:p>
          <a:p>
            <a:pPr marL="514350" indent="-514350">
              <a:buNone/>
            </a:pPr>
            <a:endParaRPr lang="en-GB" b="1" dirty="0" smtClean="0"/>
          </a:p>
          <a:p>
            <a:pPr marL="514350" indent="-514350">
              <a:buNone/>
            </a:pPr>
            <a:endParaRPr lang="en-GB" b="1" dirty="0" smtClean="0"/>
          </a:p>
          <a:p>
            <a:pPr marL="514350" indent="-514350"/>
            <a:r>
              <a:rPr lang="en-GB" b="1" dirty="0" smtClean="0"/>
              <a:t>EBP</a:t>
            </a:r>
          </a:p>
          <a:p>
            <a:pPr marL="514350" indent="-514350"/>
            <a:r>
              <a:rPr lang="en-GB" b="1" dirty="0" smtClean="0"/>
              <a:t>EBN</a:t>
            </a:r>
          </a:p>
          <a:p>
            <a:pPr marL="514350" indent="-514350"/>
            <a:r>
              <a:rPr lang="en-GB" b="1" dirty="0" smtClean="0"/>
              <a:t>Critical  Theory</a:t>
            </a:r>
            <a:endParaRPr lang="en-GB" dirty="0" smtClean="0"/>
          </a:p>
          <a:p>
            <a:endParaRPr lang="en-GB" dirty="0"/>
          </a:p>
        </p:txBody>
      </p:sp>
      <p:pic>
        <p:nvPicPr>
          <p:cNvPr id="5122" name="Picture 2" descr="C:\Users\USER\AppData\Local\Microsoft\Windows\Temporary Internet Files\Content.IE5\7U1M76N4\MP900178843[1].jpg"/>
          <p:cNvPicPr>
            <a:picLocks noChangeAspect="1" noChangeArrowheads="1"/>
          </p:cNvPicPr>
          <p:nvPr/>
        </p:nvPicPr>
        <p:blipFill>
          <a:blip r:embed="rId3" cstate="print"/>
          <a:srcRect/>
          <a:stretch>
            <a:fillRect/>
          </a:stretch>
        </p:blipFill>
        <p:spPr bwMode="auto">
          <a:xfrm>
            <a:off x="6660232" y="3212976"/>
            <a:ext cx="2863272" cy="4305672"/>
          </a:xfrm>
          <a:prstGeom prst="rect">
            <a:avLst/>
          </a:prstGeom>
          <a:noFill/>
        </p:spPr>
      </p:pic>
      <p:sp>
        <p:nvSpPr>
          <p:cNvPr id="5" name="Cloud Callout 4"/>
          <p:cNvSpPr/>
          <p:nvPr/>
        </p:nvSpPr>
        <p:spPr>
          <a:xfrm>
            <a:off x="3131840" y="1484784"/>
            <a:ext cx="4032448" cy="3168352"/>
          </a:xfrm>
          <a:prstGeom prst="cloudCallout">
            <a:avLst>
              <a:gd name="adj1" fmla="val 61852"/>
              <a:gd name="adj2" fmla="val 218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latin typeface="Aharoni" pitchFamily="2" charset="-79"/>
                <a:cs typeface="Aharoni" pitchFamily="2" charset="-79"/>
              </a:rPr>
              <a:t>What !  Nurses  discriminate against disabled people!?</a:t>
            </a:r>
            <a:endParaRPr lang="en-GB" sz="2800" b="1"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buNone/>
            </a:pPr>
            <a:r>
              <a:rPr lang="en-GB" sz="4800" b="1" dirty="0" smtClean="0"/>
              <a:t>There is a pressing need to convince those within the profession that disability should be conceptualised within a rights framework.</a:t>
            </a:r>
            <a:endParaRPr lang="en-GB" sz="4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Dissonance</a:t>
            </a:r>
            <a:endParaRPr lang="en-GB" dirty="0"/>
          </a:p>
        </p:txBody>
      </p:sp>
      <p:pic>
        <p:nvPicPr>
          <p:cNvPr id="2050" name="Picture 2" descr="C:\Users\USER\AppData\Local\Microsoft\Windows\Temporary Internet Files\Content.IE5\7U1M76N4\MC900139387[1].wmf"/>
          <p:cNvPicPr>
            <a:picLocks noGrp="1" noChangeAspect="1" noChangeArrowheads="1"/>
          </p:cNvPicPr>
          <p:nvPr>
            <p:ph idx="1"/>
          </p:nvPr>
        </p:nvPicPr>
        <p:blipFill>
          <a:blip r:embed="rId3" cstate="print"/>
          <a:srcRect/>
          <a:stretch>
            <a:fillRect/>
          </a:stretch>
        </p:blipFill>
        <p:spPr bwMode="auto">
          <a:xfrm>
            <a:off x="4572000" y="1844824"/>
            <a:ext cx="4181698" cy="3568944"/>
          </a:xfrm>
          <a:prstGeom prst="rect">
            <a:avLst/>
          </a:prstGeom>
          <a:noFill/>
        </p:spPr>
      </p:pic>
      <p:sp>
        <p:nvSpPr>
          <p:cNvPr id="5" name="Text Placeholder 4"/>
          <p:cNvSpPr>
            <a:spLocks noGrp="1"/>
          </p:cNvSpPr>
          <p:nvPr>
            <p:ph type="body" idx="4294967295"/>
          </p:nvPr>
        </p:nvSpPr>
        <p:spPr/>
        <p:txBody>
          <a:bodyPr/>
          <a:lstStyle/>
          <a:p>
            <a:r>
              <a:rPr lang="en-GB" dirty="0" smtClean="0"/>
              <a:t>Legal requirements</a:t>
            </a:r>
          </a:p>
          <a:p>
            <a:r>
              <a:rPr lang="en-GB" dirty="0" smtClean="0"/>
              <a:t>Rights agenda</a:t>
            </a:r>
          </a:p>
          <a:p>
            <a:r>
              <a:rPr lang="en-GB" dirty="0" smtClean="0"/>
              <a:t>Study</a:t>
            </a:r>
          </a:p>
          <a:p>
            <a:r>
              <a:rPr lang="en-GB" dirty="0" smtClean="0"/>
              <a:t>Champions</a:t>
            </a:r>
          </a:p>
          <a:p>
            <a:r>
              <a:rPr lang="en-GB" dirty="0" smtClean="0"/>
              <a:t>Barriers</a:t>
            </a:r>
          </a:p>
          <a:p>
            <a:r>
              <a:rPr lang="en-GB" dirty="0" smtClean="0"/>
              <a:t>Advocate role</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TotalTime>
  <Words>1526</Words>
  <Application>Microsoft Office PowerPoint</Application>
  <PresentationFormat>On-screen Show (4:3)</PresentationFormat>
  <Paragraphs>106</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Towards a cautious use of a social model of disability in general nursing</vt:lpstr>
      <vt:lpstr>Have you       got  any honey?</vt:lpstr>
      <vt:lpstr>Slide 3</vt:lpstr>
      <vt:lpstr>Nursing as Professional </vt:lpstr>
      <vt:lpstr>Production  line.......</vt:lpstr>
      <vt:lpstr>Slide 6</vt:lpstr>
      <vt:lpstr>Slide 7</vt:lpstr>
      <vt:lpstr>Slide 8</vt:lpstr>
      <vt:lpstr>Cognitive Dissonance</vt:lpstr>
      <vt:lpstr>Social Model-  BIG Idea in Adult Nursing</vt:lpstr>
      <vt:lpstr>Why cautious?</vt:lpstr>
      <vt:lpstr>Advocacy: does Nursing have a role?</vt:lpstr>
      <vt:lpstr>Nursing and the ‘Disability Movement’</vt:lpstr>
      <vt:lpstr>Nursing as a force Challenging Discrimination?</vt:lpstr>
      <vt:lpstr>Towards a cautious use of a social model of disability in general nursing</vt:lpstr>
    </vt:vector>
  </TitlesOfParts>
  <Company>Coventry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hsx168</dc:creator>
  <cp:lastModifiedBy>hsx168</cp:lastModifiedBy>
  <cp:revision>78</cp:revision>
  <dcterms:created xsi:type="dcterms:W3CDTF">2010-05-24T13:58:56Z</dcterms:created>
  <dcterms:modified xsi:type="dcterms:W3CDTF">2010-08-24T15:34:20Z</dcterms:modified>
</cp:coreProperties>
</file>