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8" r:id="rId3"/>
    <p:sldId id="264" r:id="rId4"/>
    <p:sldId id="269" r:id="rId5"/>
    <p:sldId id="270" r:id="rId6"/>
    <p:sldId id="271" r:id="rId7"/>
    <p:sldId id="272" r:id="rId8"/>
    <p:sldId id="273" r:id="rId9"/>
    <p:sldId id="274" r:id="rId10"/>
    <p:sldId id="276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97" d="100"/>
          <a:sy n="97" d="100"/>
        </p:scale>
        <p:origin x="-114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8DA0-B0CB-4798-82AA-841B1F60767E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59C-76E3-45D4-82B7-5BC418620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8DA0-B0CB-4798-82AA-841B1F60767E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59C-76E3-45D4-82B7-5BC418620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8DA0-B0CB-4798-82AA-841B1F60767E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59C-76E3-45D4-82B7-5BC418620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8DA0-B0CB-4798-82AA-841B1F60767E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59C-76E3-45D4-82B7-5BC418620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8DA0-B0CB-4798-82AA-841B1F60767E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59C-76E3-45D4-82B7-5BC418620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8DA0-B0CB-4798-82AA-841B1F60767E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59C-76E3-45D4-82B7-5BC418620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8DA0-B0CB-4798-82AA-841B1F60767E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59C-76E3-45D4-82B7-5BC418620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8DA0-B0CB-4798-82AA-841B1F60767E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59C-76E3-45D4-82B7-5BC418620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8DA0-B0CB-4798-82AA-841B1F60767E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59C-76E3-45D4-82B7-5BC418620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8DA0-B0CB-4798-82AA-841B1F60767E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59C-76E3-45D4-82B7-5BC418620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08DA0-B0CB-4798-82AA-841B1F60767E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59C-76E3-45D4-82B7-5BC418620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08DA0-B0CB-4798-82AA-841B1F60767E}" type="datetimeFigureOut">
              <a:rPr lang="en-US" smtClean="0"/>
              <a:pPr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2859C-76E3-45D4-82B7-5BC418620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6764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b="1" i="1" dirty="0" smtClean="0"/>
              <a:t> Real Choices:</a:t>
            </a:r>
            <a:br>
              <a:rPr lang="en-US" sz="3600" b="1" i="1" dirty="0" smtClean="0"/>
            </a:br>
            <a:r>
              <a:rPr lang="en-US" sz="3600" b="1" i="1" dirty="0" smtClean="0"/>
              <a:t>Does It Matter What’s On the Ballot?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2954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Lawrence </a:t>
            </a:r>
            <a:r>
              <a:rPr lang="en-US" sz="2400" b="1" dirty="0" err="1" smtClean="0">
                <a:solidFill>
                  <a:schemeClr val="tx1"/>
                </a:solidFill>
              </a:rPr>
              <a:t>LeDuc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Department of Political Science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University of Toronto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6" name="Picture 5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66800"/>
            <a:ext cx="5943600" cy="83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           </a:t>
            </a:r>
            <a:r>
              <a:rPr lang="en-US" sz="3200" u="sng" dirty="0" smtClean="0"/>
              <a:t>Four cases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371600"/>
            <a:ext cx="4191000" cy="3810001"/>
          </a:xfrm>
        </p:spPr>
        <p:txBody>
          <a:bodyPr/>
          <a:lstStyle/>
          <a:p>
            <a:endParaRPr lang="en-US" sz="3600" dirty="0" smtClean="0"/>
          </a:p>
          <a:p>
            <a:r>
              <a:rPr lang="en-US" sz="3600" dirty="0" smtClean="0"/>
              <a:t>Colombia</a:t>
            </a:r>
          </a:p>
          <a:p>
            <a:r>
              <a:rPr lang="en-US" sz="3600" dirty="0" smtClean="0"/>
              <a:t>Estonia</a:t>
            </a:r>
          </a:p>
          <a:p>
            <a:r>
              <a:rPr lang="en-US" sz="3600" dirty="0" smtClean="0"/>
              <a:t>Ghana</a:t>
            </a:r>
          </a:p>
          <a:p>
            <a:r>
              <a:rPr lang="en-US" sz="3600" dirty="0" smtClean="0"/>
              <a:t>Malaysia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 smtClean="0"/>
              <a:t>Conclusions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Context matters.   More choice, more meaningful choice, increases      participation and improves evaluations of democracy. </a:t>
            </a:r>
          </a:p>
          <a:p>
            <a:pPr>
              <a:buNone/>
            </a:pPr>
            <a:r>
              <a:rPr lang="en-US" sz="2000" dirty="0" smtClean="0"/>
              <a:t>  </a:t>
            </a:r>
          </a:p>
          <a:p>
            <a:r>
              <a:rPr lang="en-US" sz="2000" dirty="0" smtClean="0"/>
              <a:t>Perceptions matter more.  Perceived malpractice depresses participation selectively, but affect citizens’ evaluation of democratic performance in every case examined.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And, perceived fairness and meaningful choice both increases participation in elections </a:t>
            </a:r>
            <a:r>
              <a:rPr lang="en-US" sz="2000" i="1" dirty="0" smtClean="0"/>
              <a:t>and</a:t>
            </a:r>
            <a:r>
              <a:rPr lang="en-US" sz="2000" dirty="0" smtClean="0"/>
              <a:t> improves citizen’s evaluations of democratic performance,  even under different types of institutions and electoral contexts.  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9200" y="1905000"/>
            <a:ext cx="6553200" cy="3276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sz="2600" dirty="0" smtClean="0"/>
          </a:p>
          <a:p>
            <a:r>
              <a:rPr lang="en-US" sz="2600" dirty="0" smtClean="0"/>
              <a:t>Elective offices </a:t>
            </a:r>
          </a:p>
          <a:p>
            <a:pPr>
              <a:buNone/>
            </a:pPr>
            <a:r>
              <a:rPr lang="en-US" sz="2200" dirty="0" smtClean="0"/>
              <a:t>         </a:t>
            </a:r>
            <a:r>
              <a:rPr lang="en-US" sz="2200" i="1" dirty="0" smtClean="0"/>
              <a:t>Are the main political offices filled through regular elections?</a:t>
            </a:r>
            <a:r>
              <a:rPr lang="en-US" sz="2200" dirty="0" smtClean="0"/>
              <a:t>  </a:t>
            </a:r>
          </a:p>
          <a:p>
            <a:pPr>
              <a:buNone/>
            </a:pPr>
            <a:r>
              <a:rPr lang="en-US" sz="2600" dirty="0" smtClean="0"/>
              <a:t>         </a:t>
            </a:r>
          </a:p>
          <a:p>
            <a:r>
              <a:rPr lang="en-US" sz="2600" dirty="0" smtClean="0"/>
              <a:t>Inclusive electorates</a:t>
            </a:r>
          </a:p>
          <a:p>
            <a:pPr>
              <a:buNone/>
            </a:pPr>
            <a:r>
              <a:rPr lang="en-US" sz="2600" dirty="0" smtClean="0"/>
              <a:t>        </a:t>
            </a:r>
            <a:r>
              <a:rPr lang="en-US" sz="2200" i="1" dirty="0" smtClean="0"/>
              <a:t>Are all citizens able to effectively express their preferences?</a:t>
            </a:r>
            <a:endParaRPr lang="en-US" sz="2200" dirty="0" smtClean="0"/>
          </a:p>
          <a:p>
            <a:endParaRPr lang="en-US" sz="2600" dirty="0" smtClean="0"/>
          </a:p>
          <a:p>
            <a:r>
              <a:rPr lang="en-US" sz="2600" dirty="0" smtClean="0"/>
              <a:t>Competitive elections</a:t>
            </a:r>
          </a:p>
          <a:p>
            <a:pPr>
              <a:buNone/>
            </a:pPr>
            <a:r>
              <a:rPr lang="en-US" sz="2000" dirty="0" smtClean="0"/>
              <a:t>         </a:t>
            </a:r>
            <a:r>
              <a:rPr lang="en-US" sz="2200" i="1" dirty="0" smtClean="0"/>
              <a:t>Is the electorate offered an unbiased choice among candidates? </a:t>
            </a:r>
          </a:p>
          <a:p>
            <a:pPr>
              <a:buNone/>
            </a:pPr>
            <a:endParaRPr lang="en-US" sz="2000" i="1" dirty="0" smtClean="0"/>
          </a:p>
          <a:p>
            <a:r>
              <a:rPr lang="en-US" sz="2600" dirty="0" smtClean="0"/>
              <a:t>Clean elections</a:t>
            </a:r>
          </a:p>
          <a:p>
            <a:pPr>
              <a:buNone/>
            </a:pPr>
            <a:r>
              <a:rPr lang="en-US" sz="2000" dirty="0" smtClean="0"/>
              <a:t>         </a:t>
            </a:r>
            <a:r>
              <a:rPr lang="en-US" sz="2200" i="1" dirty="0" smtClean="0"/>
              <a:t>Are voters’ preferences respected and faithfully recorded? </a:t>
            </a:r>
            <a:endParaRPr lang="en-US" sz="2200" dirty="0" smtClean="0"/>
          </a:p>
          <a:p>
            <a:pPr>
              <a:buNone/>
            </a:pPr>
            <a:r>
              <a:rPr lang="en-US" sz="1800" i="1" dirty="0" smtClean="0"/>
              <a:t>        </a:t>
            </a:r>
          </a:p>
          <a:p>
            <a:pPr>
              <a:buNone/>
            </a:pPr>
            <a:r>
              <a:rPr lang="en-US" sz="2600" dirty="0" smtClean="0"/>
              <a:t> </a:t>
            </a:r>
          </a:p>
          <a:p>
            <a:endParaRPr lang="en-US" sz="2200" dirty="0" smtClean="0"/>
          </a:p>
          <a:p>
            <a:endParaRPr lang="en-US" sz="2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733800" y="5334000"/>
            <a:ext cx="419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Gerardo L. </a:t>
            </a:r>
            <a:r>
              <a:rPr lang="en-US" sz="1600" dirty="0" err="1" smtClean="0"/>
              <a:t>Munck</a:t>
            </a:r>
            <a:r>
              <a:rPr lang="en-US" sz="1600" dirty="0" smtClean="0"/>
              <a:t>, </a:t>
            </a:r>
            <a:r>
              <a:rPr lang="en-US" sz="1600" i="1" dirty="0" smtClean="0"/>
              <a:t>Measuring Democracy</a:t>
            </a:r>
            <a:endParaRPr lang="en-US" sz="1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8382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 The concept of a fair and democratic election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447800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 smtClean="0"/>
              <a:t>2010-12 World Values Survey -- 20 countries</a:t>
            </a:r>
            <a:r>
              <a:rPr lang="en-US" sz="2600" dirty="0" smtClean="0"/>
              <a:t>  </a:t>
            </a:r>
            <a:r>
              <a:rPr lang="en-US" sz="1600" dirty="0" smtClean="0"/>
              <a:t>[</a:t>
            </a:r>
            <a:r>
              <a:rPr lang="en-US" sz="1600" b="1" dirty="0" smtClean="0"/>
              <a:t>N = 24227]</a:t>
            </a:r>
            <a:r>
              <a:rPr lang="en-US" sz="1500" b="1" dirty="0" smtClean="0"/>
              <a:t/>
            </a:r>
            <a:br>
              <a:rPr lang="en-US" sz="1500" b="1" dirty="0" smtClean="0"/>
            </a:br>
            <a:r>
              <a:rPr lang="en-US" sz="1500" b="1" dirty="0" smtClean="0"/>
              <a:t>Australia, </a:t>
            </a:r>
            <a:r>
              <a:rPr lang="en-US" sz="1500" b="1" dirty="0" err="1" smtClean="0"/>
              <a:t>Azerbajian</a:t>
            </a:r>
            <a:r>
              <a:rPr lang="en-US" sz="1500" b="1" dirty="0" smtClean="0"/>
              <a:t>, Chile, Colombia, Estonia, Ghana, Kazakhstan, Kyrgyzstan, Malaysia, Mexico, </a:t>
            </a:r>
            <a:br>
              <a:rPr lang="en-US" sz="1500" b="1" dirty="0" smtClean="0"/>
            </a:br>
            <a:r>
              <a:rPr lang="en-US" sz="1500" b="1" dirty="0" smtClean="0"/>
              <a:t>Nigeria, Pakistan, Peru, Philippines, Poland, Romania, Rwanda, Ukraine, Uruguay, Zimbabwe</a:t>
            </a:r>
            <a:br>
              <a:rPr lang="en-US" sz="1500" b="1" dirty="0" smtClean="0"/>
            </a:br>
            <a:endParaRPr lang="en-US" sz="26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2362200"/>
          <a:ext cx="6883385" cy="3175182"/>
        </p:xfrm>
        <a:graphic>
          <a:graphicData uri="http://schemas.openxmlformats.org/drawingml/2006/table">
            <a:tbl>
              <a:tblPr/>
              <a:tblGrid>
                <a:gridCol w="3810989"/>
                <a:gridCol w="768099"/>
                <a:gridCol w="768099"/>
                <a:gridCol w="768099"/>
                <a:gridCol w="768099"/>
              </a:tblGrid>
              <a:tr h="436261"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Very often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Fairly often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Not often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Not at all often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Votes are counted fairly 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Opposition candidates are prevented from running 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TV news favors the governing party 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Voters are bribed 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Journalists provide fair coverage of elections 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Election officials are fair 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Rich people buy elections 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8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Voters are threatened with violence at the polls 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29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Voters are offered a genuine choice in the elections 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44450" marR="44450" marT="9525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2000" y="1905000"/>
            <a:ext cx="7391400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/>
                <a:cs typeface="Cambria" pitchFamily="18" charset="0"/>
              </a:rPr>
              <a:t>    In your view, how often do the following things occur in this country’s elections?</a:t>
            </a:r>
            <a:endParaRPr kumimoji="0" lang="en-US" sz="13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 smtClean="0"/>
              <a:t>                     Factor analysis of WVS Electoral Integrity Items</a:t>
            </a:r>
            <a:endParaRPr lang="en-US" sz="2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5000" y="2438400"/>
          <a:ext cx="4902200" cy="3064363"/>
        </p:xfrm>
        <a:graphic>
          <a:graphicData uri="http://schemas.openxmlformats.org/drawingml/2006/table">
            <a:tbl>
              <a:tblPr/>
              <a:tblGrid>
                <a:gridCol w="2724045"/>
                <a:gridCol w="621558"/>
                <a:gridCol w="875586"/>
                <a:gridCol w="681011"/>
              </a:tblGrid>
              <a:tr h="3289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Voters are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bribed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0.814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-0.101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89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Rich people buy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elections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0.792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-0.108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89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Voters are threatened with  violence </a:t>
                      </a: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0.738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-0.048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89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TV news favors the governing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party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0.601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0.016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89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Opposition prevented from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running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0.593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-0.017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08055">
                <a:tc>
                  <a:txBody>
                    <a:bodyPr/>
                    <a:lstStyle/>
                    <a:p>
                      <a:pPr algn="l"/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9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Election officials are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fair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-0.213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0.774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89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Journalists provide fair coverage </a:t>
                      </a:r>
                      <a:endParaRPr lang="en-US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0.157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0.685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90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Voters are offered a genuine 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choice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0.049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0.675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289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Votes counted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fairly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-0.324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0.669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371600" y="1676400"/>
            <a:ext cx="6705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  Factor 1  (30.3%)               Factor 2 (22.2%)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  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Electoral malpractice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Election fairness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 smtClean="0"/>
              <a:t>Institutions, voters, and electoral integrity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200" dirty="0" smtClean="0"/>
              <a:t> </a:t>
            </a:r>
            <a:r>
              <a:rPr lang="en-US" sz="2000" u="sng" dirty="0" smtClean="0"/>
              <a:t>Institutions / Political parties </a:t>
            </a:r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2000" dirty="0" smtClean="0"/>
              <a:t>Choice, Inclusiveness</a:t>
            </a:r>
          </a:p>
          <a:p>
            <a:pPr>
              <a:buNone/>
            </a:pPr>
            <a:r>
              <a:rPr lang="en-US" sz="2200" dirty="0" smtClean="0"/>
              <a:t>		              </a:t>
            </a:r>
            <a:r>
              <a:rPr lang="en-US" sz="2800" dirty="0" smtClean="0"/>
              <a:t>↘</a:t>
            </a:r>
            <a:r>
              <a:rPr lang="en-US" sz="2200" dirty="0" smtClean="0"/>
              <a:t>	    </a:t>
            </a:r>
          </a:p>
          <a:p>
            <a:pPr>
              <a:buNone/>
            </a:pPr>
            <a:r>
              <a:rPr lang="en-US" sz="2200" dirty="0" smtClean="0"/>
              <a:t>                                  </a:t>
            </a:r>
            <a:r>
              <a:rPr lang="en-US" sz="2000" dirty="0" smtClean="0"/>
              <a:t>  </a:t>
            </a:r>
            <a:r>
              <a:rPr lang="en-US" sz="2000" u="sng" dirty="0" smtClean="0"/>
              <a:t>Voters</a:t>
            </a:r>
          </a:p>
          <a:p>
            <a:pPr>
              <a:buNone/>
            </a:pPr>
            <a:r>
              <a:rPr lang="en-US" sz="1800" dirty="0" smtClean="0"/>
              <a:t>		                       </a:t>
            </a:r>
            <a:r>
              <a:rPr lang="en-US" sz="2000" dirty="0" smtClean="0"/>
              <a:t>Perceptions</a:t>
            </a:r>
            <a:r>
              <a:rPr lang="en-US" sz="2200" dirty="0" smtClean="0"/>
              <a:t>	</a:t>
            </a:r>
          </a:p>
          <a:p>
            <a:pPr>
              <a:buNone/>
            </a:pPr>
            <a:r>
              <a:rPr lang="en-US" sz="2200" dirty="0" smtClean="0"/>
              <a:t>			                 </a:t>
            </a:r>
            <a:r>
              <a:rPr lang="en-US" sz="2800" dirty="0" smtClean="0"/>
              <a:t>↘</a:t>
            </a:r>
            <a:r>
              <a:rPr lang="en-US" sz="2200" dirty="0" smtClean="0"/>
              <a:t>	                                                                                 </a:t>
            </a:r>
          </a:p>
          <a:p>
            <a:pPr>
              <a:buNone/>
            </a:pPr>
            <a:r>
              <a:rPr lang="en-US" sz="2200" dirty="0" smtClean="0"/>
              <a:t>                                                   </a:t>
            </a:r>
            <a:r>
              <a:rPr lang="en-US" sz="2000" u="sng" dirty="0" smtClean="0"/>
              <a:t>Electoral Integrity</a:t>
            </a:r>
          </a:p>
          <a:p>
            <a:pPr>
              <a:buNone/>
            </a:pPr>
            <a:r>
              <a:rPr lang="en-US" sz="1800" dirty="0" smtClean="0"/>
              <a:t>				    </a:t>
            </a:r>
            <a:r>
              <a:rPr lang="en-US" sz="2000" dirty="0" smtClean="0"/>
              <a:t>Malpractice (F1)</a:t>
            </a:r>
          </a:p>
          <a:p>
            <a:pPr>
              <a:buNone/>
            </a:pPr>
            <a:r>
              <a:rPr lang="en-US" sz="2000" dirty="0" smtClean="0"/>
              <a:t>			                     Fairness/choice (F2)</a:t>
            </a:r>
          </a:p>
          <a:p>
            <a:pPr>
              <a:buNone/>
            </a:pPr>
            <a:r>
              <a:rPr lang="en-US" sz="2200" dirty="0" smtClean="0"/>
              <a:t>                                                                                     </a:t>
            </a:r>
            <a:r>
              <a:rPr lang="en-US" sz="2800" dirty="0" smtClean="0"/>
              <a:t>↘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                                               - Participation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                                               - Evaluation of democracy</a:t>
            </a:r>
          </a:p>
          <a:p>
            <a:pPr>
              <a:buNone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200" b="1" dirty="0" smtClean="0"/>
              <a:t>Dependent variables and aggregate correlates.  Pearson r  </a:t>
            </a:r>
            <a:r>
              <a:rPr lang="en-US" sz="1800" b="1" dirty="0" smtClean="0"/>
              <a:t>[N=35]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n-US" sz="1600" b="1" dirty="0" smtClean="0"/>
              <a:t>V227</a:t>
            </a:r>
            <a:r>
              <a:rPr lang="en-US" sz="1600" dirty="0" smtClean="0"/>
              <a:t>.  “When elections take place, do you vote always, usually or never? Please tell me </a:t>
            </a:r>
          </a:p>
          <a:p>
            <a:pPr>
              <a:buNone/>
            </a:pPr>
            <a:r>
              <a:rPr lang="en-US" sz="1600" dirty="0" smtClean="0"/>
              <a:t>               separately for each of the following levels : (1) Local level  (2) National level”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        </a:t>
            </a:r>
            <a:r>
              <a:rPr lang="en-US" sz="1600" dirty="0" smtClean="0">
                <a:solidFill>
                  <a:srgbClr val="C00000"/>
                </a:solidFill>
              </a:rPr>
              <a:t>Freedom House    .52           </a:t>
            </a:r>
            <a:r>
              <a:rPr lang="en-US" sz="1600" u="sng" dirty="0" smtClean="0">
                <a:solidFill>
                  <a:srgbClr val="C00000"/>
                </a:solidFill>
              </a:rPr>
              <a:t>Turnout     .64</a:t>
            </a:r>
            <a:r>
              <a:rPr lang="en-US" sz="1600" dirty="0" smtClean="0">
                <a:solidFill>
                  <a:srgbClr val="C00000"/>
                </a:solidFill>
              </a:rPr>
              <a:t>             % women     .30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b="1" dirty="0" smtClean="0"/>
              <a:t>V141</a:t>
            </a:r>
            <a:r>
              <a:rPr lang="en-US" sz="1600" dirty="0" smtClean="0"/>
              <a:t>.  “And how democratically is this country being governed today? </a:t>
            </a:r>
          </a:p>
          <a:p>
            <a:pPr>
              <a:buNone/>
            </a:pPr>
            <a:r>
              <a:rPr lang="en-US" sz="1600" dirty="0" smtClean="0"/>
              <a:t>             Again using a scale from 1 to 10, where 1 means that it is ‘not at all democratic’ </a:t>
            </a:r>
          </a:p>
          <a:p>
            <a:pPr>
              <a:buNone/>
            </a:pPr>
            <a:r>
              <a:rPr lang="en-US" sz="1600" dirty="0" smtClean="0"/>
              <a:t>             and 10 means that it is ‘completely democratic,’ what position would you choose?” </a:t>
            </a:r>
          </a:p>
          <a:p>
            <a:pPr>
              <a:buNone/>
            </a:pPr>
            <a:r>
              <a:rPr lang="en-US" sz="1600" dirty="0" smtClean="0"/>
              <a:t>                  </a:t>
            </a:r>
            <a:r>
              <a:rPr lang="en-US" sz="1500" dirty="0" smtClean="0"/>
              <a:t>Not at  all democratic                                                              Completely democratic </a:t>
            </a:r>
          </a:p>
          <a:p>
            <a:pPr>
              <a:buNone/>
            </a:pPr>
            <a:r>
              <a:rPr lang="en-US" sz="1500" dirty="0" smtClean="0"/>
              <a:t>		          1          2          3          4          5         6          7          8          9          10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r>
              <a:rPr lang="en-US" sz="1600" dirty="0" smtClean="0"/>
              <a:t>                </a:t>
            </a:r>
            <a:r>
              <a:rPr lang="en-US" sz="1600" u="sng" dirty="0" smtClean="0">
                <a:solidFill>
                  <a:srgbClr val="C00000"/>
                </a:solidFill>
              </a:rPr>
              <a:t>Freedom House    .44</a:t>
            </a:r>
            <a:r>
              <a:rPr lang="en-US" sz="1600" dirty="0" smtClean="0">
                <a:solidFill>
                  <a:srgbClr val="C00000"/>
                </a:solidFill>
              </a:rPr>
              <a:t>           Turnout     .51             % women     .39</a:t>
            </a:r>
          </a:p>
          <a:p>
            <a:pPr>
              <a:buNone/>
            </a:pPr>
            <a:endParaRPr lang="en-US" sz="1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200" b="1" dirty="0" smtClean="0"/>
              <a:t>Integrity measures and attitudinal correlates.  Pearson r  [N=24075]</a:t>
            </a:r>
            <a:endParaRPr lang="en-US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800" dirty="0" smtClean="0"/>
              <a:t>			        Electoral malpractice 	       Election fairness/choice</a:t>
            </a:r>
          </a:p>
          <a:p>
            <a:pPr>
              <a:buNone/>
            </a:pPr>
            <a:r>
              <a:rPr lang="en-US" sz="1800" dirty="0" smtClean="0"/>
              <a:t>				     (</a:t>
            </a:r>
            <a:r>
              <a:rPr lang="en-US" sz="1800" u="sng" dirty="0" smtClean="0"/>
              <a:t>F1</a:t>
            </a:r>
            <a:r>
              <a:rPr lang="en-US" sz="1800" dirty="0" smtClean="0"/>
              <a:t>)                                             (</a:t>
            </a:r>
            <a:r>
              <a:rPr lang="en-US" sz="1800" u="sng" dirty="0" smtClean="0"/>
              <a:t>F2</a:t>
            </a:r>
            <a:r>
              <a:rPr lang="en-US" sz="1800" dirty="0" smtClean="0"/>
              <a:t>)</a:t>
            </a:r>
          </a:p>
          <a:p>
            <a:pPr>
              <a:buNone/>
            </a:pPr>
            <a:endParaRPr lang="en-US" sz="1800" u="sng" dirty="0" smtClean="0"/>
          </a:p>
          <a:p>
            <a:pPr>
              <a:buNone/>
            </a:pPr>
            <a:endParaRPr lang="en-US" sz="1800" u="sng" dirty="0" smtClean="0"/>
          </a:p>
          <a:p>
            <a:pPr>
              <a:buNone/>
            </a:pPr>
            <a:r>
              <a:rPr lang="en-US" sz="1800" dirty="0" smtClean="0"/>
              <a:t>Probability of voting	    -.05			     .11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Perception of democracy	    -.17			     .22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239000" cy="990600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 smtClean="0"/>
              <a:t>Effects of integrity components on voting probability </a:t>
            </a:r>
            <a:br>
              <a:rPr lang="en-US" sz="2200" b="1" dirty="0" smtClean="0"/>
            </a:br>
            <a:r>
              <a:rPr lang="en-US" sz="2200" b="1" dirty="0" smtClean="0"/>
              <a:t>and perceptions of democracy.  15 countries  [N=17836]</a:t>
            </a: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1981200"/>
          <a:ext cx="6705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1346200"/>
                <a:gridCol w="22352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baseline="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Election officials are fair</a:t>
                      </a:r>
                      <a:endParaRPr lang="en-US" sz="1200" b="0" i="0" baseline="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baseline="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+8.4</a:t>
                      </a:r>
                      <a:endParaRPr lang="en-US" sz="1200" b="0" i="0" baseline="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baseline="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+0.9</a:t>
                      </a:r>
                      <a:endParaRPr lang="en-US" sz="1200" b="0" i="0" baseline="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baseline="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Voters are offered a genuine choice </a:t>
                      </a:r>
                      <a:endParaRPr lang="en-US" sz="1200" b="1" baseline="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baseline="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+7.7</a:t>
                      </a:r>
                      <a:endParaRPr lang="en-US" sz="1200" b="1" baseline="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baseline="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+0.7</a:t>
                      </a:r>
                      <a:endParaRPr lang="en-US" sz="1200" b="1" baseline="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Votes are counted fairly</a:t>
                      </a:r>
                      <a:endParaRPr lang="en-US" sz="1200" baseline="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+6.6</a:t>
                      </a:r>
                      <a:endParaRPr lang="en-US" sz="1200" baseline="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100" baseline="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</a:t>
                      </a:r>
                      <a:endParaRPr lang="en-US" sz="1200" baseline="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Journalists provide fair coverage of elections</a:t>
                      </a:r>
                      <a:endParaRPr lang="en-US" sz="1200" baseline="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+2.4</a:t>
                      </a:r>
                      <a:endParaRPr lang="en-US" sz="1200" baseline="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en-US" sz="1100" baseline="0" dirty="0" smtClean="0">
                          <a:solidFill>
                            <a:srgbClr val="0070C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0.6</a:t>
                      </a:r>
                      <a:endParaRPr lang="en-US" sz="1200" baseline="0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Voters are bribed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-7.6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0.7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Opposition candidates prevented from </a:t>
                      </a: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running               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-7.2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0.5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Voters are threatened with  violence 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6.7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0.2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Rich people buy elections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-4.0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TV news favors the governing party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2.8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100" baseline="0" dirty="0" smtClean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0.7</a:t>
                      </a:r>
                      <a:endParaRPr lang="en-US" sz="1200" baseline="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62400" y="1447800"/>
            <a:ext cx="3962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u="sng" dirty="0" smtClean="0"/>
              <a:t>Always vote</a:t>
            </a:r>
            <a:r>
              <a:rPr lang="en-US" sz="1500" baseline="30000" dirty="0" smtClean="0"/>
              <a:t>1</a:t>
            </a:r>
            <a:r>
              <a:rPr lang="en-US" sz="1500" dirty="0" smtClean="0"/>
              <a:t>       </a:t>
            </a:r>
            <a:r>
              <a:rPr lang="en-US" sz="1500" u="sng" dirty="0" smtClean="0"/>
              <a:t>How democratic</a:t>
            </a:r>
            <a:r>
              <a:rPr lang="en-US" sz="1500" baseline="30000" dirty="0" smtClean="0"/>
              <a:t>2</a:t>
            </a:r>
            <a:endParaRPr lang="en-US" sz="1500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5791200"/>
            <a:ext cx="548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 </a:t>
            </a:r>
            <a:endParaRPr lang="en-US" sz="14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143000" y="5410200"/>
            <a:ext cx="57912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1. Net increase/decrease in percent reporting that they “always vote.” </a:t>
            </a:r>
            <a:endParaRPr kumimoji="0" lang="en-US" sz="11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2. Net increase/decrease in mean score on ten point scale.</a:t>
            </a:r>
            <a:endParaRPr kumimoji="0" lang="en-US" sz="11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73162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/>
              <a:t>Effects of  attitudinal, demographic and integrity measures </a:t>
            </a:r>
            <a:br>
              <a:rPr lang="en-US" sz="2000" b="1" dirty="0" smtClean="0"/>
            </a:br>
            <a:r>
              <a:rPr lang="en-US" sz="2000" b="1" dirty="0" smtClean="0"/>
              <a:t>on voting probability and perceptions of democracy </a:t>
            </a:r>
            <a:br>
              <a:rPr lang="en-US" sz="2000" b="1" dirty="0" smtClean="0"/>
            </a:br>
            <a:r>
              <a:rPr lang="en-US" sz="2000" b="1" dirty="0" smtClean="0"/>
              <a:t>                      </a:t>
            </a:r>
            <a:r>
              <a:rPr lang="en-US" sz="1600" dirty="0" smtClean="0"/>
              <a:t>OLS regression, standardized beta coefficients    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12420">
                <a:tc>
                  <a:txBody>
                    <a:bodyPr/>
                    <a:lstStyle/>
                    <a:p>
                      <a:endParaRPr lang="en-US" sz="1500" b="0" i="0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u="none" baseline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sz="1500" b="0" i="0" u="sng" baseline="0" dirty="0" smtClean="0">
                          <a:solidFill>
                            <a:schemeClr val="tx1"/>
                          </a:solidFill>
                        </a:rPr>
                        <a:t>Probability of voting</a:t>
                      </a:r>
                      <a:r>
                        <a:rPr lang="en-US" sz="1500" b="0" i="0" u="none" baseline="30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500" b="0" i="0" u="none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u="sng" baseline="0" dirty="0" smtClean="0">
                          <a:solidFill>
                            <a:schemeClr val="tx1"/>
                          </a:solidFill>
                        </a:rPr>
                        <a:t>Evaluation of democracy</a:t>
                      </a:r>
                      <a:r>
                        <a:rPr lang="en-US" sz="1500" b="0" i="0" u="none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500" b="0" i="0" u="none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500" u="sng" baseline="0" dirty="0" smtClean="0">
                          <a:solidFill>
                            <a:schemeClr val="tx1"/>
                          </a:solidFill>
                        </a:rPr>
                        <a:t>Demographic / attitudinal </a:t>
                      </a:r>
                      <a:endParaRPr lang="en-US" sz="1500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Gender (F)</a:t>
                      </a:r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             -.043</a:t>
                      </a:r>
                      <a:endParaRPr lang="en-US" sz="15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   -.007</a:t>
                      </a:r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Age (yrs)</a:t>
                      </a:r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baseline="0" dirty="0" smtClean="0">
                          <a:solidFill>
                            <a:schemeClr val="tx1"/>
                          </a:solidFill>
                        </a:rPr>
                        <a:t>              .276</a:t>
                      </a:r>
                      <a:endParaRPr lang="en-US" sz="15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             -.039</a:t>
                      </a:r>
                      <a:endParaRPr lang="en-US" sz="15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Education (level)</a:t>
                      </a:r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baseline="0" dirty="0" smtClean="0">
                          <a:solidFill>
                            <a:schemeClr val="tx1"/>
                          </a:solidFill>
                        </a:rPr>
                        <a:t>              .042</a:t>
                      </a:r>
                      <a:endParaRPr lang="en-US" sz="15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   </a:t>
                      </a:r>
                      <a:r>
                        <a:rPr lang="en-US" sz="1500" b="1" i="0" baseline="0" dirty="0" smtClean="0">
                          <a:solidFill>
                            <a:schemeClr val="tx1"/>
                          </a:solidFill>
                        </a:rPr>
                        <a:t>-.068</a:t>
                      </a:r>
                      <a:endParaRPr lang="en-US" sz="15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Income</a:t>
                      </a:r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i="0" baseline="0" dirty="0" smtClean="0">
                          <a:solidFill>
                            <a:schemeClr val="tx1"/>
                          </a:solidFill>
                        </a:rPr>
                        <a:t>             -.010</a:t>
                      </a:r>
                      <a:endParaRPr lang="en-US" sz="15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baseline="0" dirty="0" smtClean="0">
                          <a:solidFill>
                            <a:schemeClr val="tx1"/>
                          </a:solidFill>
                        </a:rPr>
                        <a:t>              .078</a:t>
                      </a:r>
                      <a:endParaRPr lang="en-US" sz="15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Ideology (right)</a:t>
                      </a:r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baseline="0" dirty="0" smtClean="0">
                          <a:solidFill>
                            <a:schemeClr val="tx1"/>
                          </a:solidFill>
                        </a:rPr>
                        <a:t>              .026</a:t>
                      </a:r>
                      <a:endParaRPr lang="en-US" sz="15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baseline="0" dirty="0" smtClean="0">
                          <a:solidFill>
                            <a:schemeClr val="tx1"/>
                          </a:solidFill>
                        </a:rPr>
                        <a:t>              .104</a:t>
                      </a:r>
                      <a:endParaRPr lang="en-US" sz="15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500" u="sng" baseline="0" dirty="0" smtClean="0">
                          <a:solidFill>
                            <a:schemeClr val="tx1"/>
                          </a:solidFill>
                        </a:rPr>
                        <a:t>Electoral integrity</a:t>
                      </a:r>
                      <a:endParaRPr lang="en-US" sz="1500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Malpractice</a:t>
                      </a:r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   -.011</a:t>
                      </a:r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baseline="0" dirty="0" smtClean="0">
                          <a:solidFill>
                            <a:schemeClr val="tx1"/>
                          </a:solidFill>
                        </a:rPr>
                        <a:t>             -.162</a:t>
                      </a:r>
                      <a:endParaRPr lang="en-US" sz="15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Fairness/choice</a:t>
                      </a:r>
                      <a:endParaRPr lang="en-US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    </a:t>
                      </a:r>
                      <a:r>
                        <a:rPr lang="en-US" sz="1500" b="1" i="0" baseline="0" dirty="0" smtClean="0">
                          <a:solidFill>
                            <a:schemeClr val="tx1"/>
                          </a:solidFill>
                        </a:rPr>
                        <a:t>.058</a:t>
                      </a:r>
                      <a:endParaRPr lang="en-US" sz="15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1" i="0" baseline="0" dirty="0" smtClean="0">
                          <a:solidFill>
                            <a:schemeClr val="tx1"/>
                          </a:solidFill>
                        </a:rPr>
                        <a:t>              .188</a:t>
                      </a:r>
                      <a:endParaRPr lang="en-US" sz="15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12420"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                            Adjusted R</a:t>
                      </a:r>
                      <a:r>
                        <a:rPr lang="en-US" sz="15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5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    </a:t>
                      </a:r>
                      <a:r>
                        <a:rPr lang="en-US" sz="1500" u="sng" baseline="0" dirty="0" smtClean="0">
                          <a:solidFill>
                            <a:schemeClr val="tx1"/>
                          </a:solidFill>
                        </a:rPr>
                        <a:t>.082</a:t>
                      </a:r>
                      <a:endParaRPr lang="en-US" sz="1500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>
                          <a:solidFill>
                            <a:schemeClr val="tx1"/>
                          </a:solidFill>
                        </a:rPr>
                        <a:t>              </a:t>
                      </a:r>
                      <a:r>
                        <a:rPr lang="en-US" sz="1500" u="sng" baseline="0" dirty="0" smtClean="0">
                          <a:solidFill>
                            <a:schemeClr val="tx1"/>
                          </a:solidFill>
                        </a:rPr>
                        <a:t>.087</a:t>
                      </a:r>
                      <a:endParaRPr lang="en-US" sz="1500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57200" y="5334000"/>
            <a:ext cx="7696200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Nine countries [Colombia, Estonia, Ghana, Malaysia, Nigeria, Pakistan, Poland, Romania, Ukraine].  N= 8376.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100" dirty="0" smtClean="0">
              <a:ea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/>
              <a:t>2.    Fifteen countries [Australia, Chile, Colombia, Estonia, Ghana, Malaysia, Mexico,  Nigeria, Pakistan, Peru, Philippines,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/>
              <a:t>        Poland, Romania, Ukraine, Uruguay].  N=16759.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endParaRPr lang="en-US" sz="1100" dirty="0" smtClean="0"/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/>
              <a:t>3.    Bold coefficients (standardized BETA) significant @ .001  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endParaRPr 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815</Words>
  <Application>Microsoft Office PowerPoint</Application>
  <PresentationFormat>On-screen Show (4:3)</PresentationFormat>
  <Paragraphs>229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Real Choices: Does It Matter What’s On the Ballot?   </vt:lpstr>
      <vt:lpstr>PowerPoint Presentation</vt:lpstr>
      <vt:lpstr>2010-12 World Values Survey -- 20 countries  [N = 24227] Australia, Azerbajian, Chile, Colombia, Estonia, Ghana, Kazakhstan, Kyrgyzstan, Malaysia, Mexico,  Nigeria, Pakistan, Peru, Philippines, Poland, Romania, Rwanda, Ukraine, Uruguay, Zimbabwe </vt:lpstr>
      <vt:lpstr>                     Factor analysis of WVS Electoral Integrity Items</vt:lpstr>
      <vt:lpstr>Institutions, voters, and electoral integrity</vt:lpstr>
      <vt:lpstr>Dependent variables and aggregate correlates.  Pearson r  [N=35]</vt:lpstr>
      <vt:lpstr>Integrity measures and attitudinal correlates.  Pearson r  [N=24075]</vt:lpstr>
      <vt:lpstr>Effects of integrity components on voting probability  and perceptions of democracy.  15 countries  [N=17836]</vt:lpstr>
      <vt:lpstr>Effects of  attitudinal, demographic and integrity measures  on voting probability and perceptions of democracy                        OLS regression, standardized beta coefficients    </vt:lpstr>
      <vt:lpstr>           Four cases</vt:lpstr>
      <vt:lpstr>Conclusions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Research design</dc:title>
  <dc:creator>Larry LeDuc</dc:creator>
  <cp:lastModifiedBy>Caton, Helen</cp:lastModifiedBy>
  <cp:revision>18</cp:revision>
  <dcterms:created xsi:type="dcterms:W3CDTF">2013-02-26T01:25:16Z</dcterms:created>
  <dcterms:modified xsi:type="dcterms:W3CDTF">2013-09-04T09:08:47Z</dcterms:modified>
</cp:coreProperties>
</file>