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handoutMasterIdLst>
    <p:handoutMasterId r:id="rId29"/>
  </p:handoutMasterIdLst>
  <p:sldIdLst>
    <p:sldId id="303" r:id="rId2"/>
    <p:sldId id="257" r:id="rId3"/>
    <p:sldId id="271" r:id="rId4"/>
    <p:sldId id="275" r:id="rId5"/>
    <p:sldId id="280" r:id="rId6"/>
    <p:sldId id="302" r:id="rId7"/>
    <p:sldId id="276" r:id="rId8"/>
    <p:sldId id="296" r:id="rId9"/>
    <p:sldId id="291" r:id="rId10"/>
    <p:sldId id="295" r:id="rId11"/>
    <p:sldId id="287" r:id="rId12"/>
    <p:sldId id="270" r:id="rId13"/>
    <p:sldId id="355" r:id="rId14"/>
    <p:sldId id="361" r:id="rId15"/>
    <p:sldId id="306" r:id="rId16"/>
    <p:sldId id="315" r:id="rId17"/>
    <p:sldId id="326" r:id="rId18"/>
    <p:sldId id="333" r:id="rId19"/>
    <p:sldId id="343" r:id="rId20"/>
    <p:sldId id="342" r:id="rId21"/>
    <p:sldId id="347" r:id="rId22"/>
    <p:sldId id="351" r:id="rId23"/>
    <p:sldId id="346" r:id="rId24"/>
    <p:sldId id="352" r:id="rId25"/>
    <p:sldId id="360" r:id="rId26"/>
    <p:sldId id="341"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clrMru>
    <a:srgbClr val="FFE609"/>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20880" autoAdjust="0"/>
    <p:restoredTop sz="98841" autoAdjust="0"/>
  </p:normalViewPr>
  <p:slideViewPr>
    <p:cSldViewPr snapToGrid="0" snapToObjects="1">
      <p:cViewPr varScale="1">
        <p:scale>
          <a:sx n="68" d="100"/>
          <a:sy n="68" d="100"/>
        </p:scale>
        <p:origin x="-216" y="-96"/>
      </p:cViewPr>
      <p:guideLst>
        <p:guide orient="horz" pos="2160"/>
        <p:guide pos="2880"/>
      </p:guideLst>
    </p:cSldViewPr>
  </p:slideViewPr>
  <p:outlineViewPr>
    <p:cViewPr>
      <p:scale>
        <a:sx n="33" d="100"/>
        <a:sy n="33" d="100"/>
      </p:scale>
      <p:origin x="0" y="26576"/>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4C75C13-98D2-D440-9EBC-F0576E0C69A8}" type="datetimeFigureOut">
              <a:rPr lang="en-US" smtClean="0"/>
              <a:t>5/12/2014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B093EEB-D64C-164B-BF2C-528D5EA2BEAC}" type="slidenum">
              <a:rPr lang="en-US" smtClean="0"/>
              <a:t>‹#›</a:t>
            </a:fld>
            <a:endParaRPr lang="en-US"/>
          </a:p>
        </p:txBody>
      </p:sp>
    </p:spTree>
    <p:extLst>
      <p:ext uri="{BB962C8B-B14F-4D97-AF65-F5344CB8AC3E}">
        <p14:creationId xmlns:p14="http://schemas.microsoft.com/office/powerpoint/2010/main" val="9611567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Georgia"/>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Georgia"/>
              </a:defRPr>
            </a:lvl1pPr>
          </a:lstStyle>
          <a:p>
            <a:fld id="{41EE5F25-68AB-2841-A2BC-18E75D056DE9}" type="datetimeFigureOut">
              <a:rPr lang="en-US" smtClean="0"/>
              <a:pPr/>
              <a:t>5/12/2014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Georgia"/>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Georgia"/>
              </a:defRPr>
            </a:lvl1pPr>
          </a:lstStyle>
          <a:p>
            <a:fld id="{2EBB0058-8383-7F49-B464-140641792565}" type="slidenum">
              <a:rPr lang="en-US" smtClean="0"/>
              <a:pPr/>
              <a:t>‹#›</a:t>
            </a:fld>
            <a:endParaRPr lang="en-US" dirty="0"/>
          </a:p>
        </p:txBody>
      </p:sp>
    </p:spTree>
    <p:extLst>
      <p:ext uri="{BB962C8B-B14F-4D97-AF65-F5344CB8AC3E}">
        <p14:creationId xmlns:p14="http://schemas.microsoft.com/office/powerpoint/2010/main" val="174939465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Georgia"/>
        <a:ea typeface="+mn-ea"/>
        <a:cs typeface="+mn-cs"/>
      </a:defRPr>
    </a:lvl1pPr>
    <a:lvl2pPr marL="457200" algn="l" defTabSz="457200" rtl="0" eaLnBrk="1" latinLnBrk="0" hangingPunct="1">
      <a:defRPr sz="1200" kern="1200">
        <a:solidFill>
          <a:schemeClr val="tx1"/>
        </a:solidFill>
        <a:latin typeface="Georgia"/>
        <a:ea typeface="+mn-ea"/>
        <a:cs typeface="+mn-cs"/>
      </a:defRPr>
    </a:lvl2pPr>
    <a:lvl3pPr marL="914400" algn="l" defTabSz="457200" rtl="0" eaLnBrk="1" latinLnBrk="0" hangingPunct="1">
      <a:defRPr sz="1200" kern="1200">
        <a:solidFill>
          <a:schemeClr val="tx1"/>
        </a:solidFill>
        <a:latin typeface="Georgia"/>
        <a:ea typeface="+mn-ea"/>
        <a:cs typeface="+mn-cs"/>
      </a:defRPr>
    </a:lvl3pPr>
    <a:lvl4pPr marL="1371600" algn="l" defTabSz="457200" rtl="0" eaLnBrk="1" latinLnBrk="0" hangingPunct="1">
      <a:defRPr sz="1200" kern="1200">
        <a:solidFill>
          <a:schemeClr val="tx1"/>
        </a:solidFill>
        <a:latin typeface="Georgia"/>
        <a:ea typeface="+mn-ea"/>
        <a:cs typeface="+mn-cs"/>
      </a:defRPr>
    </a:lvl4pPr>
    <a:lvl5pPr marL="1828800" algn="l" defTabSz="457200" rtl="0" eaLnBrk="1" latinLnBrk="0" hangingPunct="1">
      <a:defRPr sz="1200" kern="1200">
        <a:solidFill>
          <a:schemeClr val="tx1"/>
        </a:solidFill>
        <a:latin typeface="Georgia"/>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Conversations</a:t>
            </a:r>
            <a:r>
              <a:rPr lang="en-US" baseline="0" dirty="0" smtClean="0"/>
              <a:t> between things – in practice – as objects.</a:t>
            </a:r>
          </a:p>
          <a:p>
            <a:endParaRPr lang="en-US" baseline="0" dirty="0" smtClean="0"/>
          </a:p>
          <a:p>
            <a:r>
              <a:rPr lang="en-US" sz="1200" kern="1200" dirty="0" smtClean="0">
                <a:solidFill>
                  <a:schemeClr val="tx1"/>
                </a:solidFill>
                <a:effectLst/>
                <a:latin typeface="Georgia"/>
                <a:ea typeface="+mn-ea"/>
                <a:cs typeface="+mn-cs"/>
              </a:rPr>
              <a:t>Exploring ideas and data in and through material practice is central to how they might be understood and articulated by being ‘made’, and being ‘made palpable’ (</a:t>
            </a:r>
            <a:r>
              <a:rPr lang="en-US" sz="1200" kern="1200" dirty="0" err="1" smtClean="0">
                <a:solidFill>
                  <a:schemeClr val="tx1"/>
                </a:solidFill>
                <a:effectLst/>
                <a:latin typeface="Georgia"/>
                <a:ea typeface="+mn-ea"/>
                <a:cs typeface="+mn-cs"/>
              </a:rPr>
              <a:t>Büscher</a:t>
            </a:r>
            <a:r>
              <a:rPr lang="en-US" sz="1200" kern="1200" dirty="0" smtClean="0">
                <a:solidFill>
                  <a:schemeClr val="tx1"/>
                </a:solidFill>
                <a:effectLst/>
                <a:latin typeface="Georgia"/>
                <a:ea typeface="+mn-ea"/>
                <a:cs typeface="+mn-cs"/>
              </a:rPr>
              <a:t> et al., 2007), as artworks that are observed and experienced as ‘technologies-in-use’ (</a:t>
            </a:r>
            <a:r>
              <a:rPr lang="en-US" sz="1200" kern="1200" dirty="0" err="1" smtClean="0">
                <a:solidFill>
                  <a:schemeClr val="tx1"/>
                </a:solidFill>
                <a:effectLst/>
                <a:latin typeface="Georgia"/>
                <a:ea typeface="+mn-ea"/>
                <a:cs typeface="+mn-cs"/>
              </a:rPr>
              <a:t>Suchman</a:t>
            </a:r>
            <a:r>
              <a:rPr lang="en-US" sz="1200" kern="1200" dirty="0" smtClean="0">
                <a:solidFill>
                  <a:schemeClr val="tx1"/>
                </a:solidFill>
                <a:effectLst/>
                <a:latin typeface="Georgia"/>
                <a:ea typeface="+mn-ea"/>
                <a:cs typeface="+mn-cs"/>
              </a:rPr>
              <a:t> et al., 2002) at each stage of the research process.</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2EBB0058-8383-7F49-B464-140641792565}" type="slidenum">
              <a:rPr lang="en-US" smtClean="0"/>
              <a:pPr/>
              <a:t>1</a:t>
            </a:fld>
            <a:endParaRPr lang="en-US" dirty="0"/>
          </a:p>
        </p:txBody>
      </p:sp>
    </p:spTree>
    <p:extLst>
      <p:ext uri="{BB962C8B-B14F-4D97-AF65-F5344CB8AC3E}">
        <p14:creationId xmlns:p14="http://schemas.microsoft.com/office/powerpoint/2010/main" val="35792864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Engaging with </a:t>
            </a:r>
            <a:r>
              <a:rPr lang="en-US" dirty="0" err="1" smtClean="0"/>
              <a:t>emphemeral</a:t>
            </a:r>
            <a:r>
              <a:rPr lang="en-US" baseline="0" dirty="0" smtClean="0"/>
              <a:t> and mobile subjects, through experimental design and art practices – enables an engagement with technology through production and experimentation.</a:t>
            </a:r>
            <a:endParaRPr lang="en-US" dirty="0"/>
          </a:p>
        </p:txBody>
      </p:sp>
      <p:sp>
        <p:nvSpPr>
          <p:cNvPr id="4" name="Slide Number Placeholder 3"/>
          <p:cNvSpPr>
            <a:spLocks noGrp="1"/>
          </p:cNvSpPr>
          <p:nvPr>
            <p:ph type="sldNum" sz="quarter" idx="10"/>
          </p:nvPr>
        </p:nvSpPr>
        <p:spPr/>
        <p:txBody>
          <a:bodyPr/>
          <a:lstStyle/>
          <a:p>
            <a:fld id="{2EBB0058-8383-7F49-B464-140641792565}" type="slidenum">
              <a:rPr lang="en-US" smtClean="0"/>
              <a:pPr/>
              <a:t>25</a:t>
            </a:fld>
            <a:endParaRPr lang="en-US" dirty="0"/>
          </a:p>
        </p:txBody>
      </p:sp>
    </p:spTree>
    <p:extLst>
      <p:ext uri="{BB962C8B-B14F-4D97-AF65-F5344CB8AC3E}">
        <p14:creationId xmlns:p14="http://schemas.microsoft.com/office/powerpoint/2010/main" val="3594990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ea typeface="+mn-ea"/>
                <a:cs typeface="+mn-cs"/>
              </a:rPr>
              <a:t>Law, J. &amp; Urry, J. (2004) ‘Enacting the social’ </a:t>
            </a:r>
            <a:r>
              <a:rPr lang="en-US" sz="1200" i="1" kern="1200" dirty="0" smtClean="0">
                <a:solidFill>
                  <a:schemeClr val="tx1"/>
                </a:solidFill>
                <a:effectLst/>
                <a:ea typeface="+mn-ea"/>
                <a:cs typeface="+mn-cs"/>
              </a:rPr>
              <a:t>Economy and Society</a:t>
            </a:r>
            <a:r>
              <a:rPr lang="en-US" sz="1200" kern="1200" dirty="0" smtClean="0">
                <a:solidFill>
                  <a:schemeClr val="tx1"/>
                </a:solidFill>
                <a:effectLst/>
                <a:ea typeface="+mn-ea"/>
                <a:cs typeface="+mn-cs"/>
              </a:rPr>
              <a:t>. 3(3) pp. 390-410.</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Georgia"/>
                <a:ea typeface="+mn-ea"/>
                <a:cs typeface="+mn-cs"/>
              </a:rPr>
              <a:t>Within the sociology of </a:t>
            </a:r>
            <a:r>
              <a:rPr lang="en-US" sz="1200" kern="1200" dirty="0" err="1" smtClean="0">
                <a:solidFill>
                  <a:schemeClr val="tx1"/>
                </a:solidFill>
                <a:effectLst/>
                <a:latin typeface="Georgia"/>
                <a:ea typeface="+mn-ea"/>
                <a:cs typeface="+mn-cs"/>
              </a:rPr>
              <a:t>mobilities</a:t>
            </a:r>
            <a:r>
              <a:rPr lang="en-US" sz="1200" kern="1200" dirty="0" smtClean="0">
                <a:solidFill>
                  <a:schemeClr val="tx1"/>
                </a:solidFill>
                <a:effectLst/>
                <a:latin typeface="Georgia"/>
                <a:ea typeface="+mn-ea"/>
                <a:cs typeface="+mn-cs"/>
              </a:rPr>
              <a:t> mobile methods have been developed in order to study the unfolding, messy, ephemeral and elusive nature of mobility and movement (Law &amp; </a:t>
            </a:r>
            <a:r>
              <a:rPr lang="en-US" sz="1200" kern="1200" dirty="0" err="1" smtClean="0">
                <a:solidFill>
                  <a:schemeClr val="tx1"/>
                </a:solidFill>
                <a:effectLst/>
                <a:latin typeface="Georgia"/>
                <a:ea typeface="+mn-ea"/>
                <a:cs typeface="+mn-cs"/>
              </a:rPr>
              <a:t>Urry</a:t>
            </a:r>
            <a:r>
              <a:rPr lang="en-US" sz="1200" kern="1200" dirty="0" smtClean="0">
                <a:solidFill>
                  <a:schemeClr val="tx1"/>
                </a:solidFill>
                <a:effectLst/>
                <a:latin typeface="Georgia"/>
                <a:ea typeface="+mn-ea"/>
                <a:cs typeface="+mn-cs"/>
              </a:rPr>
              <a:t>, 2004; Law 2004; </a:t>
            </a:r>
            <a:r>
              <a:rPr lang="en-US" sz="1200" kern="1200" dirty="0" err="1" smtClean="0">
                <a:solidFill>
                  <a:schemeClr val="tx1"/>
                </a:solidFill>
                <a:effectLst/>
                <a:latin typeface="Georgia"/>
                <a:ea typeface="+mn-ea"/>
                <a:cs typeface="+mn-cs"/>
              </a:rPr>
              <a:t>Büscher</a:t>
            </a:r>
            <a:r>
              <a:rPr lang="en-US" sz="1200" kern="1200" dirty="0" smtClean="0">
                <a:solidFill>
                  <a:schemeClr val="tx1"/>
                </a:solidFill>
                <a:effectLst/>
                <a:latin typeface="Georgia"/>
                <a:ea typeface="+mn-ea"/>
                <a:cs typeface="+mn-cs"/>
              </a:rPr>
              <a:t> et al., 2011a; Sheller, 2011b).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Georgia"/>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Georgia"/>
                <a:ea typeface="+mn-ea"/>
                <a:cs typeface="+mn-cs"/>
              </a:rPr>
              <a:t>Fleeting, temporal,</a:t>
            </a:r>
            <a:r>
              <a:rPr lang="en-US" sz="1200" kern="1200" baseline="0" dirty="0" smtClean="0">
                <a:solidFill>
                  <a:schemeClr val="tx1"/>
                </a:solidFill>
                <a:effectLst/>
                <a:latin typeface="Georgia"/>
                <a:ea typeface="+mn-ea"/>
                <a:cs typeface="+mn-cs"/>
              </a:rPr>
              <a:t> spatial, on the move</a:t>
            </a:r>
            <a:endParaRPr lang="en-GB" sz="1200" kern="1200" dirty="0" smtClean="0">
              <a:solidFill>
                <a:schemeClr val="tx1"/>
              </a:solidFill>
              <a:effectLst/>
              <a:ea typeface="+mn-ea"/>
              <a:cs typeface="+mn-cs"/>
            </a:endParaRPr>
          </a:p>
          <a:p>
            <a:endParaRPr lang="en-US" dirty="0"/>
          </a:p>
        </p:txBody>
      </p:sp>
      <p:sp>
        <p:nvSpPr>
          <p:cNvPr id="4" name="Slide Number Placeholder 3"/>
          <p:cNvSpPr>
            <a:spLocks noGrp="1"/>
          </p:cNvSpPr>
          <p:nvPr>
            <p:ph type="sldNum" sz="quarter" idx="10"/>
          </p:nvPr>
        </p:nvSpPr>
        <p:spPr/>
        <p:txBody>
          <a:bodyPr/>
          <a:lstStyle/>
          <a:p>
            <a:fld id="{2EBB0058-8383-7F49-B464-140641792565}" type="slidenum">
              <a:rPr lang="en-US" smtClean="0"/>
              <a:t>2</a:t>
            </a:fld>
            <a:endParaRPr lang="en-US"/>
          </a:p>
        </p:txBody>
      </p:sp>
    </p:spTree>
    <p:extLst>
      <p:ext uri="{BB962C8B-B14F-4D97-AF65-F5344CB8AC3E}">
        <p14:creationId xmlns:p14="http://schemas.microsoft.com/office/powerpoint/2010/main" val="36059772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smtClean="0">
              <a:solidFill>
                <a:srgbClr val="FFFFFF"/>
              </a:solidFill>
            </a:endParaRPr>
          </a:p>
          <a:p>
            <a:pPr marL="0" indent="0">
              <a:buNone/>
            </a:pPr>
            <a:r>
              <a:rPr lang="en-US" dirty="0" smtClean="0">
                <a:solidFill>
                  <a:srgbClr val="FFFFFF"/>
                </a:solidFill>
              </a:rPr>
              <a:t>Locative Media Art used to talk about mobile media in books such as: </a:t>
            </a:r>
            <a:r>
              <a:rPr lang="en-US" i="1" dirty="0" smtClean="0">
                <a:solidFill>
                  <a:srgbClr val="FFFFFF"/>
                </a:solidFill>
              </a:rPr>
              <a:t>Mobile Interface Theory, </a:t>
            </a:r>
            <a:r>
              <a:rPr lang="en-US" dirty="0" smtClean="0">
                <a:solidFill>
                  <a:srgbClr val="FFFFFF"/>
                </a:solidFill>
              </a:rPr>
              <a:t>Jason Farman, 2012</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2EBB0058-8383-7F49-B464-140641792565}" type="slidenum">
              <a:rPr lang="en-US" smtClean="0"/>
              <a:t>3</a:t>
            </a:fld>
            <a:endParaRPr lang="en-US"/>
          </a:p>
        </p:txBody>
      </p:sp>
    </p:spTree>
    <p:extLst>
      <p:ext uri="{BB962C8B-B14F-4D97-AF65-F5344CB8AC3E}">
        <p14:creationId xmlns:p14="http://schemas.microsoft.com/office/powerpoint/2010/main" val="35935179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Mimi Sheller asks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2EBB0058-8383-7F49-B464-140641792565}" type="slidenum">
              <a:rPr lang="en-US" smtClean="0"/>
              <a:t>4</a:t>
            </a:fld>
            <a:endParaRPr lang="en-US"/>
          </a:p>
        </p:txBody>
      </p:sp>
    </p:spTree>
    <p:extLst>
      <p:ext uri="{BB962C8B-B14F-4D97-AF65-F5344CB8AC3E}">
        <p14:creationId xmlns:p14="http://schemas.microsoft.com/office/powerpoint/2010/main" val="23337484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ctr">
              <a:buNone/>
            </a:pPr>
            <a:endParaRPr lang="en-US" sz="1200" dirty="0" smtClean="0">
              <a:solidFill>
                <a:srgbClr val="FFFFFF"/>
              </a:solidFill>
            </a:endParaRPr>
          </a:p>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FFFFFF"/>
                </a:solidFill>
                <a:latin typeface="Georgia"/>
                <a:cs typeface="Georgia"/>
              </a:rPr>
              <a:t>– writing about the ‘Spiral Sunrise Series’ by Esther Polak</a:t>
            </a:r>
          </a:p>
          <a:p>
            <a:pPr marL="0" indent="0" algn="ctr">
              <a:buNone/>
            </a:pPr>
            <a:endParaRPr lang="en-US" sz="1200" dirty="0" smtClean="0">
              <a:solidFill>
                <a:srgbClr val="FFFFFF"/>
              </a:solidFill>
            </a:endParaRPr>
          </a:p>
          <a:p>
            <a:pPr marL="0" indent="0" algn="ctr">
              <a:buNone/>
            </a:pPr>
            <a:r>
              <a:rPr lang="en-US" sz="1200" dirty="0" smtClean="0">
                <a:solidFill>
                  <a:srgbClr val="FFFFFF"/>
                </a:solidFill>
              </a:rPr>
              <a:t>Mobile Methods (Büscher, Urry &amp; Witchger, 2012)</a:t>
            </a:r>
          </a:p>
          <a:p>
            <a:pPr marL="0" indent="0" algn="ctr">
              <a:buNone/>
            </a:pPr>
            <a:r>
              <a:rPr lang="en-US" sz="1200" dirty="0" smtClean="0">
                <a:solidFill>
                  <a:srgbClr val="FFFFFF"/>
                </a:solidFill>
              </a:rPr>
              <a:t>Inventive Methods (Lury &amp; Wakeford, 2012)</a:t>
            </a:r>
          </a:p>
          <a:p>
            <a:pPr marL="0" indent="0" algn="ctr">
              <a:buNone/>
            </a:pPr>
            <a:r>
              <a:rPr lang="en-US" sz="1200" dirty="0" smtClean="0">
                <a:solidFill>
                  <a:srgbClr val="FFFFFF"/>
                </a:solidFill>
              </a:rPr>
              <a:t>Live Methods (Beck &amp; Puwar, 2012)</a:t>
            </a:r>
          </a:p>
          <a:p>
            <a:pPr marL="0" indent="0" algn="ctr">
              <a:buNone/>
            </a:pPr>
            <a:r>
              <a:rPr lang="en-US" sz="1200" dirty="0" smtClean="0">
                <a:solidFill>
                  <a:srgbClr val="FFFFFF"/>
                </a:solidFill>
              </a:rPr>
              <a:t>What does it mean to do both art and social science together?</a:t>
            </a:r>
          </a:p>
          <a:p>
            <a:pPr algn="ctr"/>
            <a:endParaRPr lang="en-US" sz="1200" dirty="0" smtClean="0">
              <a:solidFill>
                <a:srgbClr val="FFFFFF"/>
              </a:solidFill>
            </a:endParaRPr>
          </a:p>
          <a:p>
            <a:endParaRPr lang="en-US" dirty="0"/>
          </a:p>
        </p:txBody>
      </p:sp>
      <p:sp>
        <p:nvSpPr>
          <p:cNvPr id="4" name="Slide Number Placeholder 3"/>
          <p:cNvSpPr>
            <a:spLocks noGrp="1"/>
          </p:cNvSpPr>
          <p:nvPr>
            <p:ph type="sldNum" sz="quarter" idx="10"/>
          </p:nvPr>
        </p:nvSpPr>
        <p:spPr/>
        <p:txBody>
          <a:bodyPr/>
          <a:lstStyle/>
          <a:p>
            <a:fld id="{2EBB0058-8383-7F49-B464-140641792565}" type="slidenum">
              <a:rPr lang="en-US" smtClean="0"/>
              <a:t>5</a:t>
            </a:fld>
            <a:endParaRPr lang="en-US"/>
          </a:p>
        </p:txBody>
      </p:sp>
    </p:spTree>
    <p:extLst>
      <p:ext uri="{BB962C8B-B14F-4D97-AF65-F5344CB8AC3E}">
        <p14:creationId xmlns:p14="http://schemas.microsoft.com/office/powerpoint/2010/main" val="27883883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These relationships go back a long way… the art of the everyday, artists engagement with everyday process, practice and space.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artists walk developing at the same time as the sociologists go-along</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Participatory practices in art, design and social science. </a:t>
            </a:r>
          </a:p>
          <a:p>
            <a:endParaRPr lang="en-US" dirty="0"/>
          </a:p>
        </p:txBody>
      </p:sp>
      <p:sp>
        <p:nvSpPr>
          <p:cNvPr id="4" name="Slide Number Placeholder 3"/>
          <p:cNvSpPr>
            <a:spLocks noGrp="1"/>
          </p:cNvSpPr>
          <p:nvPr>
            <p:ph type="sldNum" sz="quarter" idx="10"/>
          </p:nvPr>
        </p:nvSpPr>
        <p:spPr/>
        <p:txBody>
          <a:bodyPr/>
          <a:lstStyle/>
          <a:p>
            <a:fld id="{2EBB0058-8383-7F49-B464-140641792565}" type="slidenum">
              <a:rPr lang="en-US" smtClean="0"/>
              <a:t>7</a:t>
            </a:fld>
            <a:endParaRPr lang="en-US"/>
          </a:p>
        </p:txBody>
      </p:sp>
    </p:spTree>
    <p:extLst>
      <p:ext uri="{BB962C8B-B14F-4D97-AF65-F5344CB8AC3E}">
        <p14:creationId xmlns:p14="http://schemas.microsoft.com/office/powerpoint/2010/main" val="9159877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Georgia"/>
                <a:ea typeface="+mn-ea"/>
                <a:cs typeface="+mn-cs"/>
              </a:rPr>
              <a:t>Speculative design projects like </a:t>
            </a:r>
            <a:r>
              <a:rPr lang="en-US" sz="1200" i="1" kern="1200" dirty="0" err="1" smtClean="0">
                <a:solidFill>
                  <a:schemeClr val="tx1"/>
                </a:solidFill>
                <a:effectLst/>
                <a:latin typeface="Georgia"/>
                <a:ea typeface="+mn-ea"/>
                <a:cs typeface="+mn-cs"/>
              </a:rPr>
              <a:t>Comob</a:t>
            </a:r>
            <a:r>
              <a:rPr lang="en-US" sz="1200" i="1" kern="1200" dirty="0" smtClean="0">
                <a:solidFill>
                  <a:schemeClr val="tx1"/>
                </a:solidFill>
                <a:effectLst/>
                <a:latin typeface="Georgia"/>
                <a:ea typeface="+mn-ea"/>
                <a:cs typeface="+mn-cs"/>
              </a:rPr>
              <a:t> Net</a:t>
            </a:r>
            <a:r>
              <a:rPr lang="en-US" sz="1200" kern="1200" dirty="0" smtClean="0">
                <a:solidFill>
                  <a:schemeClr val="tx1"/>
                </a:solidFill>
                <a:effectLst/>
                <a:latin typeface="Georgia"/>
                <a:ea typeface="+mn-ea"/>
                <a:cs typeface="+mn-cs"/>
              </a:rPr>
              <a:t>, </a:t>
            </a:r>
            <a:r>
              <a:rPr lang="en-US" sz="1200" i="1" kern="1200" dirty="0" smtClean="0">
                <a:solidFill>
                  <a:schemeClr val="tx1"/>
                </a:solidFill>
                <a:effectLst/>
                <a:latin typeface="Georgia"/>
                <a:ea typeface="+mn-ea"/>
                <a:cs typeface="+mn-cs"/>
              </a:rPr>
              <a:t>Space Metronome</a:t>
            </a:r>
            <a:r>
              <a:rPr lang="en-US" sz="1200" kern="1200" dirty="0" smtClean="0">
                <a:solidFill>
                  <a:schemeClr val="tx1"/>
                </a:solidFill>
                <a:effectLst/>
                <a:latin typeface="Georgia"/>
                <a:ea typeface="+mn-ea"/>
                <a:cs typeface="+mn-cs"/>
              </a:rPr>
              <a:t> and </a:t>
            </a:r>
            <a:r>
              <a:rPr lang="en-US" sz="1200" i="1" kern="1200" dirty="0" smtClean="0">
                <a:solidFill>
                  <a:schemeClr val="tx1"/>
                </a:solidFill>
                <a:effectLst/>
                <a:latin typeface="Georgia"/>
                <a:ea typeface="+mn-ea"/>
                <a:cs typeface="+mn-cs"/>
              </a:rPr>
              <a:t>Walking to Work</a:t>
            </a:r>
            <a:r>
              <a:rPr lang="en-US" sz="1200" kern="1200" dirty="0" smtClean="0">
                <a:solidFill>
                  <a:schemeClr val="tx1"/>
                </a:solidFill>
                <a:effectLst/>
                <a:latin typeface="Georgia"/>
                <a:ea typeface="+mn-ea"/>
                <a:cs typeface="+mn-cs"/>
              </a:rPr>
              <a:t> put functioning objects and apps into active and public situations in order that participants can reflect on them through their own physical engagement with them, as used in practice, rather than as imagined by artists and designers. </a:t>
            </a:r>
            <a:endParaRPr lang="en-US" dirty="0" smtClean="0"/>
          </a:p>
          <a:p>
            <a:endParaRPr lang="en-US" sz="1200" kern="1200" dirty="0" smtClean="0">
              <a:solidFill>
                <a:schemeClr val="tx1"/>
              </a:solidFill>
              <a:effectLst/>
              <a:latin typeface="Georgia"/>
              <a:ea typeface="+mn-ea"/>
              <a:cs typeface="+mn-cs"/>
            </a:endParaRPr>
          </a:p>
          <a:p>
            <a:r>
              <a:rPr lang="en-US" sz="1200" kern="1200" dirty="0" smtClean="0">
                <a:solidFill>
                  <a:schemeClr val="tx1"/>
                </a:solidFill>
                <a:effectLst/>
                <a:latin typeface="Georgia"/>
                <a:ea typeface="+mn-ea"/>
                <a:cs typeface="+mn-cs"/>
              </a:rPr>
              <a:t>Similarly Dunne and </a:t>
            </a:r>
            <a:r>
              <a:rPr lang="en-US" sz="1200" kern="1200" dirty="0" err="1" smtClean="0">
                <a:solidFill>
                  <a:schemeClr val="tx1"/>
                </a:solidFill>
                <a:effectLst/>
                <a:latin typeface="Georgia"/>
                <a:ea typeface="+mn-ea"/>
                <a:cs typeface="+mn-cs"/>
              </a:rPr>
              <a:t>Raby</a:t>
            </a:r>
            <a:r>
              <a:rPr lang="en-US" sz="1200" kern="1200" dirty="0" smtClean="0">
                <a:solidFill>
                  <a:schemeClr val="tx1"/>
                </a:solidFill>
                <a:effectLst/>
                <a:latin typeface="Georgia"/>
                <a:ea typeface="+mn-ea"/>
                <a:cs typeface="+mn-cs"/>
              </a:rPr>
              <a:t> (2001) use this approach in their critical design work in order to reflect upon individual orientations to (for example) electromagnetism, through using an object that </a:t>
            </a:r>
            <a:r>
              <a:rPr lang="en-US" sz="1200" kern="1200" dirty="0" err="1" smtClean="0">
                <a:solidFill>
                  <a:schemeClr val="tx1"/>
                </a:solidFill>
                <a:effectLst/>
                <a:latin typeface="Georgia"/>
                <a:ea typeface="+mn-ea"/>
                <a:cs typeface="+mn-cs"/>
              </a:rPr>
              <a:t>materialises</a:t>
            </a:r>
            <a:r>
              <a:rPr lang="en-US" sz="1200" kern="1200" dirty="0" smtClean="0">
                <a:solidFill>
                  <a:schemeClr val="tx1"/>
                </a:solidFill>
                <a:effectLst/>
                <a:latin typeface="Georgia"/>
                <a:ea typeface="+mn-ea"/>
                <a:cs typeface="+mn-cs"/>
              </a:rPr>
              <a:t> this phenomena in everyday living arrangements and practices.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 Future Laboratories - enable technology design to develop side-by-side with participant practices in situations that are ‘as realistic as possible’ using a combination of participatory design and ethnography. Through this process opportunities, constraints, problems and possibilities ‘arise concretely’ in action.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latin typeface="Georgia"/>
              <a:cs typeface="Georgia"/>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latin typeface="Georgia"/>
                <a:cs typeface="Georgia"/>
              </a:rPr>
              <a:t>A ‘</a:t>
            </a:r>
            <a:r>
              <a:rPr lang="en-US" sz="1200" dirty="0" err="1" smtClean="0">
                <a:latin typeface="Georgia"/>
                <a:cs typeface="Georgia"/>
              </a:rPr>
              <a:t>designerly</a:t>
            </a:r>
            <a:r>
              <a:rPr lang="en-US" sz="1200" dirty="0" smtClean="0">
                <a:latin typeface="Georgia"/>
                <a:cs typeface="Georgia"/>
              </a:rPr>
              <a:t> way of knowing’ (Cross, 2010) </a:t>
            </a:r>
            <a:r>
              <a:rPr lang="en-US" sz="1200" dirty="0" smtClean="0"/>
              <a:t>is a process of envisioning possibilities and trying them out in physical materials and embodied practices</a:t>
            </a:r>
            <a:r>
              <a:rPr lang="en-GB"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dirty="0" smtClean="0">
              <a:latin typeface="Georgia"/>
              <a:cs typeface="Georgia"/>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Georgia"/>
                <a:ea typeface="+mn-ea"/>
                <a:cs typeface="+mn-cs"/>
              </a:rPr>
              <a:t>perform as working </a:t>
            </a:r>
            <a:r>
              <a:rPr lang="en-US" sz="1200" kern="1200" dirty="0" err="1" smtClean="0">
                <a:solidFill>
                  <a:schemeClr val="tx1"/>
                </a:solidFill>
                <a:effectLst/>
                <a:latin typeface="Georgia"/>
                <a:ea typeface="+mn-ea"/>
                <a:cs typeface="+mn-cs"/>
              </a:rPr>
              <a:t>artefacts</a:t>
            </a:r>
            <a:r>
              <a:rPr lang="en-US" sz="1200" kern="1200" dirty="0" smtClean="0">
                <a:solidFill>
                  <a:schemeClr val="tx1"/>
                </a:solidFill>
                <a:effectLst/>
                <a:latin typeface="Georgia"/>
                <a:ea typeface="+mn-ea"/>
                <a:cs typeface="+mn-cs"/>
              </a:rPr>
              <a:t>; </a:t>
            </a:r>
            <a:r>
              <a:rPr lang="en-US" sz="1200" kern="1200" dirty="0" err="1" smtClean="0">
                <a:solidFill>
                  <a:schemeClr val="tx1"/>
                </a:solidFill>
                <a:effectLst/>
                <a:latin typeface="Georgia"/>
                <a:ea typeface="+mn-ea"/>
                <a:cs typeface="+mn-cs"/>
              </a:rPr>
              <a:t>artefacts</a:t>
            </a:r>
            <a:r>
              <a:rPr lang="en-US" sz="1200" kern="1200" dirty="0" smtClean="0">
                <a:solidFill>
                  <a:schemeClr val="tx1"/>
                </a:solidFill>
                <a:effectLst/>
                <a:latin typeface="Georgia"/>
                <a:ea typeface="+mn-ea"/>
                <a:cs typeface="+mn-cs"/>
              </a:rPr>
              <a:t> whose significance is not given in advance, but is discovered through the unfolding activity of co-operative design-in-use’ (</a:t>
            </a:r>
            <a:r>
              <a:rPr lang="en-US" sz="1200" kern="1200" dirty="0" err="1" smtClean="0">
                <a:solidFill>
                  <a:schemeClr val="tx1"/>
                </a:solidFill>
                <a:effectLst/>
                <a:latin typeface="Georgia"/>
                <a:ea typeface="+mn-ea"/>
                <a:cs typeface="+mn-cs"/>
              </a:rPr>
              <a:t>Suchman</a:t>
            </a:r>
            <a:r>
              <a:rPr lang="en-US" sz="1200" kern="1200" dirty="0" smtClean="0">
                <a:solidFill>
                  <a:schemeClr val="tx1"/>
                </a:solidFill>
                <a:effectLst/>
                <a:latin typeface="Georgia"/>
                <a:ea typeface="+mn-ea"/>
                <a:cs typeface="+mn-cs"/>
              </a:rPr>
              <a:t> et al., 2002: 127). </a:t>
            </a:r>
            <a:endParaRPr lang="en-US" sz="1200" dirty="0" smtClean="0">
              <a:latin typeface="Georgia"/>
              <a:cs typeface="Georgia"/>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latin typeface="Georgia"/>
                <a:cs typeface="Georgia"/>
              </a:rPr>
              <a:t> </a:t>
            </a:r>
          </a:p>
          <a:p>
            <a:endParaRPr lang="en-US" dirty="0"/>
          </a:p>
        </p:txBody>
      </p:sp>
      <p:sp>
        <p:nvSpPr>
          <p:cNvPr id="4" name="Slide Number Placeholder 3"/>
          <p:cNvSpPr>
            <a:spLocks noGrp="1"/>
          </p:cNvSpPr>
          <p:nvPr>
            <p:ph type="sldNum" sz="quarter" idx="10"/>
          </p:nvPr>
        </p:nvSpPr>
        <p:spPr/>
        <p:txBody>
          <a:bodyPr/>
          <a:lstStyle/>
          <a:p>
            <a:fld id="{2EBB0058-8383-7F49-B464-140641792565}" type="slidenum">
              <a:rPr lang="en-US" smtClean="0"/>
              <a:t>9</a:t>
            </a:fld>
            <a:endParaRPr lang="en-US"/>
          </a:p>
        </p:txBody>
      </p:sp>
    </p:spTree>
    <p:extLst>
      <p:ext uri="{BB962C8B-B14F-4D97-AF65-F5344CB8AC3E}">
        <p14:creationId xmlns:p14="http://schemas.microsoft.com/office/powerpoint/2010/main" val="30935993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Georgia"/>
                <a:ea typeface="+mn-ea"/>
                <a:cs typeface="+mn-cs"/>
              </a:rPr>
              <a:t>‘collective experimentation’ as proposed by Felt &amp; Wynne (2007) in relation to public engagement with science, </a:t>
            </a:r>
            <a:endParaRPr lang="en-US" dirty="0"/>
          </a:p>
        </p:txBody>
      </p:sp>
      <p:sp>
        <p:nvSpPr>
          <p:cNvPr id="4" name="Slide Number Placeholder 3"/>
          <p:cNvSpPr>
            <a:spLocks noGrp="1"/>
          </p:cNvSpPr>
          <p:nvPr>
            <p:ph type="sldNum" sz="quarter" idx="10"/>
          </p:nvPr>
        </p:nvSpPr>
        <p:spPr/>
        <p:txBody>
          <a:bodyPr/>
          <a:lstStyle/>
          <a:p>
            <a:fld id="{2EBB0058-8383-7F49-B464-140641792565}" type="slidenum">
              <a:rPr lang="en-US" smtClean="0"/>
              <a:pPr/>
              <a:t>11</a:t>
            </a:fld>
            <a:endParaRPr lang="en-US" dirty="0"/>
          </a:p>
        </p:txBody>
      </p:sp>
    </p:spTree>
    <p:extLst>
      <p:ext uri="{BB962C8B-B14F-4D97-AF65-F5344CB8AC3E}">
        <p14:creationId xmlns:p14="http://schemas.microsoft.com/office/powerpoint/2010/main" val="11600782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Georgia"/>
                <a:ea typeface="+mn-ea"/>
                <a:cs typeface="+mn-cs"/>
              </a:rPr>
              <a:t>Across the disciplines of art, design and anthropology, then, the detailed study of everyday life exhibits the situational, practically achieved and socially </a:t>
            </a:r>
            <a:r>
              <a:rPr lang="en-US" sz="1200" kern="1200" dirty="0" err="1" smtClean="0">
                <a:solidFill>
                  <a:schemeClr val="tx1"/>
                </a:solidFill>
                <a:effectLst/>
                <a:latin typeface="Georgia"/>
                <a:ea typeface="+mn-ea"/>
                <a:cs typeface="+mn-cs"/>
              </a:rPr>
              <a:t>organised</a:t>
            </a:r>
            <a:r>
              <a:rPr lang="en-US" sz="1200" kern="1200" dirty="0" smtClean="0">
                <a:solidFill>
                  <a:schemeClr val="tx1"/>
                </a:solidFill>
                <a:effectLst/>
                <a:latin typeface="Georgia"/>
                <a:ea typeface="+mn-ea"/>
                <a:cs typeface="+mn-cs"/>
              </a:rPr>
              <a:t> nature of action, and it is this form of revealing engagement that involves audiences as participants in situated interaction with technologies and art works, that I attempt to produce within both my research methods and participatory art practice. </a:t>
            </a:r>
            <a:endParaRPr lang="en-GB" sz="1200" kern="1200" dirty="0" smtClean="0">
              <a:solidFill>
                <a:schemeClr val="tx1"/>
              </a:solidFill>
              <a:effectLst/>
              <a:latin typeface="Georgia"/>
              <a:ea typeface="+mn-ea"/>
              <a:cs typeface="+mn-cs"/>
            </a:endParaRPr>
          </a:p>
          <a:p>
            <a:endParaRPr lang="en-US" dirty="0"/>
          </a:p>
        </p:txBody>
      </p:sp>
      <p:sp>
        <p:nvSpPr>
          <p:cNvPr id="4" name="Slide Number Placeholder 3"/>
          <p:cNvSpPr>
            <a:spLocks noGrp="1"/>
          </p:cNvSpPr>
          <p:nvPr>
            <p:ph type="sldNum" sz="quarter" idx="10"/>
          </p:nvPr>
        </p:nvSpPr>
        <p:spPr/>
        <p:txBody>
          <a:bodyPr/>
          <a:lstStyle/>
          <a:p>
            <a:fld id="{2EBB0058-8383-7F49-B464-140641792565}" type="slidenum">
              <a:rPr lang="en-US" smtClean="0"/>
              <a:pPr/>
              <a:t>12</a:t>
            </a:fld>
            <a:endParaRPr lang="en-US" dirty="0"/>
          </a:p>
        </p:txBody>
      </p:sp>
    </p:spTree>
    <p:extLst>
      <p:ext uri="{BB962C8B-B14F-4D97-AF65-F5344CB8AC3E}">
        <p14:creationId xmlns:p14="http://schemas.microsoft.com/office/powerpoint/2010/main" val="16078520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9C83D048-9C15-5E4E-99DC-092B83C999BD}" type="datetimeFigureOut">
              <a:rPr lang="en-US" smtClean="0"/>
              <a:t>5/12/2014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1EFA97-C52D-274D-B619-3DB729E2CB8F}" type="slidenum">
              <a:rPr lang="en-US" smtClean="0"/>
              <a:t>‹#›</a:t>
            </a:fld>
            <a:endParaRPr lang="en-US"/>
          </a:p>
        </p:txBody>
      </p:sp>
    </p:spTree>
    <p:extLst>
      <p:ext uri="{BB962C8B-B14F-4D97-AF65-F5344CB8AC3E}">
        <p14:creationId xmlns:p14="http://schemas.microsoft.com/office/powerpoint/2010/main" val="12133585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9C83D048-9C15-5E4E-99DC-092B83C999BD}" type="datetimeFigureOut">
              <a:rPr lang="en-US" smtClean="0"/>
              <a:t>5/12/2014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1EFA97-C52D-274D-B619-3DB729E2CB8F}" type="slidenum">
              <a:rPr lang="en-US" smtClean="0"/>
              <a:t>‹#›</a:t>
            </a:fld>
            <a:endParaRPr lang="en-US"/>
          </a:p>
        </p:txBody>
      </p:sp>
    </p:spTree>
    <p:extLst>
      <p:ext uri="{BB962C8B-B14F-4D97-AF65-F5344CB8AC3E}">
        <p14:creationId xmlns:p14="http://schemas.microsoft.com/office/powerpoint/2010/main" val="419552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9C83D048-9C15-5E4E-99DC-092B83C999BD}" type="datetimeFigureOut">
              <a:rPr lang="en-US" smtClean="0"/>
              <a:t>5/12/2014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1EFA97-C52D-274D-B619-3DB729E2CB8F}" type="slidenum">
              <a:rPr lang="en-US" smtClean="0"/>
              <a:t>‹#›</a:t>
            </a:fld>
            <a:endParaRPr lang="en-US"/>
          </a:p>
        </p:txBody>
      </p:sp>
    </p:spTree>
    <p:extLst>
      <p:ext uri="{BB962C8B-B14F-4D97-AF65-F5344CB8AC3E}">
        <p14:creationId xmlns:p14="http://schemas.microsoft.com/office/powerpoint/2010/main" val="1001798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9C83D048-9C15-5E4E-99DC-092B83C999BD}" type="datetimeFigureOut">
              <a:rPr lang="en-US" smtClean="0"/>
              <a:t>5/12/2014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1EFA97-C52D-274D-B619-3DB729E2CB8F}" type="slidenum">
              <a:rPr lang="en-US" smtClean="0"/>
              <a:t>‹#›</a:t>
            </a:fld>
            <a:endParaRPr lang="en-US"/>
          </a:p>
        </p:txBody>
      </p:sp>
    </p:spTree>
    <p:extLst>
      <p:ext uri="{BB962C8B-B14F-4D97-AF65-F5344CB8AC3E}">
        <p14:creationId xmlns:p14="http://schemas.microsoft.com/office/powerpoint/2010/main" val="20664740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9C83D048-9C15-5E4E-99DC-092B83C999BD}" type="datetimeFigureOut">
              <a:rPr lang="en-US" smtClean="0"/>
              <a:t>5/12/2014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1EFA97-C52D-274D-B619-3DB729E2CB8F}" type="slidenum">
              <a:rPr lang="en-US" smtClean="0"/>
              <a:t>‹#›</a:t>
            </a:fld>
            <a:endParaRPr lang="en-US"/>
          </a:p>
        </p:txBody>
      </p:sp>
    </p:spTree>
    <p:extLst>
      <p:ext uri="{BB962C8B-B14F-4D97-AF65-F5344CB8AC3E}">
        <p14:creationId xmlns:p14="http://schemas.microsoft.com/office/powerpoint/2010/main" val="42277821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9C83D048-9C15-5E4E-99DC-092B83C999BD}" type="datetimeFigureOut">
              <a:rPr lang="en-US" smtClean="0"/>
              <a:t>5/12/2014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1EFA97-C52D-274D-B619-3DB729E2CB8F}" type="slidenum">
              <a:rPr lang="en-US" smtClean="0"/>
              <a:t>‹#›</a:t>
            </a:fld>
            <a:endParaRPr lang="en-US"/>
          </a:p>
        </p:txBody>
      </p:sp>
    </p:spTree>
    <p:extLst>
      <p:ext uri="{BB962C8B-B14F-4D97-AF65-F5344CB8AC3E}">
        <p14:creationId xmlns:p14="http://schemas.microsoft.com/office/powerpoint/2010/main" val="20730079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9C83D048-9C15-5E4E-99DC-092B83C999BD}" type="datetimeFigureOut">
              <a:rPr lang="en-US" smtClean="0"/>
              <a:t>5/12/2014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B1EFA97-C52D-274D-B619-3DB729E2CB8F}" type="slidenum">
              <a:rPr lang="en-US" smtClean="0"/>
              <a:t>‹#›</a:t>
            </a:fld>
            <a:endParaRPr lang="en-US"/>
          </a:p>
        </p:txBody>
      </p:sp>
    </p:spTree>
    <p:extLst>
      <p:ext uri="{BB962C8B-B14F-4D97-AF65-F5344CB8AC3E}">
        <p14:creationId xmlns:p14="http://schemas.microsoft.com/office/powerpoint/2010/main" val="19038136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9C83D048-9C15-5E4E-99DC-092B83C999BD}" type="datetimeFigureOut">
              <a:rPr lang="en-US" smtClean="0"/>
              <a:t>5/12/2014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B1EFA97-C52D-274D-B619-3DB729E2CB8F}" type="slidenum">
              <a:rPr lang="en-US" smtClean="0"/>
              <a:t>‹#›</a:t>
            </a:fld>
            <a:endParaRPr lang="en-US"/>
          </a:p>
        </p:txBody>
      </p:sp>
    </p:spTree>
    <p:extLst>
      <p:ext uri="{BB962C8B-B14F-4D97-AF65-F5344CB8AC3E}">
        <p14:creationId xmlns:p14="http://schemas.microsoft.com/office/powerpoint/2010/main" val="2296581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83D048-9C15-5E4E-99DC-092B83C999BD}" type="datetimeFigureOut">
              <a:rPr lang="en-US" smtClean="0"/>
              <a:t>5/12/2014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B1EFA97-C52D-274D-B619-3DB729E2CB8F}" type="slidenum">
              <a:rPr lang="en-US" smtClean="0"/>
              <a:t>‹#›</a:t>
            </a:fld>
            <a:endParaRPr lang="en-US"/>
          </a:p>
        </p:txBody>
      </p:sp>
    </p:spTree>
    <p:extLst>
      <p:ext uri="{BB962C8B-B14F-4D97-AF65-F5344CB8AC3E}">
        <p14:creationId xmlns:p14="http://schemas.microsoft.com/office/powerpoint/2010/main" val="1253510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9C83D048-9C15-5E4E-99DC-092B83C999BD}" type="datetimeFigureOut">
              <a:rPr lang="en-US" smtClean="0"/>
              <a:t>5/12/2014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1EFA97-C52D-274D-B619-3DB729E2CB8F}" type="slidenum">
              <a:rPr lang="en-US" smtClean="0"/>
              <a:t>‹#›</a:t>
            </a:fld>
            <a:endParaRPr lang="en-US"/>
          </a:p>
        </p:txBody>
      </p:sp>
    </p:spTree>
    <p:extLst>
      <p:ext uri="{BB962C8B-B14F-4D97-AF65-F5344CB8AC3E}">
        <p14:creationId xmlns:p14="http://schemas.microsoft.com/office/powerpoint/2010/main" val="2735186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9C83D048-9C15-5E4E-99DC-092B83C999BD}" type="datetimeFigureOut">
              <a:rPr lang="en-US" smtClean="0"/>
              <a:t>5/12/2014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1EFA97-C52D-274D-B619-3DB729E2CB8F}" type="slidenum">
              <a:rPr lang="en-US" smtClean="0"/>
              <a:t>‹#›</a:t>
            </a:fld>
            <a:endParaRPr lang="en-US"/>
          </a:p>
        </p:txBody>
      </p:sp>
    </p:spTree>
    <p:extLst>
      <p:ext uri="{BB962C8B-B14F-4D97-AF65-F5344CB8AC3E}">
        <p14:creationId xmlns:p14="http://schemas.microsoft.com/office/powerpoint/2010/main" val="1263615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Georgia"/>
              </a:defRPr>
            </a:lvl1pPr>
          </a:lstStyle>
          <a:p>
            <a:fld id="{9C83D048-9C15-5E4E-99DC-092B83C999BD}" type="datetimeFigureOut">
              <a:rPr lang="en-US" smtClean="0"/>
              <a:pPr/>
              <a:t>5/12/2014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Georgia"/>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Georgia"/>
              </a:defRPr>
            </a:lvl1pPr>
          </a:lstStyle>
          <a:p>
            <a:fld id="{1B1EFA97-C52D-274D-B619-3DB729E2CB8F}" type="slidenum">
              <a:rPr lang="en-US" smtClean="0"/>
              <a:pPr/>
              <a:t>‹#›</a:t>
            </a:fld>
            <a:endParaRPr lang="en-US" dirty="0"/>
          </a:p>
        </p:txBody>
      </p:sp>
    </p:spTree>
    <p:extLst>
      <p:ext uri="{BB962C8B-B14F-4D97-AF65-F5344CB8AC3E}">
        <p14:creationId xmlns:p14="http://schemas.microsoft.com/office/powerpoint/2010/main" val="39703392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Georgia"/>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Georgia"/>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Georgia"/>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Georgia"/>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Georgia"/>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Georgi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hyperlink" Target="mailto:j.a.southern@lancaster.ac.uk"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7" name="TextBox 6"/>
          <p:cNvSpPr txBox="1"/>
          <p:nvPr/>
        </p:nvSpPr>
        <p:spPr>
          <a:xfrm>
            <a:off x="488424" y="5638529"/>
            <a:ext cx="8331123" cy="523220"/>
          </a:xfrm>
          <a:prstGeom prst="rect">
            <a:avLst/>
          </a:prstGeom>
          <a:noFill/>
        </p:spPr>
        <p:txBody>
          <a:bodyPr wrap="square" rtlCol="0">
            <a:spAutoFit/>
          </a:bodyPr>
          <a:lstStyle/>
          <a:p>
            <a:endParaRPr lang="en-US" sz="2800" dirty="0">
              <a:latin typeface="Georgia"/>
            </a:endParaRPr>
          </a:p>
        </p:txBody>
      </p:sp>
      <p:pic>
        <p:nvPicPr>
          <p:cNvPr id="5" name="Picture 4" descr="IMG_159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09" y="0"/>
            <a:ext cx="9144000" cy="6858000"/>
          </a:xfrm>
          <a:prstGeom prst="rect">
            <a:avLst/>
          </a:prstGeom>
        </p:spPr>
      </p:pic>
      <p:sp>
        <p:nvSpPr>
          <p:cNvPr id="6" name="Rectangle 5"/>
          <p:cNvSpPr/>
          <p:nvPr/>
        </p:nvSpPr>
        <p:spPr>
          <a:xfrm>
            <a:off x="711190" y="3851886"/>
            <a:ext cx="9230347" cy="1477328"/>
          </a:xfrm>
          <a:prstGeom prst="rect">
            <a:avLst/>
          </a:prstGeom>
        </p:spPr>
        <p:txBody>
          <a:bodyPr wrap="square">
            <a:spAutoFit/>
          </a:bodyPr>
          <a:lstStyle/>
          <a:p>
            <a:r>
              <a:rPr lang="en-US" dirty="0" smtClean="0">
                <a:latin typeface="Georgia"/>
                <a:cs typeface="Georgia"/>
              </a:rPr>
              <a:t>Jen Southern</a:t>
            </a:r>
          </a:p>
          <a:p>
            <a:endParaRPr lang="en-US" dirty="0" smtClean="0">
              <a:latin typeface="Georgia"/>
              <a:cs typeface="Georgia"/>
            </a:endParaRPr>
          </a:p>
          <a:p>
            <a:r>
              <a:rPr lang="en-US" dirty="0" smtClean="0">
                <a:latin typeface="Georgia"/>
                <a:cs typeface="Georgia"/>
              </a:rPr>
              <a:t>Lancaster Institute for Contemporary Arts (LICA), </a:t>
            </a:r>
            <a:endParaRPr lang="en-US" dirty="0">
              <a:latin typeface="Georgia"/>
              <a:cs typeface="Georgia"/>
            </a:endParaRPr>
          </a:p>
          <a:p>
            <a:r>
              <a:rPr lang="en-US" dirty="0" smtClean="0">
                <a:latin typeface="Georgia"/>
                <a:cs typeface="Georgia"/>
              </a:rPr>
              <a:t>Centre </a:t>
            </a:r>
            <a:r>
              <a:rPr lang="en-US" dirty="0">
                <a:latin typeface="Georgia"/>
                <a:cs typeface="Georgia"/>
              </a:rPr>
              <a:t>for </a:t>
            </a:r>
            <a:r>
              <a:rPr lang="en-US" dirty="0" err="1">
                <a:latin typeface="Georgia"/>
                <a:cs typeface="Georgia"/>
              </a:rPr>
              <a:t>Mobilities</a:t>
            </a:r>
            <a:r>
              <a:rPr lang="en-US" dirty="0">
                <a:latin typeface="Georgia"/>
                <a:cs typeface="Georgia"/>
              </a:rPr>
              <a:t> </a:t>
            </a:r>
            <a:r>
              <a:rPr lang="en-US" dirty="0" smtClean="0">
                <a:latin typeface="Georgia"/>
                <a:cs typeface="Georgia"/>
              </a:rPr>
              <a:t>Research</a:t>
            </a:r>
            <a:r>
              <a:rPr lang="en-US" dirty="0">
                <a:latin typeface="Georgia"/>
                <a:cs typeface="Georgia"/>
              </a:rPr>
              <a:t> </a:t>
            </a:r>
            <a:r>
              <a:rPr lang="en-US" dirty="0" smtClean="0">
                <a:latin typeface="Georgia"/>
                <a:cs typeface="Georgia"/>
              </a:rPr>
              <a:t>&amp; </a:t>
            </a:r>
            <a:r>
              <a:rPr lang="en-US" dirty="0" err="1" smtClean="0">
                <a:latin typeface="Georgia"/>
                <a:cs typeface="Georgia"/>
              </a:rPr>
              <a:t>Mobilities</a:t>
            </a:r>
            <a:r>
              <a:rPr lang="en-US" dirty="0" smtClean="0">
                <a:latin typeface="Georgia"/>
                <a:cs typeface="Georgia"/>
              </a:rPr>
              <a:t> Lab, Lancaster University.</a:t>
            </a:r>
            <a:endParaRPr lang="en-US" dirty="0">
              <a:latin typeface="Georgia"/>
              <a:cs typeface="Georgia"/>
            </a:endParaRPr>
          </a:p>
          <a:p>
            <a:endParaRPr lang="en-US" dirty="0">
              <a:latin typeface="Georgia"/>
              <a:cs typeface="Georgia"/>
            </a:endParaRPr>
          </a:p>
        </p:txBody>
      </p:sp>
      <p:sp>
        <p:nvSpPr>
          <p:cNvPr id="8" name="Rectangle 7"/>
          <p:cNvSpPr/>
          <p:nvPr/>
        </p:nvSpPr>
        <p:spPr>
          <a:xfrm>
            <a:off x="681390" y="647759"/>
            <a:ext cx="8010156" cy="1169551"/>
          </a:xfrm>
          <a:prstGeom prst="rect">
            <a:avLst/>
          </a:prstGeom>
        </p:spPr>
        <p:txBody>
          <a:bodyPr wrap="square">
            <a:spAutoFit/>
          </a:bodyPr>
          <a:lstStyle/>
          <a:p>
            <a:r>
              <a:rPr lang="en-US" sz="3500" dirty="0" smtClean="0">
                <a:latin typeface="Georgia"/>
                <a:cs typeface="Georgia"/>
              </a:rPr>
              <a:t>Between Things: </a:t>
            </a:r>
          </a:p>
          <a:p>
            <a:r>
              <a:rPr lang="en-US" sz="3500" dirty="0" err="1" smtClean="0">
                <a:latin typeface="Georgia"/>
                <a:cs typeface="Georgia"/>
              </a:rPr>
              <a:t>Mobilities</a:t>
            </a:r>
            <a:r>
              <a:rPr lang="en-US" sz="3500" dirty="0" smtClean="0">
                <a:latin typeface="Georgia"/>
                <a:cs typeface="Georgia"/>
              </a:rPr>
              <a:t>, Design &amp; Art</a:t>
            </a:r>
            <a:endParaRPr lang="en-US" sz="3500" dirty="0">
              <a:latin typeface="Georgia"/>
            </a:endParaRPr>
          </a:p>
        </p:txBody>
      </p:sp>
    </p:spTree>
    <p:extLst>
      <p:ext uri="{BB962C8B-B14F-4D97-AF65-F5344CB8AC3E}">
        <p14:creationId xmlns:p14="http://schemas.microsoft.com/office/powerpoint/2010/main" val="22336570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Georgia"/>
                <a:cs typeface="Georgia"/>
              </a:rPr>
              <a:t>Participation</a:t>
            </a:r>
            <a:endParaRPr lang="en-US" dirty="0">
              <a:latin typeface="Georgia"/>
              <a:cs typeface="Georgia"/>
            </a:endParaRPr>
          </a:p>
        </p:txBody>
      </p:sp>
      <p:sp>
        <p:nvSpPr>
          <p:cNvPr id="3" name="Content Placeholder 2"/>
          <p:cNvSpPr>
            <a:spLocks noGrp="1"/>
          </p:cNvSpPr>
          <p:nvPr>
            <p:ph idx="1"/>
          </p:nvPr>
        </p:nvSpPr>
        <p:spPr/>
        <p:txBody>
          <a:bodyPr>
            <a:normAutofit/>
          </a:bodyPr>
          <a:lstStyle/>
          <a:p>
            <a:pPr marL="0" indent="0" algn="ctr">
              <a:buNone/>
            </a:pPr>
            <a:endParaRPr lang="en-US" sz="2200" dirty="0" smtClean="0">
              <a:latin typeface="Georgia"/>
              <a:cs typeface="Georgia"/>
            </a:endParaRPr>
          </a:p>
          <a:p>
            <a:pPr marL="0" indent="0" algn="ctr">
              <a:buNone/>
            </a:pPr>
            <a:endParaRPr lang="en-US" sz="2200" dirty="0">
              <a:latin typeface="Georgia"/>
              <a:cs typeface="Georgia"/>
            </a:endParaRPr>
          </a:p>
          <a:p>
            <a:pPr marL="0" indent="0" algn="ctr">
              <a:buNone/>
            </a:pPr>
            <a:r>
              <a:rPr lang="en-US" sz="2200" b="1" dirty="0" smtClean="0">
                <a:latin typeface="Georgia"/>
                <a:cs typeface="Georgia"/>
              </a:rPr>
              <a:t>Relational Aesthetics </a:t>
            </a:r>
            <a:r>
              <a:rPr lang="en-US" sz="2200" dirty="0" smtClean="0">
                <a:latin typeface="Georgia"/>
                <a:cs typeface="Georgia"/>
              </a:rPr>
              <a:t>(</a:t>
            </a:r>
            <a:r>
              <a:rPr lang="en-US" sz="2200" dirty="0" err="1" smtClean="0">
                <a:latin typeface="Georgia"/>
                <a:cs typeface="Georgia"/>
              </a:rPr>
              <a:t>Bourriaud</a:t>
            </a:r>
            <a:r>
              <a:rPr lang="en-US" sz="2200" dirty="0" smtClean="0">
                <a:latin typeface="Georgia"/>
                <a:cs typeface="Georgia"/>
              </a:rPr>
              <a:t>, 2002)</a:t>
            </a:r>
          </a:p>
          <a:p>
            <a:pPr marL="0" indent="0" algn="ctr">
              <a:buNone/>
            </a:pPr>
            <a:endParaRPr lang="en-US" sz="2200" dirty="0">
              <a:cs typeface="Georgia"/>
            </a:endParaRPr>
          </a:p>
          <a:p>
            <a:pPr marL="0" indent="0" algn="ctr">
              <a:buNone/>
            </a:pPr>
            <a:r>
              <a:rPr lang="en-US" sz="2200" b="1" dirty="0" smtClean="0">
                <a:latin typeface="Georgia"/>
                <a:cs typeface="Georgia"/>
              </a:rPr>
              <a:t>Dialogical </a:t>
            </a:r>
            <a:r>
              <a:rPr lang="en-US" sz="2200" b="1" dirty="0">
                <a:latin typeface="Georgia"/>
                <a:cs typeface="Georgia"/>
              </a:rPr>
              <a:t>art </a:t>
            </a:r>
            <a:r>
              <a:rPr lang="en-US" sz="2200" dirty="0">
                <a:latin typeface="Georgia"/>
                <a:cs typeface="Georgia"/>
              </a:rPr>
              <a:t>(</a:t>
            </a:r>
            <a:r>
              <a:rPr lang="en-US" sz="2200" dirty="0" err="1" smtClean="0">
                <a:latin typeface="Georgia"/>
                <a:cs typeface="Georgia"/>
              </a:rPr>
              <a:t>Kester</a:t>
            </a:r>
            <a:r>
              <a:rPr lang="en-US" sz="2200" dirty="0" smtClean="0">
                <a:latin typeface="Georgia"/>
                <a:cs typeface="Georgia"/>
              </a:rPr>
              <a:t>, </a:t>
            </a:r>
            <a:r>
              <a:rPr lang="en-US" sz="2200" dirty="0">
                <a:latin typeface="Georgia"/>
                <a:cs typeface="Georgia"/>
              </a:rPr>
              <a:t>2004</a:t>
            </a:r>
            <a:r>
              <a:rPr lang="en-US" sz="2200" dirty="0" smtClean="0">
                <a:latin typeface="Georgia"/>
                <a:cs typeface="Georgia"/>
              </a:rPr>
              <a:t>)</a:t>
            </a:r>
          </a:p>
          <a:p>
            <a:pPr marL="0" indent="0" algn="ctr">
              <a:buNone/>
            </a:pPr>
            <a:endParaRPr lang="en-US" sz="2200" dirty="0" smtClean="0">
              <a:latin typeface="Georgia"/>
              <a:cs typeface="Georgia"/>
            </a:endParaRPr>
          </a:p>
          <a:p>
            <a:pPr marL="0" indent="0" algn="ctr">
              <a:buNone/>
            </a:pPr>
            <a:r>
              <a:rPr lang="en-US" sz="2200" b="1" dirty="0">
                <a:latin typeface="Georgia"/>
                <a:cs typeface="Georgia"/>
              </a:rPr>
              <a:t>Participatory art </a:t>
            </a:r>
            <a:r>
              <a:rPr lang="en-US" sz="2200" dirty="0">
                <a:latin typeface="Georgia"/>
                <a:cs typeface="Georgia"/>
              </a:rPr>
              <a:t>(Bishop, 2006)</a:t>
            </a:r>
          </a:p>
          <a:p>
            <a:pPr marL="0" indent="0">
              <a:buNone/>
            </a:pPr>
            <a:endParaRPr lang="en-US" sz="2200" dirty="0">
              <a:latin typeface="Georgia"/>
              <a:cs typeface="Georgia"/>
            </a:endParaRPr>
          </a:p>
          <a:p>
            <a:pPr marL="0" indent="0">
              <a:buNone/>
            </a:pPr>
            <a:endParaRPr lang="en-US" dirty="0" smtClean="0">
              <a:latin typeface="Georgia"/>
              <a:cs typeface="Georgia"/>
            </a:endParaRPr>
          </a:p>
          <a:p>
            <a:endParaRPr lang="en-US" dirty="0">
              <a:solidFill>
                <a:srgbClr val="000000"/>
              </a:solidFill>
              <a:latin typeface="Georgia"/>
              <a:cs typeface="Georgia"/>
            </a:endParaRPr>
          </a:p>
          <a:p>
            <a:endParaRPr lang="en-US" dirty="0" smtClean="0"/>
          </a:p>
          <a:p>
            <a:endParaRPr lang="en-US" dirty="0"/>
          </a:p>
        </p:txBody>
      </p:sp>
    </p:spTree>
    <p:extLst>
      <p:ext uri="{BB962C8B-B14F-4D97-AF65-F5344CB8AC3E}">
        <p14:creationId xmlns:p14="http://schemas.microsoft.com/office/powerpoint/2010/main" val="29814864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Georgia"/>
                <a:cs typeface="Georgia"/>
              </a:rPr>
              <a:t>Collective Experimentation</a:t>
            </a:r>
            <a:endParaRPr lang="en-US" dirty="0">
              <a:latin typeface="Georgia"/>
              <a:cs typeface="Georgia"/>
            </a:endParaRPr>
          </a:p>
        </p:txBody>
      </p:sp>
      <p:sp>
        <p:nvSpPr>
          <p:cNvPr id="3" name="Content Placeholder 2"/>
          <p:cNvSpPr>
            <a:spLocks noGrp="1"/>
          </p:cNvSpPr>
          <p:nvPr>
            <p:ph idx="1"/>
          </p:nvPr>
        </p:nvSpPr>
        <p:spPr>
          <a:xfrm>
            <a:off x="1283858" y="1600200"/>
            <a:ext cx="6991445" cy="4525963"/>
          </a:xfrm>
        </p:spPr>
        <p:txBody>
          <a:bodyPr>
            <a:normAutofit/>
          </a:bodyPr>
          <a:lstStyle/>
          <a:p>
            <a:pPr marL="0" indent="0">
              <a:buNone/>
            </a:pPr>
            <a:endParaRPr lang="en-US" sz="2800" dirty="0" smtClean="0">
              <a:solidFill>
                <a:srgbClr val="000000"/>
              </a:solidFill>
              <a:latin typeface="Georgia"/>
              <a:cs typeface="Georgia"/>
            </a:endParaRPr>
          </a:p>
          <a:p>
            <a:pPr marL="0" indent="0">
              <a:buNone/>
            </a:pPr>
            <a:r>
              <a:rPr lang="en-US" sz="2800" dirty="0" smtClean="0">
                <a:solidFill>
                  <a:srgbClr val="000000"/>
                </a:solidFill>
                <a:latin typeface="Georgia"/>
                <a:cs typeface="Georgia"/>
              </a:rPr>
              <a:t>‘</a:t>
            </a:r>
            <a:r>
              <a:rPr lang="en-US" sz="2800" dirty="0">
                <a:solidFill>
                  <a:srgbClr val="000000"/>
                </a:solidFill>
                <a:latin typeface="Georgia"/>
                <a:cs typeface="Georgia"/>
              </a:rPr>
              <a:t>situations emerge or are created which allow [people] to try out things and to learn from them, i.e. experimentation’ </a:t>
            </a:r>
            <a:endParaRPr lang="en-US" sz="2800" dirty="0" smtClean="0">
              <a:solidFill>
                <a:srgbClr val="000000"/>
              </a:solidFill>
              <a:latin typeface="Georgia"/>
              <a:cs typeface="Georgia"/>
            </a:endParaRPr>
          </a:p>
          <a:p>
            <a:pPr marL="0" indent="0" algn="r">
              <a:buNone/>
            </a:pPr>
            <a:endParaRPr lang="en-US" sz="2800" dirty="0" smtClean="0">
              <a:solidFill>
                <a:srgbClr val="000000"/>
              </a:solidFill>
              <a:latin typeface="Georgia"/>
              <a:cs typeface="Georgia"/>
            </a:endParaRPr>
          </a:p>
          <a:p>
            <a:pPr marL="0" indent="0" algn="r">
              <a:buNone/>
            </a:pPr>
            <a:r>
              <a:rPr lang="en-US" sz="2800" dirty="0" smtClean="0">
                <a:solidFill>
                  <a:srgbClr val="000000"/>
                </a:solidFill>
                <a:latin typeface="Georgia"/>
                <a:cs typeface="Georgia"/>
              </a:rPr>
              <a:t>Felt </a:t>
            </a:r>
            <a:r>
              <a:rPr lang="en-US" sz="2800" dirty="0">
                <a:solidFill>
                  <a:srgbClr val="000000"/>
                </a:solidFill>
                <a:latin typeface="Georgia"/>
                <a:cs typeface="Georgia"/>
              </a:rPr>
              <a:t>&amp; Wynne, 2007: </a:t>
            </a:r>
            <a:r>
              <a:rPr lang="en-US" sz="2800" dirty="0" smtClean="0">
                <a:solidFill>
                  <a:srgbClr val="000000"/>
                </a:solidFill>
                <a:latin typeface="Georgia"/>
                <a:cs typeface="Georgia"/>
              </a:rPr>
              <a:t>26</a:t>
            </a:r>
            <a:endParaRPr lang="en-US" sz="2800" dirty="0">
              <a:solidFill>
                <a:srgbClr val="000000"/>
              </a:solidFill>
              <a:latin typeface="Georgia"/>
              <a:cs typeface="Georgia"/>
            </a:endParaRPr>
          </a:p>
        </p:txBody>
      </p:sp>
    </p:spTree>
    <p:extLst>
      <p:ext uri="{BB962C8B-B14F-4D97-AF65-F5344CB8AC3E}">
        <p14:creationId xmlns:p14="http://schemas.microsoft.com/office/powerpoint/2010/main" val="15564857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	</a:t>
            </a:r>
            <a:r>
              <a:rPr lang="en-US" dirty="0" smtClean="0"/>
              <a:t> </a:t>
            </a:r>
            <a:endParaRPr lang="en-US" dirty="0"/>
          </a:p>
        </p:txBody>
      </p:sp>
      <p:sp>
        <p:nvSpPr>
          <p:cNvPr id="3" name="Content Placeholder 2"/>
          <p:cNvSpPr>
            <a:spLocks noGrp="1"/>
          </p:cNvSpPr>
          <p:nvPr>
            <p:ph idx="1"/>
          </p:nvPr>
        </p:nvSpPr>
        <p:spPr>
          <a:xfrm>
            <a:off x="457200" y="809492"/>
            <a:ext cx="8229600" cy="5316671"/>
          </a:xfrm>
        </p:spPr>
        <p:txBody>
          <a:bodyPr>
            <a:normAutofit lnSpcReduction="10000"/>
          </a:bodyPr>
          <a:lstStyle/>
          <a:p>
            <a:r>
              <a:rPr lang="en-US" dirty="0" smtClean="0"/>
              <a:t>An evolving combination </a:t>
            </a:r>
            <a:r>
              <a:rPr lang="en-US" dirty="0"/>
              <a:t>of </a:t>
            </a:r>
            <a:r>
              <a:rPr lang="en-US" dirty="0" err="1" smtClean="0"/>
              <a:t>mobilities</a:t>
            </a:r>
            <a:r>
              <a:rPr lang="en-US" dirty="0" smtClean="0"/>
              <a:t> research, speculative design </a:t>
            </a:r>
            <a:r>
              <a:rPr lang="en-US" dirty="0"/>
              <a:t>and art </a:t>
            </a:r>
            <a:r>
              <a:rPr lang="en-US" dirty="0" smtClean="0"/>
              <a:t>practice.</a:t>
            </a:r>
          </a:p>
          <a:p>
            <a:endParaRPr lang="en-US" dirty="0" smtClean="0"/>
          </a:p>
          <a:p>
            <a:r>
              <a:rPr lang="en-US" dirty="0" smtClean="0"/>
              <a:t>Involving people in creative experiences of embodied participation with emerging technologies. </a:t>
            </a:r>
          </a:p>
          <a:p>
            <a:endParaRPr lang="en-US" dirty="0" smtClean="0"/>
          </a:p>
          <a:p>
            <a:r>
              <a:rPr lang="en-US" dirty="0" smtClean="0"/>
              <a:t>Making the invisible available for collective experimentation and discussion.</a:t>
            </a:r>
            <a:endParaRPr lang="en-US" dirty="0"/>
          </a:p>
        </p:txBody>
      </p:sp>
    </p:spTree>
    <p:extLst>
      <p:ext uri="{BB962C8B-B14F-4D97-AF65-F5344CB8AC3E}">
        <p14:creationId xmlns:p14="http://schemas.microsoft.com/office/powerpoint/2010/main" val="28247450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4comobiphone.jpg"/>
          <p:cNvPicPr>
            <a:picLocks noGrp="1" noChangeAspect="1"/>
          </p:cNvPicPr>
          <p:nvPr>
            <p:ph idx="1"/>
          </p:nvPr>
        </p:nvPicPr>
        <p:blipFill>
          <a:blip r:embed="rId2"/>
          <a:srcRect l="-18187" r="-18187"/>
          <a:stretch>
            <a:fillRect/>
          </a:stretch>
        </p:blipFill>
        <p:spPr>
          <a:xfrm>
            <a:off x="-1675735" y="0"/>
            <a:ext cx="12469964" cy="6858000"/>
          </a:xfrm>
        </p:spPr>
      </p:pic>
      <p:sp>
        <p:nvSpPr>
          <p:cNvPr id="8" name="Rectangle 7"/>
          <p:cNvSpPr/>
          <p:nvPr/>
        </p:nvSpPr>
        <p:spPr>
          <a:xfrm>
            <a:off x="0" y="5079924"/>
            <a:ext cx="9146836" cy="179143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Content Placeholder 2"/>
          <p:cNvSpPr txBox="1">
            <a:spLocks/>
          </p:cNvSpPr>
          <p:nvPr/>
        </p:nvSpPr>
        <p:spPr>
          <a:xfrm>
            <a:off x="90082" y="5055598"/>
            <a:ext cx="9459871" cy="1399056"/>
          </a:xfrm>
          <a:prstGeom prst="rect">
            <a:avLst/>
          </a:prstGeom>
        </p:spPr>
        <p:txBody>
          <a:bodyPr vert="horz" lIns="91440" tIns="45720" rIns="91440" bIns="45720" rtlCol="0">
            <a:noAutofit/>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smtClean="0">
                <a:ln>
                  <a:noFill/>
                </a:ln>
                <a:effectLst/>
                <a:uLnTx/>
                <a:uFillTx/>
                <a:latin typeface="Georgia"/>
                <a:cs typeface="Georgia"/>
              </a:rPr>
              <a:t>Comob</a:t>
            </a:r>
            <a:endParaRPr kumimoji="0" lang="en-US" sz="1200" b="0" i="0" u="none" strike="noStrike" kern="1200" cap="none" spc="0" normalizeH="0" baseline="0" noProof="0" dirty="0" smtClean="0">
              <a:ln>
                <a:noFill/>
              </a:ln>
              <a:effectLst/>
              <a:uLnTx/>
              <a:uFillTx/>
              <a:latin typeface="Georgia"/>
              <a:cs typeface="Georgia"/>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600" b="0" i="0" u="none" strike="noStrike" kern="1200" cap="none" spc="0" normalizeH="0" baseline="0" noProof="0" dirty="0" smtClean="0">
                <a:ln>
                  <a:noFill/>
                </a:ln>
                <a:effectLst/>
                <a:uLnTx/>
                <a:uFillTx/>
                <a:latin typeface="Georgia"/>
                <a:cs typeface="Georgia"/>
              </a:rPr>
              <a:t>Collaboration with </a:t>
            </a:r>
            <a:r>
              <a:rPr lang="en-US" sz="1600" dirty="0" smtClean="0">
                <a:latin typeface="Georgia"/>
                <a:cs typeface="Georgia"/>
              </a:rPr>
              <a:t>Prof.</a:t>
            </a:r>
            <a:r>
              <a:rPr kumimoji="0" lang="en-US" sz="1600" b="0" i="0" u="none" strike="noStrike" kern="1200" cap="none" spc="0" normalizeH="0" baseline="0" noProof="0" dirty="0" smtClean="0">
                <a:ln>
                  <a:noFill/>
                </a:ln>
                <a:effectLst/>
                <a:uLnTx/>
                <a:uFillTx/>
                <a:latin typeface="Georgia"/>
                <a:cs typeface="Georgia"/>
              </a:rPr>
              <a:t> Chris Speed</a:t>
            </a:r>
            <a:r>
              <a:rPr kumimoji="0" lang="en-US" sz="1600" b="0" i="0" u="none" strike="noStrike" kern="1200" cap="none" spc="0" normalizeH="0" noProof="0" dirty="0" smtClean="0">
                <a:ln>
                  <a:noFill/>
                </a:ln>
                <a:effectLst/>
                <a:uLnTx/>
                <a:uFillTx/>
                <a:latin typeface="Georgia"/>
                <a:cs typeface="Georgia"/>
              </a:rPr>
              <a:t> </a:t>
            </a:r>
            <a:r>
              <a:rPr kumimoji="0" lang="en-US" sz="1600" b="0" i="0" u="none" strike="noStrike" kern="1200" cap="none" spc="0" normalizeH="0" baseline="0" noProof="0" dirty="0" smtClean="0">
                <a:ln>
                  <a:noFill/>
                </a:ln>
                <a:effectLst/>
                <a:uLnTx/>
                <a:uFillTx/>
                <a:latin typeface="Georgia"/>
                <a:cs typeface="Georgia"/>
              </a:rPr>
              <a:t> (programmed</a:t>
            </a:r>
            <a:r>
              <a:rPr kumimoji="0" lang="en-US" sz="1600" b="0" i="0" u="none" strike="noStrike" kern="1200" cap="none" spc="0" normalizeH="0" noProof="0" dirty="0" smtClean="0">
                <a:ln>
                  <a:noFill/>
                </a:ln>
                <a:effectLst/>
                <a:uLnTx/>
                <a:uFillTx/>
                <a:latin typeface="Georgia"/>
                <a:cs typeface="Georgia"/>
              </a:rPr>
              <a:t> b</a:t>
            </a:r>
            <a:r>
              <a:rPr lang="en-US" sz="1600" dirty="0" err="1" smtClean="0">
                <a:latin typeface="Georgia"/>
                <a:cs typeface="Georgia"/>
              </a:rPr>
              <a:t>y</a:t>
            </a:r>
            <a:r>
              <a:rPr lang="en-US" sz="1600" dirty="0" smtClean="0">
                <a:latin typeface="Georgia"/>
                <a:cs typeface="Georgia"/>
              </a:rPr>
              <a:t> </a:t>
            </a:r>
            <a:r>
              <a:rPr kumimoji="0" lang="en-US" sz="1600" b="0" i="0" u="none" strike="noStrike" kern="1200" cap="none" spc="0" normalizeH="0" baseline="0" noProof="0" dirty="0" err="1" smtClean="0">
                <a:ln>
                  <a:noFill/>
                </a:ln>
                <a:effectLst/>
                <a:uLnTx/>
                <a:uFillTx/>
                <a:latin typeface="Georgia"/>
                <a:cs typeface="Georgia"/>
              </a:rPr>
              <a:t>Jochen</a:t>
            </a:r>
            <a:r>
              <a:rPr kumimoji="0" lang="en-US" sz="1600" b="0" i="0" u="none" strike="noStrike" kern="1200" cap="none" spc="0" normalizeH="0" baseline="0" noProof="0" dirty="0" smtClean="0">
                <a:ln>
                  <a:noFill/>
                </a:ln>
                <a:effectLst/>
                <a:uLnTx/>
                <a:uFillTx/>
                <a:latin typeface="Georgia"/>
                <a:cs typeface="Georgia"/>
              </a:rPr>
              <a:t> </a:t>
            </a:r>
            <a:r>
              <a:rPr kumimoji="0" lang="en-US" sz="1600" b="0" i="0" u="none" strike="noStrike" kern="1200" cap="none" spc="0" normalizeH="0" baseline="0" noProof="0" dirty="0" err="1" smtClean="0">
                <a:ln>
                  <a:noFill/>
                </a:ln>
                <a:effectLst/>
                <a:uLnTx/>
                <a:uFillTx/>
                <a:latin typeface="Georgia"/>
                <a:cs typeface="Georgia"/>
              </a:rPr>
              <a:t>Enhes</a:t>
            </a:r>
            <a:r>
              <a:rPr kumimoji="0" lang="en-US" sz="1600" b="0" i="0" u="none" strike="noStrike" kern="1200" cap="none" spc="0" normalizeH="0" baseline="0" noProof="0" dirty="0" smtClean="0">
                <a:ln>
                  <a:noFill/>
                </a:ln>
                <a:effectLst/>
                <a:uLnTx/>
                <a:uFillTx/>
                <a:latin typeface="Georgia"/>
                <a:cs typeface="Georgia"/>
              </a:rPr>
              <a:t> &amp; </a:t>
            </a:r>
            <a:r>
              <a:rPr kumimoji="0" lang="en-US" sz="1600" b="0" i="0" u="none" strike="noStrike" kern="1200" cap="none" spc="0" normalizeH="0" baseline="0" noProof="0" dirty="0" err="1" smtClean="0">
                <a:ln>
                  <a:noFill/>
                </a:ln>
                <a:effectLst/>
                <a:uLnTx/>
                <a:uFillTx/>
                <a:latin typeface="Georgia"/>
                <a:cs typeface="Georgia"/>
              </a:rPr>
              <a:t>Henrik</a:t>
            </a:r>
            <a:r>
              <a:rPr kumimoji="0" lang="en-US" sz="1600" b="0" i="0" u="none" strike="noStrike" kern="1200" cap="none" spc="0" normalizeH="0" baseline="0" noProof="0" dirty="0" smtClean="0">
                <a:ln>
                  <a:noFill/>
                </a:ln>
                <a:effectLst/>
                <a:uLnTx/>
                <a:uFillTx/>
                <a:latin typeface="Georgia"/>
                <a:cs typeface="Georgia"/>
              </a:rPr>
              <a:t> </a:t>
            </a:r>
            <a:r>
              <a:rPr kumimoji="0" lang="en-US" sz="1600" b="0" i="0" u="none" strike="noStrike" kern="1200" cap="none" spc="0" normalizeH="0" baseline="0" noProof="0" dirty="0" err="1" smtClean="0">
                <a:ln>
                  <a:noFill/>
                </a:ln>
                <a:effectLst/>
                <a:uLnTx/>
                <a:uFillTx/>
                <a:latin typeface="Georgia"/>
                <a:cs typeface="Georgia"/>
              </a:rPr>
              <a:t>Ekheus</a:t>
            </a:r>
            <a:r>
              <a:rPr kumimoji="0" lang="en-US" sz="1600" b="0" i="0" u="none" strike="noStrike" kern="1200" cap="none" spc="0" normalizeH="0" baseline="0" noProof="0" dirty="0" smtClean="0">
                <a:ln>
                  <a:noFill/>
                </a:ln>
                <a:effectLst/>
                <a:uLnTx/>
                <a:uFillTx/>
                <a:latin typeface="Georgia"/>
                <a:cs typeface="Georgia"/>
              </a:rPr>
              <a:t>)</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600" b="0" i="0" u="none" strike="noStrike" kern="1200" cap="none" spc="0" normalizeH="0" baseline="0" noProof="0" dirty="0" smtClean="0">
                <a:ln>
                  <a:noFill/>
                </a:ln>
                <a:effectLst/>
                <a:uLnTx/>
                <a:uFillTx/>
                <a:latin typeface="Georgia"/>
                <a:cs typeface="Georgia"/>
              </a:rPr>
              <a:t>Speculative mapping of social and spatial relationships together</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600" b="0" i="0" u="none" strike="noStrike" kern="1200" cap="none" spc="0" normalizeH="0" baseline="0" noProof="0" dirty="0" smtClean="0">
                <a:ln>
                  <a:noFill/>
                </a:ln>
                <a:effectLst/>
                <a:uLnTx/>
                <a:uFillTx/>
                <a:latin typeface="Georgia"/>
                <a:cs typeface="Georgia"/>
              </a:rPr>
              <a:t>Development through workshops, collaborative reflection and analysis, and participant observation,</a:t>
            </a:r>
            <a:r>
              <a:rPr kumimoji="0" lang="en-US" sz="1600" b="0" i="0" u="none" strike="noStrike" kern="1200" cap="none" spc="0" normalizeH="0" noProof="0" dirty="0" smtClean="0">
                <a:ln>
                  <a:noFill/>
                </a:ln>
                <a:effectLst/>
                <a:uLnTx/>
                <a:uFillTx/>
                <a:latin typeface="Georgia"/>
                <a:cs typeface="Georgia"/>
              </a:rPr>
              <a:t> </a:t>
            </a:r>
            <a:r>
              <a:rPr lang="en-US" sz="1600" dirty="0">
                <a:latin typeface="Georgia"/>
                <a:cs typeface="Georgia"/>
              </a:rPr>
              <a:t>c</a:t>
            </a:r>
            <a:r>
              <a:rPr kumimoji="0" lang="en-US" sz="1600" b="0" i="0" u="none" strike="noStrike" kern="1200" cap="none" spc="0" normalizeH="0" baseline="0" noProof="0" dirty="0" err="1" smtClean="0">
                <a:ln>
                  <a:noFill/>
                </a:ln>
                <a:effectLst/>
                <a:uLnTx/>
                <a:uFillTx/>
                <a:latin typeface="Georgia"/>
                <a:cs typeface="Georgia"/>
              </a:rPr>
              <a:t>ombining</a:t>
            </a:r>
            <a:r>
              <a:rPr kumimoji="0" lang="en-US" sz="1600" b="0" i="0" u="none" strike="noStrike" kern="1200" cap="none" spc="0" normalizeH="0" baseline="0" noProof="0" dirty="0" smtClean="0">
                <a:ln>
                  <a:noFill/>
                </a:ln>
                <a:effectLst/>
                <a:uLnTx/>
                <a:uFillTx/>
                <a:latin typeface="Georgia"/>
                <a:cs typeface="Georgia"/>
              </a:rPr>
              <a:t> ethnography</a:t>
            </a:r>
            <a:r>
              <a:rPr kumimoji="0" lang="en-US" sz="1600" b="0" i="0" u="none" strike="noStrike" kern="1200" cap="none" spc="0" normalizeH="0" noProof="0" dirty="0" smtClean="0">
                <a:ln>
                  <a:noFill/>
                </a:ln>
                <a:effectLst/>
                <a:uLnTx/>
                <a:uFillTx/>
                <a:latin typeface="Georgia"/>
                <a:cs typeface="Georgia"/>
              </a:rPr>
              <a:t> and </a:t>
            </a:r>
            <a:r>
              <a:rPr kumimoji="0" lang="en-US" sz="1600" b="0" i="0" u="none" strike="noStrike" kern="1200" cap="none" spc="0" normalizeH="0" baseline="0" noProof="0" dirty="0" smtClean="0">
                <a:ln>
                  <a:noFill/>
                </a:ln>
                <a:effectLst/>
                <a:uLnTx/>
                <a:uFillTx/>
                <a:latin typeface="Georgia"/>
                <a:cs typeface="Georgia"/>
              </a:rPr>
              <a:t>coproduction</a:t>
            </a:r>
            <a:r>
              <a:rPr lang="en-US" sz="1600" noProof="0" dirty="0">
                <a:latin typeface="Georgia"/>
                <a:cs typeface="Georgia"/>
              </a:rPr>
              <a:t>.</a:t>
            </a:r>
            <a:endParaRPr kumimoji="0" lang="en-US" b="0" i="0" u="none" strike="noStrike" kern="1200" cap="none" spc="0" normalizeH="0" baseline="0" noProof="0" dirty="0" smtClean="0">
              <a:ln>
                <a:noFill/>
              </a:ln>
              <a:effectLst/>
              <a:uLnTx/>
              <a:uFillTx/>
              <a:latin typeface="Georgia"/>
              <a:cs typeface="Georgia"/>
            </a:endParaRPr>
          </a:p>
        </p:txBody>
      </p:sp>
    </p:spTree>
    <p:extLst>
      <p:ext uri="{BB962C8B-B14F-4D97-AF65-F5344CB8AC3E}">
        <p14:creationId xmlns:p14="http://schemas.microsoft.com/office/powerpoint/2010/main" val="28495154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 Placeholder 3"/>
          <p:cNvSpPr>
            <a:spLocks noGrp="1"/>
          </p:cNvSpPr>
          <p:nvPr>
            <p:ph type="body" sz="half" idx="2"/>
          </p:nvPr>
        </p:nvSpPr>
        <p:spPr/>
        <p:txBody>
          <a:bodyPr/>
          <a:lstStyle/>
          <a:p>
            <a:endParaRPr lang="en-US"/>
          </a:p>
        </p:txBody>
      </p:sp>
      <p:pic>
        <p:nvPicPr>
          <p:cNvPr id="5" name="Picture 4"/>
          <p:cNvPicPr/>
          <p:nvPr/>
        </p:nvPicPr>
        <p:blipFill>
          <a:blip r:embed="rId2">
            <a:extLst>
              <a:ext uri="{28A0092B-C50C-407E-A947-70E740481C1C}">
                <a14:useLocalDpi xmlns:a14="http://schemas.microsoft.com/office/drawing/2010/main"/>
              </a:ext>
            </a:extLst>
          </a:blip>
          <a:stretch>
            <a:fillRect/>
          </a:stretch>
        </p:blipFill>
        <p:spPr>
          <a:xfrm>
            <a:off x="0" y="0"/>
            <a:ext cx="5220000" cy="3262575"/>
          </a:xfrm>
          <a:prstGeom prst="rect">
            <a:avLst/>
          </a:prstGeom>
        </p:spPr>
      </p:pic>
      <p:pic>
        <p:nvPicPr>
          <p:cNvPr id="6" name="Picture Placeholder 5"/>
          <p:cNvPicPr>
            <a:picLocks noGrp="1"/>
          </p:cNvPicPr>
          <p:nvPr>
            <p:ph type="pic" idx="1"/>
          </p:nvPr>
        </p:nvPicPr>
        <p:blipFill>
          <a:blip r:embed="rId3" cstate="print">
            <a:extLst>
              <a:ext uri="{28A0092B-C50C-407E-A947-70E740481C1C}">
                <a14:useLocalDpi xmlns:a14="http://schemas.microsoft.com/office/drawing/2010/main"/>
              </a:ext>
            </a:extLst>
          </a:blip>
          <a:srcRect/>
          <a:stretch>
            <a:fillRect/>
          </a:stretch>
        </p:blipFill>
        <p:spPr>
          <a:xfrm>
            <a:off x="4148668" y="3524250"/>
            <a:ext cx="4995332" cy="3333750"/>
          </a:xfrm>
          <a:prstGeom prst="rect">
            <a:avLst/>
          </a:prstGeom>
        </p:spPr>
      </p:pic>
      <p:sp>
        <p:nvSpPr>
          <p:cNvPr id="7" name="Rectangle 6"/>
          <p:cNvSpPr/>
          <p:nvPr/>
        </p:nvSpPr>
        <p:spPr>
          <a:xfrm>
            <a:off x="0" y="4536341"/>
            <a:ext cx="4572000" cy="1077218"/>
          </a:xfrm>
          <a:prstGeom prst="rect">
            <a:avLst/>
          </a:prstGeom>
        </p:spPr>
        <p:txBody>
          <a:bodyPr>
            <a:spAutoFit/>
          </a:bodyPr>
          <a:lstStyle/>
          <a:p>
            <a:r>
              <a:rPr lang="en-US" sz="1600" dirty="0" smtClean="0">
                <a:latin typeface="Georgia"/>
                <a:cs typeface="Georgia"/>
              </a:rPr>
              <a:t>‘Walking to Work’</a:t>
            </a:r>
            <a:r>
              <a:rPr lang="en-US" sz="1600" i="1" dirty="0" smtClean="0">
                <a:latin typeface="Georgia"/>
                <a:cs typeface="Georgia"/>
              </a:rPr>
              <a:t> (2010) </a:t>
            </a:r>
          </a:p>
          <a:p>
            <a:r>
              <a:rPr lang="en-US" sz="1600" i="1" dirty="0" smtClean="0">
                <a:latin typeface="Georgia"/>
                <a:cs typeface="Georgia"/>
              </a:rPr>
              <a:t>The Experimental Society </a:t>
            </a:r>
          </a:p>
          <a:p>
            <a:r>
              <a:rPr lang="en-US" sz="1600" i="1" dirty="0" smtClean="0">
                <a:latin typeface="Georgia"/>
                <a:cs typeface="Georgia"/>
              </a:rPr>
              <a:t>conference exhibition</a:t>
            </a:r>
            <a:r>
              <a:rPr lang="en-US" sz="1600" dirty="0" smtClean="0">
                <a:latin typeface="Georgia"/>
                <a:cs typeface="Georgia"/>
              </a:rPr>
              <a:t>,  Peter Scott Gallery, Lancaster.</a:t>
            </a:r>
            <a:endParaRPr lang="en-US" sz="1600" dirty="0">
              <a:latin typeface="Georgia"/>
              <a:cs typeface="Georgia"/>
            </a:endParaRPr>
          </a:p>
        </p:txBody>
      </p:sp>
      <p:sp>
        <p:nvSpPr>
          <p:cNvPr id="8" name="TextBox 7"/>
          <p:cNvSpPr txBox="1"/>
          <p:nvPr/>
        </p:nvSpPr>
        <p:spPr>
          <a:xfrm>
            <a:off x="5619750" y="719667"/>
            <a:ext cx="3524250" cy="1077218"/>
          </a:xfrm>
          <a:prstGeom prst="rect">
            <a:avLst/>
          </a:prstGeom>
          <a:noFill/>
        </p:spPr>
        <p:txBody>
          <a:bodyPr wrap="square" rtlCol="0">
            <a:spAutoFit/>
          </a:bodyPr>
          <a:lstStyle/>
          <a:p>
            <a:r>
              <a:rPr lang="en-US" sz="1600" dirty="0" smtClean="0">
                <a:solidFill>
                  <a:srgbClr val="000000"/>
                </a:solidFill>
                <a:latin typeface="Georgia"/>
                <a:cs typeface="Georgia"/>
              </a:rPr>
              <a:t>‘From Reservoir to Tap’ (2010)</a:t>
            </a:r>
          </a:p>
          <a:p>
            <a:r>
              <a:rPr lang="en-US" sz="1600" i="1" dirty="0" smtClean="0">
                <a:solidFill>
                  <a:srgbClr val="000000"/>
                </a:solidFill>
                <a:latin typeface="Georgia"/>
                <a:cs typeface="Georgia"/>
              </a:rPr>
              <a:t>Distance festival</a:t>
            </a:r>
            <a:r>
              <a:rPr lang="en-US" sz="1600" dirty="0" smtClean="0">
                <a:solidFill>
                  <a:srgbClr val="000000"/>
                </a:solidFill>
                <a:latin typeface="Georgia"/>
                <a:cs typeface="Georgia"/>
              </a:rPr>
              <a:t>, </a:t>
            </a:r>
          </a:p>
          <a:p>
            <a:r>
              <a:rPr lang="en-US" sz="1600" dirty="0" smtClean="0">
                <a:solidFill>
                  <a:srgbClr val="000000"/>
                </a:solidFill>
                <a:latin typeface="Georgia"/>
                <a:cs typeface="Georgia"/>
              </a:rPr>
              <a:t>Stoke Newington International Airport performance space, London.</a:t>
            </a:r>
            <a:endParaRPr lang="en-US" sz="1600" dirty="0">
              <a:solidFill>
                <a:srgbClr val="000000"/>
              </a:solidFill>
              <a:latin typeface="Georgia"/>
              <a:cs typeface="Georgia"/>
            </a:endParaRPr>
          </a:p>
        </p:txBody>
      </p:sp>
    </p:spTree>
    <p:extLst>
      <p:ext uri="{BB962C8B-B14F-4D97-AF65-F5344CB8AC3E}">
        <p14:creationId xmlns:p14="http://schemas.microsoft.com/office/powerpoint/2010/main" val="18340546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pPr eaLnBrk="1" hangingPunct="1"/>
            <a:endParaRPr lang="en-US" dirty="0"/>
          </a:p>
        </p:txBody>
      </p:sp>
      <p:sp>
        <p:nvSpPr>
          <p:cNvPr id="15363" name="Text Placeholder 3"/>
          <p:cNvSpPr>
            <a:spLocks noGrp="1"/>
          </p:cNvSpPr>
          <p:nvPr>
            <p:ph type="body" sz="half" idx="2"/>
          </p:nvPr>
        </p:nvSpPr>
        <p:spPr/>
        <p:txBody>
          <a:bodyPr/>
          <a:lstStyle/>
          <a:p>
            <a:pPr eaLnBrk="1" hangingPunct="1"/>
            <a:endParaRPr lang="en-US" dirty="0"/>
          </a:p>
        </p:txBody>
      </p:sp>
      <p:sp>
        <p:nvSpPr>
          <p:cNvPr id="15364" name="TextBox 4"/>
          <p:cNvSpPr txBox="1">
            <a:spLocks noChangeArrowheads="1"/>
          </p:cNvSpPr>
          <p:nvPr/>
        </p:nvSpPr>
        <p:spPr bwMode="auto">
          <a:xfrm>
            <a:off x="1792288" y="2203450"/>
            <a:ext cx="54864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r>
              <a:rPr lang="en-US" sz="3200" dirty="0" err="1">
                <a:solidFill>
                  <a:schemeClr val="bg1"/>
                </a:solidFill>
                <a:latin typeface="Georgia"/>
              </a:rPr>
              <a:t>Comobility</a:t>
            </a:r>
            <a:r>
              <a:rPr lang="en-US" sz="3200" dirty="0">
                <a:latin typeface="Georgia"/>
              </a:rPr>
              <a:t> =</a:t>
            </a:r>
          </a:p>
          <a:p>
            <a:pPr eaLnBrk="1" hangingPunct="1"/>
            <a:r>
              <a:rPr lang="en-US" sz="3200" dirty="0">
                <a:latin typeface="Georgia"/>
              </a:rPr>
              <a:t>Being mobile with others </a:t>
            </a:r>
          </a:p>
          <a:p>
            <a:pPr eaLnBrk="1" hangingPunct="1"/>
            <a:r>
              <a:rPr lang="en-US" sz="3200" dirty="0">
                <a:latin typeface="Georgia"/>
              </a:rPr>
              <a:t>at-a-distance </a:t>
            </a:r>
          </a:p>
        </p:txBody>
      </p:sp>
    </p:spTree>
    <p:extLst>
      <p:ext uri="{BB962C8B-B14F-4D97-AF65-F5344CB8AC3E}">
        <p14:creationId xmlns:p14="http://schemas.microsoft.com/office/powerpoint/2010/main" val="32997976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4577" name="Title 1"/>
          <p:cNvSpPr>
            <a:spLocks noGrp="1"/>
          </p:cNvSpPr>
          <p:nvPr>
            <p:ph type="title"/>
          </p:nvPr>
        </p:nvSpPr>
        <p:spPr/>
        <p:txBody>
          <a:bodyPr/>
          <a:lstStyle/>
          <a:p>
            <a:pPr eaLnBrk="1" hangingPunct="1"/>
            <a:endParaRPr lang="en-US" dirty="0"/>
          </a:p>
        </p:txBody>
      </p:sp>
      <p:sp>
        <p:nvSpPr>
          <p:cNvPr id="24578" name="Text Placeholder 3"/>
          <p:cNvSpPr>
            <a:spLocks noGrp="1"/>
          </p:cNvSpPr>
          <p:nvPr>
            <p:ph type="body" sz="half" idx="2"/>
          </p:nvPr>
        </p:nvSpPr>
        <p:spPr/>
        <p:txBody>
          <a:bodyPr/>
          <a:lstStyle/>
          <a:p>
            <a:pPr eaLnBrk="1" hangingPunct="1"/>
            <a:endParaRPr lang="en-US" dirty="0"/>
          </a:p>
        </p:txBody>
      </p:sp>
      <p:pic>
        <p:nvPicPr>
          <p:cNvPr id="24579" name="Picture Placeholder 7" descr="IMG_0716.jpg"/>
          <p:cNvPicPr>
            <a:picLocks noGrp="1" noChangeAspect="1"/>
          </p:cNvPicPr>
          <p:nvPr>
            <p:ph type="pic" idx="1"/>
          </p:nvPr>
        </p:nvPicPr>
        <p:blipFill>
          <a:blip r:embed="rId2">
            <a:extLst>
              <a:ext uri="{28A0092B-C50C-407E-A947-70E740481C1C}">
                <a14:useLocalDpi xmlns:a14="http://schemas.microsoft.com/office/drawing/2010/main" val="0"/>
              </a:ext>
            </a:extLst>
          </a:blip>
          <a:srcRect l="-50000" r="-50000"/>
          <a:stretch>
            <a:fillRect/>
          </a:stretch>
        </p:blipFill>
        <p:spPr>
          <a:xfrm>
            <a:off x="1843088" y="146050"/>
            <a:ext cx="4719637" cy="3540125"/>
          </a:xfrm>
        </p:spPr>
      </p:pic>
      <p:sp>
        <p:nvSpPr>
          <p:cNvPr id="24580" name="TextBox 11"/>
          <p:cNvSpPr txBox="1">
            <a:spLocks noChangeArrowheads="1"/>
          </p:cNvSpPr>
          <p:nvPr/>
        </p:nvSpPr>
        <p:spPr bwMode="auto">
          <a:xfrm>
            <a:off x="347662" y="3222003"/>
            <a:ext cx="5159375"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r>
              <a:rPr lang="en-US" sz="1800" dirty="0" err="1" smtClean="0">
                <a:latin typeface="Georgia"/>
              </a:rPr>
              <a:t>Comobility</a:t>
            </a:r>
            <a:r>
              <a:rPr lang="en-US" sz="1800" dirty="0">
                <a:latin typeface="Georgia"/>
              </a:rPr>
              <a:t>:</a:t>
            </a:r>
          </a:p>
          <a:p>
            <a:pPr eaLnBrk="1" hangingPunct="1"/>
            <a:endParaRPr lang="en-US" sz="1800" dirty="0">
              <a:latin typeface="Georgia"/>
            </a:endParaRPr>
          </a:p>
          <a:p>
            <a:pPr eaLnBrk="1" hangingPunct="1"/>
            <a:r>
              <a:rPr lang="en-US" sz="1800" b="1" i="1" dirty="0" err="1">
                <a:latin typeface="Georgia"/>
              </a:rPr>
              <a:t>Locationally</a:t>
            </a:r>
            <a:r>
              <a:rPr lang="en-US" sz="1800" b="1" i="1" dirty="0">
                <a:latin typeface="Georgia"/>
              </a:rPr>
              <a:t> </a:t>
            </a:r>
            <a:r>
              <a:rPr lang="en-US" sz="1800" dirty="0">
                <a:latin typeface="Georgia"/>
              </a:rPr>
              <a:t>present</a:t>
            </a:r>
          </a:p>
          <a:p>
            <a:pPr eaLnBrk="1" hangingPunct="1"/>
            <a:r>
              <a:rPr lang="en-US" sz="1800" i="1" dirty="0">
                <a:latin typeface="Georgia"/>
              </a:rPr>
              <a:t>    </a:t>
            </a:r>
            <a:r>
              <a:rPr lang="ja-JP" altLang="en-US" sz="1800" i="1" dirty="0">
                <a:latin typeface="Georgia"/>
              </a:rPr>
              <a:t>‘</a:t>
            </a:r>
            <a:r>
              <a:rPr lang="en-US" altLang="ja-JP" sz="1800" i="1" dirty="0">
                <a:latin typeface="Georgia"/>
              </a:rPr>
              <a:t>if we turn this corner they</a:t>
            </a:r>
            <a:r>
              <a:rPr lang="ja-JP" altLang="en-US" sz="1800" i="1" dirty="0">
                <a:latin typeface="Georgia"/>
              </a:rPr>
              <a:t>’</a:t>
            </a:r>
            <a:r>
              <a:rPr lang="en-US" altLang="ja-JP" sz="1800" i="1" dirty="0" err="1">
                <a:latin typeface="Georgia"/>
              </a:rPr>
              <a:t>ll</a:t>
            </a:r>
            <a:r>
              <a:rPr lang="en-US" altLang="ja-JP" sz="1800" i="1" dirty="0">
                <a:latin typeface="Georgia"/>
              </a:rPr>
              <a:t> be right </a:t>
            </a:r>
            <a:r>
              <a:rPr lang="en-US" altLang="ja-JP" sz="1800" i="1" dirty="0" smtClean="0">
                <a:latin typeface="Georgia"/>
              </a:rPr>
              <a:t>there</a:t>
            </a:r>
            <a:r>
              <a:rPr lang="ja-JP" altLang="en-US" sz="1800" i="1" dirty="0" smtClean="0">
                <a:latin typeface="Georgia"/>
              </a:rPr>
              <a:t>‘</a:t>
            </a:r>
            <a:r>
              <a:rPr lang="en-US" altLang="ja-JP" sz="1800" dirty="0">
                <a:latin typeface="Georgia"/>
              </a:rPr>
              <a:t> </a:t>
            </a:r>
            <a:endParaRPr lang="en-GB" altLang="ja-JP" sz="1800" dirty="0">
              <a:latin typeface="Georgia"/>
            </a:endParaRPr>
          </a:p>
          <a:p>
            <a:pPr eaLnBrk="1" hangingPunct="1"/>
            <a:endParaRPr lang="en-US" sz="1800" dirty="0">
              <a:latin typeface="Georgia"/>
            </a:endParaRPr>
          </a:p>
          <a:p>
            <a:pPr eaLnBrk="1" hangingPunct="1"/>
            <a:r>
              <a:rPr lang="en-US" sz="1800" b="1" i="1" dirty="0">
                <a:latin typeface="Georgia"/>
              </a:rPr>
              <a:t>Temporally </a:t>
            </a:r>
            <a:r>
              <a:rPr lang="en-US" sz="1800" dirty="0">
                <a:latin typeface="Georgia"/>
              </a:rPr>
              <a:t>present</a:t>
            </a:r>
          </a:p>
          <a:p>
            <a:pPr eaLnBrk="1" hangingPunct="1"/>
            <a:r>
              <a:rPr lang="en-US" sz="1800" i="1" dirty="0">
                <a:latin typeface="Georgia"/>
              </a:rPr>
              <a:t>    </a:t>
            </a:r>
            <a:r>
              <a:rPr lang="ja-JP" altLang="en-US" sz="1800" i="1" dirty="0">
                <a:latin typeface="Georgia"/>
              </a:rPr>
              <a:t>‘</a:t>
            </a:r>
            <a:r>
              <a:rPr lang="en-US" altLang="ja-JP" sz="1800" i="1" dirty="0">
                <a:latin typeface="Georgia"/>
              </a:rPr>
              <a:t>You moved guess </a:t>
            </a:r>
            <a:r>
              <a:rPr lang="en-US" altLang="ja-JP" sz="1800" i="1" dirty="0" smtClean="0">
                <a:latin typeface="Georgia"/>
              </a:rPr>
              <a:t>you’re </a:t>
            </a:r>
            <a:r>
              <a:rPr lang="en-US" altLang="ja-JP" sz="1800" i="1" dirty="0">
                <a:latin typeface="Georgia"/>
              </a:rPr>
              <a:t>walking</a:t>
            </a:r>
            <a:r>
              <a:rPr lang="en-GB" altLang="ja-JP" sz="1800" i="1" dirty="0">
                <a:latin typeface="Georgia"/>
              </a:rPr>
              <a:t>!</a:t>
            </a:r>
            <a:r>
              <a:rPr lang="en-GB" sz="1800" dirty="0">
                <a:latin typeface="Georgia"/>
              </a:rPr>
              <a:t>’</a:t>
            </a:r>
            <a:endParaRPr lang="en-US" altLang="ja-JP" sz="1800" dirty="0">
              <a:latin typeface="Georgia"/>
            </a:endParaRPr>
          </a:p>
          <a:p>
            <a:pPr eaLnBrk="1" hangingPunct="1"/>
            <a:endParaRPr lang="en-US" sz="1800" dirty="0">
              <a:latin typeface="Georgia"/>
            </a:endParaRPr>
          </a:p>
          <a:p>
            <a:pPr eaLnBrk="1" hangingPunct="1"/>
            <a:r>
              <a:rPr lang="en-US" sz="1800" b="1" i="1" dirty="0">
                <a:latin typeface="Georgia"/>
              </a:rPr>
              <a:t>Virtually </a:t>
            </a:r>
            <a:r>
              <a:rPr lang="en-US" sz="1800" dirty="0">
                <a:latin typeface="Georgia"/>
              </a:rPr>
              <a:t>co-present</a:t>
            </a:r>
          </a:p>
          <a:p>
            <a:pPr eaLnBrk="1" hangingPunct="1"/>
            <a:r>
              <a:rPr lang="en-US" sz="1800" i="1" dirty="0">
                <a:latin typeface="Georgia"/>
              </a:rPr>
              <a:t>    </a:t>
            </a:r>
            <a:r>
              <a:rPr lang="ja-JP" altLang="en-US" sz="1800" i="1" dirty="0">
                <a:latin typeface="Georgia"/>
              </a:rPr>
              <a:t>‘</a:t>
            </a:r>
            <a:r>
              <a:rPr lang="en-US" altLang="ja-JP" sz="1800" i="1" dirty="0">
                <a:latin typeface="Georgia"/>
              </a:rPr>
              <a:t>I knew where everybody else was</a:t>
            </a:r>
            <a:r>
              <a:rPr lang="ja-JP" altLang="en-US" sz="1800" i="1" dirty="0">
                <a:latin typeface="Georgia"/>
              </a:rPr>
              <a:t>’</a:t>
            </a:r>
            <a:endParaRPr lang="en-US" altLang="ja-JP" sz="1800" i="1" dirty="0">
              <a:latin typeface="Georgia"/>
            </a:endParaRPr>
          </a:p>
          <a:p>
            <a:pPr eaLnBrk="1" hangingPunct="1"/>
            <a:endParaRPr lang="en-US" sz="1800" dirty="0">
              <a:latin typeface="Georgia"/>
            </a:endParaRPr>
          </a:p>
        </p:txBody>
      </p:sp>
      <p:pic>
        <p:nvPicPr>
          <p:cNvPr id="24581" name="Picture 12" descr="IMG_069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07038" y="131763"/>
            <a:ext cx="3489325"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9142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p:nvPr>
        </p:nvSpPr>
        <p:spPr/>
        <p:txBody>
          <a:bodyPr/>
          <a:lstStyle/>
          <a:p>
            <a:pPr eaLnBrk="1" hangingPunct="1"/>
            <a:endParaRPr lang="en-US" dirty="0"/>
          </a:p>
        </p:txBody>
      </p:sp>
      <p:sp>
        <p:nvSpPr>
          <p:cNvPr id="35842" name="Text Placeholder 3"/>
          <p:cNvSpPr>
            <a:spLocks noGrp="1"/>
          </p:cNvSpPr>
          <p:nvPr>
            <p:ph type="body" sz="half" idx="2"/>
          </p:nvPr>
        </p:nvSpPr>
        <p:spPr/>
        <p:txBody>
          <a:bodyPr/>
          <a:lstStyle/>
          <a:p>
            <a:pPr eaLnBrk="1" hangingPunct="1"/>
            <a:endParaRPr lang="en-US" dirty="0"/>
          </a:p>
        </p:txBody>
      </p:sp>
      <p:pic>
        <p:nvPicPr>
          <p:cNvPr id="35843" name="Picture 5" descr="IMG_091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Picture Placeholder 6"/>
          <p:cNvSpPr>
            <a:spLocks noGrp="1"/>
          </p:cNvSpPr>
          <p:nvPr>
            <p:ph type="pic" idx="1"/>
          </p:nvPr>
        </p:nvSpPr>
        <p:spPr/>
      </p:sp>
      <p:pic>
        <p:nvPicPr>
          <p:cNvPr id="35845" name="Picture Placeholder 4" descr="IMG_0914.jpg"/>
          <p:cNvPicPr>
            <a:picLocks noChangeAspect="1"/>
          </p:cNvPicPr>
          <p:nvPr/>
        </p:nvPicPr>
        <p:blipFill>
          <a:blip r:embed="rId3">
            <a:extLst>
              <a:ext uri="{28A0092B-C50C-407E-A947-70E740481C1C}">
                <a14:useLocalDpi xmlns:a14="http://schemas.microsoft.com/office/drawing/2010/main" val="0"/>
              </a:ext>
            </a:extLst>
          </a:blip>
          <a:srcRect l="-50000" r="-50000"/>
          <a:stretch>
            <a:fillRect/>
          </a:stretch>
        </p:blipFill>
        <p:spPr bwMode="auto">
          <a:xfrm>
            <a:off x="4176713" y="1252538"/>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33567" y="267327"/>
            <a:ext cx="4980968" cy="6629508"/>
          </a:xfrm>
          <a:prstGeom prst="rect">
            <a:avLst/>
          </a:prstGeom>
        </p:spPr>
        <p:txBody>
          <a:bodyPr wrap="square">
            <a:spAutoFit/>
          </a:bodyPr>
          <a:lstStyle/>
          <a:p>
            <a:pPr marL="342900" lvl="0" indent="-342900">
              <a:spcBef>
                <a:spcPct val="20000"/>
              </a:spcBef>
              <a:defRPr/>
            </a:pPr>
            <a:r>
              <a:rPr lang="en-US" sz="2800" dirty="0" smtClean="0">
                <a:solidFill>
                  <a:schemeClr val="bg1"/>
                </a:solidFill>
                <a:latin typeface="Georgia"/>
                <a:cs typeface="Georgia"/>
              </a:rPr>
              <a:t>Analysis in relation to proximate interaction:</a:t>
            </a:r>
          </a:p>
          <a:p>
            <a:pPr marL="342900" lvl="0" indent="-342900">
              <a:spcBef>
                <a:spcPct val="20000"/>
              </a:spcBef>
              <a:defRPr/>
            </a:pPr>
            <a:r>
              <a:rPr lang="en-US" sz="2800" dirty="0" err="1" smtClean="0">
                <a:solidFill>
                  <a:schemeClr val="bg1"/>
                </a:solidFill>
                <a:latin typeface="Georgia"/>
                <a:cs typeface="Georgia"/>
              </a:rPr>
              <a:t>Goffman</a:t>
            </a:r>
            <a:r>
              <a:rPr lang="en-US" sz="2800" dirty="0">
                <a:solidFill>
                  <a:schemeClr val="bg1"/>
                </a:solidFill>
                <a:latin typeface="Georgia"/>
                <a:cs typeface="Georgia"/>
              </a:rPr>
              <a:t>, </a:t>
            </a:r>
            <a:r>
              <a:rPr lang="en-US" sz="2800" dirty="0" err="1" smtClean="0">
                <a:solidFill>
                  <a:schemeClr val="bg1"/>
                </a:solidFill>
                <a:latin typeface="Georgia"/>
                <a:cs typeface="Georgia"/>
              </a:rPr>
              <a:t>Boden</a:t>
            </a:r>
            <a:r>
              <a:rPr lang="en-US" sz="2800" dirty="0" smtClean="0">
                <a:solidFill>
                  <a:schemeClr val="bg1"/>
                </a:solidFill>
                <a:latin typeface="Georgia"/>
                <a:cs typeface="Georgia"/>
              </a:rPr>
              <a:t> </a:t>
            </a:r>
            <a:r>
              <a:rPr lang="en-US" sz="2800" dirty="0">
                <a:solidFill>
                  <a:schemeClr val="bg1"/>
                </a:solidFill>
                <a:latin typeface="Georgia"/>
                <a:cs typeface="Georgia"/>
              </a:rPr>
              <a:t>&amp; </a:t>
            </a:r>
            <a:r>
              <a:rPr lang="en-US" sz="2800" dirty="0" err="1" smtClean="0">
                <a:solidFill>
                  <a:schemeClr val="bg1"/>
                </a:solidFill>
                <a:latin typeface="Georgia"/>
                <a:cs typeface="Georgia"/>
              </a:rPr>
              <a:t>Molotch</a:t>
            </a:r>
            <a:endParaRPr lang="en-US" sz="2800" dirty="0">
              <a:solidFill>
                <a:schemeClr val="bg1"/>
              </a:solidFill>
              <a:latin typeface="Georgia"/>
              <a:cs typeface="Georgia"/>
            </a:endParaRPr>
          </a:p>
          <a:p>
            <a:pPr marL="342900" lvl="0" indent="-342900">
              <a:spcBef>
                <a:spcPct val="20000"/>
              </a:spcBef>
              <a:defRPr/>
            </a:pPr>
            <a:r>
              <a:rPr lang="en-US" sz="2800" dirty="0" err="1" smtClean="0">
                <a:solidFill>
                  <a:schemeClr val="bg1"/>
                </a:solidFill>
                <a:latin typeface="Georgia"/>
                <a:cs typeface="Georgia"/>
              </a:rPr>
              <a:t>Urry</a:t>
            </a:r>
            <a:r>
              <a:rPr lang="en-US" sz="2800" dirty="0">
                <a:solidFill>
                  <a:schemeClr val="bg1"/>
                </a:solidFill>
                <a:latin typeface="Georgia"/>
                <a:cs typeface="Georgia"/>
              </a:rPr>
              <a:t>, </a:t>
            </a:r>
            <a:r>
              <a:rPr lang="en-US" sz="2800" dirty="0" err="1">
                <a:solidFill>
                  <a:schemeClr val="bg1"/>
                </a:solidFill>
                <a:latin typeface="Georgia"/>
                <a:cs typeface="Georgia"/>
              </a:rPr>
              <a:t>Licoppe</a:t>
            </a:r>
            <a:r>
              <a:rPr lang="en-US" sz="2800" dirty="0">
                <a:solidFill>
                  <a:schemeClr val="bg1"/>
                </a:solidFill>
                <a:latin typeface="Georgia"/>
                <a:cs typeface="Georgia"/>
              </a:rPr>
              <a:t>.</a:t>
            </a:r>
          </a:p>
          <a:p>
            <a:pPr marL="342900" lvl="0" indent="-342900">
              <a:spcBef>
                <a:spcPct val="20000"/>
              </a:spcBef>
              <a:defRPr/>
            </a:pPr>
            <a:endParaRPr lang="en-US" sz="2800" dirty="0">
              <a:solidFill>
                <a:schemeClr val="bg1"/>
              </a:solidFill>
              <a:latin typeface="Georgia"/>
              <a:cs typeface="Georgia"/>
            </a:endParaRPr>
          </a:p>
          <a:p>
            <a:pPr marL="342900" lvl="0" indent="-342900">
              <a:spcBef>
                <a:spcPct val="20000"/>
              </a:spcBef>
              <a:buFont typeface="Arial"/>
              <a:buChar char="•"/>
              <a:defRPr/>
            </a:pPr>
            <a:r>
              <a:rPr lang="en-US" sz="2800" dirty="0">
                <a:solidFill>
                  <a:schemeClr val="bg1"/>
                </a:solidFill>
                <a:latin typeface="Georgia"/>
                <a:cs typeface="Georgia"/>
              </a:rPr>
              <a:t>Sharing time at a distance</a:t>
            </a:r>
          </a:p>
          <a:p>
            <a:pPr lvl="0">
              <a:spcBef>
                <a:spcPct val="20000"/>
              </a:spcBef>
              <a:defRPr/>
            </a:pPr>
            <a:endParaRPr lang="en-US" sz="2800" dirty="0">
              <a:solidFill>
                <a:schemeClr val="bg1"/>
              </a:solidFill>
              <a:latin typeface="Georgia"/>
              <a:cs typeface="Georgia"/>
            </a:endParaRPr>
          </a:p>
          <a:p>
            <a:pPr marL="342900" lvl="0" indent="-342900">
              <a:spcBef>
                <a:spcPct val="20000"/>
              </a:spcBef>
              <a:buFont typeface="Arial"/>
              <a:buChar char="•"/>
              <a:defRPr/>
            </a:pPr>
            <a:r>
              <a:rPr lang="en-US" sz="2800" dirty="0">
                <a:solidFill>
                  <a:schemeClr val="bg1"/>
                </a:solidFill>
                <a:latin typeface="Georgia"/>
                <a:cs typeface="Georgia"/>
              </a:rPr>
              <a:t>Side by side </a:t>
            </a:r>
            <a:r>
              <a:rPr lang="en-US" sz="2800" dirty="0" smtClean="0">
                <a:solidFill>
                  <a:schemeClr val="bg1"/>
                </a:solidFill>
                <a:latin typeface="Georgia"/>
                <a:cs typeface="Georgia"/>
              </a:rPr>
              <a:t>interactions</a:t>
            </a:r>
          </a:p>
          <a:p>
            <a:pPr marL="342900" lvl="0" indent="-342900">
              <a:spcBef>
                <a:spcPct val="20000"/>
              </a:spcBef>
              <a:buFont typeface="Arial"/>
              <a:buChar char="•"/>
              <a:defRPr/>
            </a:pPr>
            <a:endParaRPr lang="en-US" sz="2800" dirty="0">
              <a:solidFill>
                <a:srgbClr val="FFFFFF"/>
              </a:solidFill>
              <a:latin typeface="Georgia"/>
              <a:cs typeface="Georgia"/>
            </a:endParaRPr>
          </a:p>
          <a:p>
            <a:pPr marL="285750" indent="-285750">
              <a:buFont typeface="Arial"/>
              <a:buChar char="•"/>
            </a:pPr>
            <a:r>
              <a:rPr lang="en-US" sz="2800" dirty="0">
                <a:solidFill>
                  <a:srgbClr val="FFFFFF"/>
                </a:solidFill>
                <a:latin typeface="Georgia"/>
              </a:rPr>
              <a:t>Context read through:</a:t>
            </a:r>
          </a:p>
          <a:p>
            <a:pPr lvl="1"/>
            <a:r>
              <a:rPr lang="en-US" sz="2800" dirty="0">
                <a:solidFill>
                  <a:srgbClr val="FFFFFF"/>
                </a:solidFill>
                <a:latin typeface="Georgia"/>
              </a:rPr>
              <a:t>m</a:t>
            </a:r>
            <a:r>
              <a:rPr lang="en-US" sz="2800" dirty="0" smtClean="0">
                <a:solidFill>
                  <a:srgbClr val="FFFFFF"/>
                </a:solidFill>
                <a:latin typeface="Georgia"/>
              </a:rPr>
              <a:t>aps </a:t>
            </a:r>
            <a:r>
              <a:rPr lang="en-US" sz="2800" dirty="0">
                <a:solidFill>
                  <a:srgbClr val="FFFFFF"/>
                </a:solidFill>
                <a:latin typeface="Georgia"/>
              </a:rPr>
              <a:t>&amp; satellite </a:t>
            </a:r>
            <a:r>
              <a:rPr lang="en-US" sz="2800" dirty="0" smtClean="0">
                <a:solidFill>
                  <a:srgbClr val="FFFFFF"/>
                </a:solidFill>
                <a:latin typeface="Georgia"/>
              </a:rPr>
              <a:t>images, movement </a:t>
            </a:r>
            <a:r>
              <a:rPr lang="en-US" sz="2800" dirty="0">
                <a:solidFill>
                  <a:srgbClr val="FFFFFF"/>
                </a:solidFill>
                <a:latin typeface="Georgia"/>
              </a:rPr>
              <a:t>patterns &amp; sequential action</a:t>
            </a:r>
          </a:p>
          <a:p>
            <a:pPr marL="342900" lvl="0" indent="-342900">
              <a:spcBef>
                <a:spcPct val="20000"/>
              </a:spcBef>
              <a:buFont typeface="Arial"/>
              <a:buChar char="•"/>
              <a:defRPr/>
            </a:pPr>
            <a:endParaRPr lang="en-US" dirty="0">
              <a:solidFill>
                <a:schemeClr val="bg1"/>
              </a:solidFill>
              <a:latin typeface="Georgia"/>
              <a:cs typeface="Georgia"/>
            </a:endParaRPr>
          </a:p>
        </p:txBody>
      </p:sp>
    </p:spTree>
    <p:extLst>
      <p:ext uri="{BB962C8B-B14F-4D97-AF65-F5344CB8AC3E}">
        <p14:creationId xmlns:p14="http://schemas.microsoft.com/office/powerpoint/2010/main" val="26367455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p:cNvSpPr>
            <a:spLocks noGrp="1"/>
          </p:cNvSpPr>
          <p:nvPr>
            <p:ph type="title"/>
          </p:nvPr>
        </p:nvSpPr>
        <p:spPr/>
        <p:txBody>
          <a:bodyPr/>
          <a:lstStyle/>
          <a:p>
            <a:pPr eaLnBrk="1" hangingPunct="1"/>
            <a:endParaRPr lang="en-US" dirty="0"/>
          </a:p>
        </p:txBody>
      </p:sp>
      <p:sp>
        <p:nvSpPr>
          <p:cNvPr id="43010" name="Text Placeholder 3"/>
          <p:cNvSpPr>
            <a:spLocks noGrp="1"/>
          </p:cNvSpPr>
          <p:nvPr>
            <p:ph type="body" sz="half" idx="2"/>
          </p:nvPr>
        </p:nvSpPr>
        <p:spPr/>
        <p:txBody>
          <a:bodyPr/>
          <a:lstStyle/>
          <a:p>
            <a:pPr eaLnBrk="1" hangingPunct="1"/>
            <a:r>
              <a:rPr lang="ja-JP" altLang="en-US" i="1" dirty="0"/>
              <a:t>“</a:t>
            </a:r>
            <a:r>
              <a:rPr lang="en-US" altLang="ja-JP" i="1" dirty="0"/>
              <a:t>the process of looking at the screen takes you away from the street anyway, for me personally</a:t>
            </a:r>
            <a:r>
              <a:rPr lang="en-GB" i="1" dirty="0"/>
              <a:t>”</a:t>
            </a:r>
            <a:r>
              <a:rPr lang="en-GB" altLang="ja-JP" i="1" dirty="0"/>
              <a:t> (participant in Dundee workshop)</a:t>
            </a:r>
            <a:endParaRPr lang="en-US" i="1" dirty="0"/>
          </a:p>
        </p:txBody>
      </p:sp>
      <p:pic>
        <p:nvPicPr>
          <p:cNvPr id="43011" name="Picture 5" descr="IMG_095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Picture Placeholder 6"/>
          <p:cNvSpPr>
            <a:spLocks noGrp="1"/>
          </p:cNvSpPr>
          <p:nvPr>
            <p:ph type="pic" idx="1"/>
          </p:nvPr>
        </p:nvSpPr>
        <p:spPr/>
      </p:sp>
      <p:pic>
        <p:nvPicPr>
          <p:cNvPr id="43013" name="Picture Placeholder 4" descr="IMG_0951.jpg"/>
          <p:cNvPicPr>
            <a:picLocks noChangeAspect="1"/>
          </p:cNvPicPr>
          <p:nvPr/>
        </p:nvPicPr>
        <p:blipFill>
          <a:blip r:embed="rId3">
            <a:extLst>
              <a:ext uri="{28A0092B-C50C-407E-A947-70E740481C1C}">
                <a14:useLocalDpi xmlns:a14="http://schemas.microsoft.com/office/drawing/2010/main" val="0"/>
              </a:ext>
            </a:extLst>
          </a:blip>
          <a:srcRect l="-50000" r="-50000"/>
          <a:stretch>
            <a:fillRect/>
          </a:stretch>
        </p:blipFill>
        <p:spPr bwMode="auto">
          <a:xfrm>
            <a:off x="-622300" y="1554163"/>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7"/>
          <p:cNvSpPr txBox="1">
            <a:spLocks noChangeArrowheads="1"/>
          </p:cNvSpPr>
          <p:nvPr/>
        </p:nvSpPr>
        <p:spPr bwMode="auto">
          <a:xfrm>
            <a:off x="3922876" y="1411501"/>
            <a:ext cx="4632876" cy="4308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r>
              <a:rPr lang="en-US" sz="3600" dirty="0" smtClean="0">
                <a:solidFill>
                  <a:schemeClr val="bg1"/>
                </a:solidFill>
                <a:latin typeface="Georgia"/>
              </a:rPr>
              <a:t>‘The density </a:t>
            </a:r>
            <a:r>
              <a:rPr lang="en-US" sz="3600" dirty="0">
                <a:solidFill>
                  <a:schemeClr val="bg1"/>
                </a:solidFill>
                <a:latin typeface="Georgia"/>
              </a:rPr>
              <a:t>of interactional detail of </a:t>
            </a:r>
            <a:r>
              <a:rPr lang="en-US" sz="3600" dirty="0" err="1" smtClean="0">
                <a:solidFill>
                  <a:schemeClr val="bg1"/>
                </a:solidFill>
                <a:latin typeface="Georgia"/>
              </a:rPr>
              <a:t>copresent</a:t>
            </a:r>
            <a:r>
              <a:rPr lang="en-US" sz="3600" dirty="0" smtClean="0">
                <a:solidFill>
                  <a:schemeClr val="bg1"/>
                </a:solidFill>
                <a:latin typeface="Georgia"/>
              </a:rPr>
              <a:t> encounters </a:t>
            </a:r>
            <a:r>
              <a:rPr lang="en-US" sz="3600" dirty="0">
                <a:solidFill>
                  <a:schemeClr val="bg1"/>
                </a:solidFill>
                <a:latin typeface="Georgia"/>
              </a:rPr>
              <a:t>thus both engages and entraps us</a:t>
            </a:r>
            <a:r>
              <a:rPr lang="en-US" sz="3600" dirty="0" smtClean="0">
                <a:solidFill>
                  <a:schemeClr val="bg1"/>
                </a:solidFill>
                <a:latin typeface="Georgia"/>
              </a:rPr>
              <a:t>.’</a:t>
            </a:r>
            <a:endParaRPr lang="en-US" sz="3600" dirty="0">
              <a:solidFill>
                <a:schemeClr val="bg1"/>
              </a:solidFill>
              <a:latin typeface="Georgia"/>
            </a:endParaRPr>
          </a:p>
          <a:p>
            <a:pPr eaLnBrk="1" hangingPunct="1"/>
            <a:endParaRPr lang="en-US" sz="2000" dirty="0">
              <a:solidFill>
                <a:schemeClr val="bg1"/>
              </a:solidFill>
              <a:latin typeface="Georgia"/>
            </a:endParaRPr>
          </a:p>
          <a:p>
            <a:pPr eaLnBrk="1" hangingPunct="1"/>
            <a:endParaRPr lang="en-US" sz="2000" dirty="0">
              <a:solidFill>
                <a:schemeClr val="bg1"/>
              </a:solidFill>
              <a:latin typeface="Georgia"/>
            </a:endParaRPr>
          </a:p>
          <a:p>
            <a:pPr eaLnBrk="1" hangingPunct="1"/>
            <a:endParaRPr lang="en-US" sz="2000" dirty="0">
              <a:solidFill>
                <a:schemeClr val="bg1"/>
              </a:solidFill>
              <a:latin typeface="Georgia"/>
            </a:endParaRPr>
          </a:p>
          <a:p>
            <a:pPr eaLnBrk="1" hangingPunct="1"/>
            <a:endParaRPr lang="en-US" sz="2000" dirty="0">
              <a:solidFill>
                <a:schemeClr val="bg1"/>
              </a:solidFill>
              <a:latin typeface="Georgia"/>
            </a:endParaRPr>
          </a:p>
          <a:p>
            <a:pPr eaLnBrk="1" hangingPunct="1"/>
            <a:r>
              <a:rPr lang="en-US" sz="1400" dirty="0" err="1">
                <a:solidFill>
                  <a:schemeClr val="bg1"/>
                </a:solidFill>
                <a:latin typeface="Georgia"/>
              </a:rPr>
              <a:t>Boden</a:t>
            </a:r>
            <a:r>
              <a:rPr lang="en-US" sz="1400" dirty="0">
                <a:solidFill>
                  <a:schemeClr val="bg1"/>
                </a:solidFill>
                <a:latin typeface="Georgia"/>
              </a:rPr>
              <a:t> &amp; </a:t>
            </a:r>
            <a:r>
              <a:rPr lang="en-US" sz="1400" dirty="0" err="1">
                <a:solidFill>
                  <a:schemeClr val="bg1"/>
                </a:solidFill>
                <a:latin typeface="Georgia"/>
              </a:rPr>
              <a:t>Molotch</a:t>
            </a:r>
            <a:r>
              <a:rPr lang="en-US" sz="1400" dirty="0">
                <a:solidFill>
                  <a:schemeClr val="bg1"/>
                </a:solidFill>
                <a:latin typeface="Georgia"/>
              </a:rPr>
              <a:t>, 1994:259</a:t>
            </a:r>
          </a:p>
        </p:txBody>
      </p:sp>
      <p:sp>
        <p:nvSpPr>
          <p:cNvPr id="2" name="TextBox 1"/>
          <p:cNvSpPr txBox="1"/>
          <p:nvPr/>
        </p:nvSpPr>
        <p:spPr>
          <a:xfrm>
            <a:off x="643095" y="612775"/>
            <a:ext cx="7765366" cy="369332"/>
          </a:xfrm>
          <a:prstGeom prst="rect">
            <a:avLst/>
          </a:prstGeom>
          <a:noFill/>
        </p:spPr>
        <p:txBody>
          <a:bodyPr wrap="square" rtlCol="0">
            <a:spAutoFit/>
          </a:bodyPr>
          <a:lstStyle/>
          <a:p>
            <a:endParaRPr lang="en-US" dirty="0"/>
          </a:p>
        </p:txBody>
      </p:sp>
      <p:sp>
        <p:nvSpPr>
          <p:cNvPr id="3" name="TextBox 2"/>
          <p:cNvSpPr txBox="1"/>
          <p:nvPr/>
        </p:nvSpPr>
        <p:spPr>
          <a:xfrm>
            <a:off x="819945" y="6012053"/>
            <a:ext cx="7735807" cy="923330"/>
          </a:xfrm>
          <a:prstGeom prst="rect">
            <a:avLst/>
          </a:prstGeom>
          <a:noFill/>
        </p:spPr>
        <p:txBody>
          <a:bodyPr wrap="square" rtlCol="0">
            <a:spAutoFit/>
          </a:bodyPr>
          <a:lstStyle/>
          <a:p>
            <a:pPr lvl="0"/>
            <a:r>
              <a:rPr lang="en-US" dirty="0" err="1">
                <a:solidFill>
                  <a:schemeClr val="bg1"/>
                </a:solidFill>
                <a:latin typeface="Georgia"/>
                <a:cs typeface="Georgia"/>
              </a:rPr>
              <a:t>Comobility</a:t>
            </a:r>
            <a:r>
              <a:rPr lang="en-US" dirty="0">
                <a:solidFill>
                  <a:schemeClr val="bg1"/>
                </a:solidFill>
                <a:latin typeface="Georgia"/>
                <a:cs typeface="Georgia"/>
              </a:rPr>
              <a:t> extends ‘response presence’ beyond line of sight, in which both the potentials and the fears of proximity exist at a distance</a:t>
            </a:r>
          </a:p>
          <a:p>
            <a:endParaRPr lang="en-US" dirty="0"/>
          </a:p>
        </p:txBody>
      </p:sp>
    </p:spTree>
    <p:extLst>
      <p:ext uri="{BB962C8B-B14F-4D97-AF65-F5344CB8AC3E}">
        <p14:creationId xmlns:p14="http://schemas.microsoft.com/office/powerpoint/2010/main" val="6352924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 Placeholder 3"/>
          <p:cNvSpPr>
            <a:spLocks noGrp="1"/>
          </p:cNvSpPr>
          <p:nvPr>
            <p:ph type="body" sz="half" idx="2"/>
          </p:nvPr>
        </p:nvSpPr>
        <p:spPr/>
        <p:txBody>
          <a:bodyPr/>
          <a:lstStyle/>
          <a:p>
            <a:endParaRPr lang="en-US"/>
          </a:p>
        </p:txBody>
      </p:sp>
      <p:sp>
        <p:nvSpPr>
          <p:cNvPr id="5" name="TextBox 4"/>
          <p:cNvSpPr txBox="1"/>
          <p:nvPr/>
        </p:nvSpPr>
        <p:spPr>
          <a:xfrm>
            <a:off x="307275" y="184381"/>
            <a:ext cx="8562738" cy="6124754"/>
          </a:xfrm>
          <a:prstGeom prst="rect">
            <a:avLst/>
          </a:prstGeom>
          <a:noFill/>
        </p:spPr>
        <p:txBody>
          <a:bodyPr wrap="square" rtlCol="0">
            <a:spAutoFit/>
          </a:bodyPr>
          <a:lstStyle/>
          <a:p>
            <a:endParaRPr lang="en-GB" sz="2800" dirty="0" smtClean="0">
              <a:latin typeface="Georgia"/>
              <a:cs typeface="Georgia"/>
            </a:endParaRPr>
          </a:p>
          <a:p>
            <a:r>
              <a:rPr lang="en-GB" sz="2800" b="1" dirty="0" err="1" smtClean="0">
                <a:latin typeface="Georgia"/>
                <a:cs typeface="Georgia"/>
              </a:rPr>
              <a:t>Comobility</a:t>
            </a:r>
            <a:r>
              <a:rPr lang="en-GB" sz="2800" b="1" dirty="0" smtClean="0">
                <a:latin typeface="Georgia"/>
                <a:cs typeface="Georgia"/>
              </a:rPr>
              <a:t> in the Wild</a:t>
            </a:r>
          </a:p>
          <a:p>
            <a:endParaRPr lang="en-GB" sz="2800" dirty="0">
              <a:latin typeface="Georgia"/>
              <a:cs typeface="Georgia"/>
            </a:endParaRPr>
          </a:p>
          <a:p>
            <a:r>
              <a:rPr lang="en-GB" sz="2800" b="1" dirty="0" smtClean="0">
                <a:latin typeface="Georgia"/>
                <a:cs typeface="Georgia"/>
              </a:rPr>
              <a:t>Privacy </a:t>
            </a:r>
          </a:p>
          <a:p>
            <a:endParaRPr lang="en-GB" sz="2800" dirty="0" smtClean="0">
              <a:latin typeface="Georgia"/>
              <a:cs typeface="Georgia"/>
            </a:endParaRPr>
          </a:p>
          <a:p>
            <a:r>
              <a:rPr lang="en-GB" sz="2800" i="1" dirty="0" smtClean="0">
                <a:latin typeface="Georgia"/>
                <a:cs typeface="Georgia"/>
              </a:rPr>
              <a:t>I </a:t>
            </a:r>
            <a:r>
              <a:rPr lang="en-GB" sz="2800" i="1" dirty="0">
                <a:latin typeface="Georgia"/>
                <a:cs typeface="Georgia"/>
              </a:rPr>
              <a:t>was very aware of being intrusive to start with</a:t>
            </a:r>
            <a:r>
              <a:rPr lang="en-GB" sz="2800" i="1" dirty="0" smtClean="0">
                <a:latin typeface="Georgia"/>
                <a:cs typeface="Georgia"/>
              </a:rPr>
              <a:t>.</a:t>
            </a:r>
          </a:p>
          <a:p>
            <a:endParaRPr lang="en-GB" sz="2800" i="1" dirty="0">
              <a:latin typeface="Georgia"/>
              <a:cs typeface="Georgia"/>
            </a:endParaRPr>
          </a:p>
          <a:p>
            <a:r>
              <a:rPr lang="en-GB" sz="2800" i="1" dirty="0" smtClean="0">
                <a:latin typeface="Georgia"/>
                <a:cs typeface="Georgia"/>
              </a:rPr>
              <a:t>They </a:t>
            </a:r>
            <a:r>
              <a:rPr lang="en-GB" sz="2800" i="1" dirty="0">
                <a:latin typeface="Georgia"/>
                <a:cs typeface="Georgia"/>
              </a:rPr>
              <a:t>had nothing to hide so no problems at all and now I find it a real comfort to know where they are</a:t>
            </a:r>
            <a:r>
              <a:rPr lang="en-GB" sz="2800" i="1" dirty="0" smtClean="0">
                <a:latin typeface="Georgia"/>
                <a:cs typeface="Georgia"/>
              </a:rPr>
              <a:t>!</a:t>
            </a:r>
          </a:p>
          <a:p>
            <a:endParaRPr lang="en-GB" sz="2800" i="1" dirty="0">
              <a:latin typeface="Georgia"/>
              <a:cs typeface="Georgia"/>
            </a:endParaRPr>
          </a:p>
          <a:p>
            <a:r>
              <a:rPr lang="en-GB" sz="2800" i="1" dirty="0">
                <a:latin typeface="Georgia"/>
                <a:cs typeface="Georgia"/>
              </a:rPr>
              <a:t>I appreciate and accept that they have a need to be private at times. </a:t>
            </a:r>
            <a:r>
              <a:rPr lang="en-GB" sz="2800" i="1" dirty="0" smtClean="0">
                <a:latin typeface="Georgia"/>
                <a:cs typeface="Georgia"/>
              </a:rPr>
              <a:t> </a:t>
            </a:r>
          </a:p>
          <a:p>
            <a:endParaRPr lang="en-GB" sz="2800" dirty="0">
              <a:latin typeface="Georgia"/>
              <a:cs typeface="Georgia"/>
            </a:endParaRPr>
          </a:p>
          <a:p>
            <a:endParaRPr lang="en-US" sz="2800" dirty="0">
              <a:latin typeface="Georgia"/>
              <a:cs typeface="Georgia"/>
            </a:endParaRPr>
          </a:p>
        </p:txBody>
      </p:sp>
    </p:spTree>
    <p:extLst>
      <p:ext uri="{BB962C8B-B14F-4D97-AF65-F5344CB8AC3E}">
        <p14:creationId xmlns:p14="http://schemas.microsoft.com/office/powerpoint/2010/main" val="563960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1704318" y="1600200"/>
            <a:ext cx="5998531" cy="4525963"/>
          </a:xfrm>
        </p:spPr>
        <p:txBody>
          <a:bodyPr>
            <a:normAutofit/>
          </a:bodyPr>
          <a:lstStyle/>
          <a:p>
            <a:pPr marL="0" indent="0">
              <a:buNone/>
            </a:pPr>
            <a:endParaRPr lang="en-US" sz="2000" dirty="0" smtClean="0">
              <a:solidFill>
                <a:srgbClr val="000000"/>
              </a:solidFill>
            </a:endParaRPr>
          </a:p>
          <a:p>
            <a:pPr marL="0" indent="0" algn="just">
              <a:buNone/>
            </a:pPr>
            <a:r>
              <a:rPr lang="en-US" sz="2200" dirty="0" smtClean="0">
                <a:solidFill>
                  <a:srgbClr val="000000"/>
                </a:solidFill>
                <a:latin typeface="Georgia"/>
                <a:cs typeface="Georgia"/>
              </a:rPr>
              <a:t>“Imagine </a:t>
            </a:r>
            <a:r>
              <a:rPr lang="en-US" sz="2200" dirty="0">
                <a:solidFill>
                  <a:srgbClr val="000000"/>
                </a:solidFill>
                <a:latin typeface="Georgia"/>
                <a:cs typeface="Georgia"/>
              </a:rPr>
              <a:t>a fluid and decentered social science, with fluid and decentered modes for knowing the world allegorically, indirectly, perhaps pictorially, sensuously, poetically, a social science of partial connections</a:t>
            </a:r>
            <a:r>
              <a:rPr lang="en-US" sz="2200" dirty="0" smtClean="0">
                <a:solidFill>
                  <a:srgbClr val="000000"/>
                </a:solidFill>
                <a:latin typeface="Georgia"/>
                <a:cs typeface="Georgia"/>
              </a:rPr>
              <a:t>.”</a:t>
            </a:r>
          </a:p>
          <a:p>
            <a:pPr marL="0" indent="0" algn="just">
              <a:buNone/>
            </a:pPr>
            <a:endParaRPr lang="en-GB" sz="2200" dirty="0">
              <a:solidFill>
                <a:srgbClr val="000000"/>
              </a:solidFill>
              <a:latin typeface="Georgia"/>
              <a:cs typeface="Georgia"/>
            </a:endParaRPr>
          </a:p>
          <a:p>
            <a:pPr marL="0" indent="0" algn="r">
              <a:buNone/>
            </a:pPr>
            <a:r>
              <a:rPr lang="en-US" sz="1800" dirty="0">
                <a:solidFill>
                  <a:srgbClr val="000000"/>
                </a:solidFill>
                <a:latin typeface="Georgia"/>
                <a:cs typeface="Georgia"/>
              </a:rPr>
              <a:t>Law &amp; Urry (2004:400) </a:t>
            </a:r>
            <a:endParaRPr lang="en-GB" sz="1800" dirty="0">
              <a:solidFill>
                <a:srgbClr val="000000"/>
              </a:solidFill>
              <a:latin typeface="Georgia"/>
              <a:cs typeface="Georgia"/>
            </a:endParaRPr>
          </a:p>
          <a:p>
            <a:pPr marL="0" indent="0">
              <a:buNone/>
            </a:pPr>
            <a:endParaRPr lang="en-US" sz="2000" dirty="0">
              <a:solidFill>
                <a:srgbClr val="000000"/>
              </a:solidFill>
            </a:endParaRPr>
          </a:p>
        </p:txBody>
      </p:sp>
    </p:spTree>
    <p:extLst>
      <p:ext uri="{BB962C8B-B14F-4D97-AF65-F5344CB8AC3E}">
        <p14:creationId xmlns:p14="http://schemas.microsoft.com/office/powerpoint/2010/main" val="15368012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 Placeholder 3"/>
          <p:cNvSpPr>
            <a:spLocks noGrp="1"/>
          </p:cNvSpPr>
          <p:nvPr>
            <p:ph type="body" sz="half" idx="2"/>
          </p:nvPr>
        </p:nvSpPr>
        <p:spPr/>
        <p:txBody>
          <a:bodyPr/>
          <a:lstStyle/>
          <a:p>
            <a:endParaRPr lang="en-US"/>
          </a:p>
        </p:txBody>
      </p:sp>
      <p:sp>
        <p:nvSpPr>
          <p:cNvPr id="5" name="TextBox 4"/>
          <p:cNvSpPr txBox="1"/>
          <p:nvPr/>
        </p:nvSpPr>
        <p:spPr>
          <a:xfrm>
            <a:off x="307275" y="184381"/>
            <a:ext cx="8562738" cy="3970318"/>
          </a:xfrm>
          <a:prstGeom prst="rect">
            <a:avLst/>
          </a:prstGeom>
          <a:noFill/>
        </p:spPr>
        <p:txBody>
          <a:bodyPr wrap="square" rtlCol="0">
            <a:spAutoFit/>
          </a:bodyPr>
          <a:lstStyle/>
          <a:p>
            <a:r>
              <a:rPr lang="en-GB" sz="2800" b="1" dirty="0" smtClean="0">
                <a:latin typeface="Georgia"/>
                <a:cs typeface="Georgia"/>
              </a:rPr>
              <a:t>Locational presence:</a:t>
            </a:r>
          </a:p>
          <a:p>
            <a:endParaRPr lang="en-GB" sz="2800" i="1" dirty="0">
              <a:latin typeface="Georgia"/>
              <a:cs typeface="Georgia"/>
            </a:endParaRPr>
          </a:p>
          <a:p>
            <a:endParaRPr lang="en-GB" sz="2800" i="1" dirty="0">
              <a:latin typeface="Georgia"/>
              <a:cs typeface="Georgia"/>
            </a:endParaRPr>
          </a:p>
          <a:p>
            <a:r>
              <a:rPr lang="en-GB" sz="2800" i="1" dirty="0">
                <a:latin typeface="Georgia"/>
                <a:cs typeface="Georgia"/>
              </a:rPr>
              <a:t>I click on everyday. I look to see where they are when I get up. </a:t>
            </a:r>
            <a:endParaRPr lang="en-GB" sz="2800" i="1" dirty="0" smtClean="0">
              <a:latin typeface="Georgia"/>
              <a:cs typeface="Georgia"/>
            </a:endParaRPr>
          </a:p>
          <a:p>
            <a:endParaRPr lang="en-GB" sz="2800" i="1" dirty="0">
              <a:latin typeface="Georgia"/>
              <a:cs typeface="Georgia"/>
            </a:endParaRPr>
          </a:p>
          <a:p>
            <a:r>
              <a:rPr lang="en-GB" sz="2800" i="1" dirty="0" smtClean="0">
                <a:latin typeface="Georgia"/>
                <a:cs typeface="Georgia"/>
              </a:rPr>
              <a:t> </a:t>
            </a:r>
            <a:r>
              <a:rPr lang="en-GB" sz="2800" i="1" dirty="0">
                <a:latin typeface="Georgia"/>
                <a:cs typeface="Georgia"/>
              </a:rPr>
              <a:t>I feel there’s someone else there. Someone I’m close </a:t>
            </a:r>
            <a:r>
              <a:rPr lang="en-GB" sz="2800" i="1" dirty="0" smtClean="0">
                <a:latin typeface="Georgia"/>
                <a:cs typeface="Georgia"/>
              </a:rPr>
              <a:t>to…it </a:t>
            </a:r>
            <a:r>
              <a:rPr lang="en-GB" sz="2800" i="1" dirty="0">
                <a:latin typeface="Georgia"/>
                <a:cs typeface="Georgia"/>
              </a:rPr>
              <a:t>almost brings them closer to me.</a:t>
            </a:r>
          </a:p>
          <a:p>
            <a:endParaRPr lang="en-US" sz="2800" dirty="0">
              <a:latin typeface="Georgia"/>
              <a:cs typeface="Georgia"/>
            </a:endParaRPr>
          </a:p>
        </p:txBody>
      </p:sp>
    </p:spTree>
    <p:extLst>
      <p:ext uri="{BB962C8B-B14F-4D97-AF65-F5344CB8AC3E}">
        <p14:creationId xmlns:p14="http://schemas.microsoft.com/office/powerpoint/2010/main" val="42102227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5" name="TextBox 4"/>
          <p:cNvSpPr txBox="1"/>
          <p:nvPr/>
        </p:nvSpPr>
        <p:spPr>
          <a:xfrm>
            <a:off x="655581" y="515311"/>
            <a:ext cx="8009642" cy="1815882"/>
          </a:xfrm>
          <a:prstGeom prst="rect">
            <a:avLst/>
          </a:prstGeom>
          <a:noFill/>
        </p:spPr>
        <p:txBody>
          <a:bodyPr wrap="square" rtlCol="0">
            <a:spAutoFit/>
          </a:bodyPr>
          <a:lstStyle/>
          <a:p>
            <a:r>
              <a:rPr lang="en-GB" sz="2800" b="1" dirty="0" smtClean="0">
                <a:latin typeface="Georgia"/>
                <a:cs typeface="Georgia"/>
              </a:rPr>
              <a:t>Temporal </a:t>
            </a:r>
            <a:r>
              <a:rPr lang="en-GB" sz="2800" b="1" dirty="0">
                <a:latin typeface="Georgia"/>
                <a:cs typeface="Georgia"/>
              </a:rPr>
              <a:t>p</a:t>
            </a:r>
            <a:r>
              <a:rPr lang="en-GB" sz="2800" b="1" dirty="0" smtClean="0">
                <a:latin typeface="Georgia"/>
                <a:cs typeface="Georgia"/>
              </a:rPr>
              <a:t>resence:</a:t>
            </a:r>
          </a:p>
          <a:p>
            <a:endParaRPr lang="en-GB" sz="2800" dirty="0" smtClean="0">
              <a:latin typeface="Georgia"/>
              <a:cs typeface="Georgia"/>
            </a:endParaRPr>
          </a:p>
          <a:p>
            <a:endParaRPr lang="en-GB" sz="2800" i="1" dirty="0" smtClean="0">
              <a:latin typeface="Georgia"/>
              <a:cs typeface="Georgia"/>
            </a:endParaRPr>
          </a:p>
          <a:p>
            <a:endParaRPr lang="en-US" sz="2800" dirty="0">
              <a:latin typeface="Georgia"/>
              <a:cs typeface="Georgia"/>
            </a:endParaRPr>
          </a:p>
        </p:txBody>
      </p:sp>
      <p:sp>
        <p:nvSpPr>
          <p:cNvPr id="3" name="TextBox 2"/>
          <p:cNvSpPr txBox="1"/>
          <p:nvPr/>
        </p:nvSpPr>
        <p:spPr>
          <a:xfrm>
            <a:off x="655581" y="2338990"/>
            <a:ext cx="8009642" cy="1384995"/>
          </a:xfrm>
          <a:prstGeom prst="rect">
            <a:avLst/>
          </a:prstGeom>
          <a:noFill/>
        </p:spPr>
        <p:txBody>
          <a:bodyPr wrap="square" rtlCol="0">
            <a:spAutoFit/>
          </a:bodyPr>
          <a:lstStyle/>
          <a:p>
            <a:r>
              <a:rPr lang="en-GB" sz="2800" i="1" dirty="0" smtClean="0">
                <a:latin typeface="Georgia"/>
                <a:cs typeface="Georgia"/>
              </a:rPr>
              <a:t>…it </a:t>
            </a:r>
            <a:r>
              <a:rPr lang="en-GB" sz="2800" i="1" dirty="0">
                <a:latin typeface="Georgia"/>
                <a:cs typeface="Georgia"/>
              </a:rPr>
              <a:t>really did make me feel part of his cycle trip. He knew I was watching as </a:t>
            </a:r>
            <a:r>
              <a:rPr lang="en-GB" sz="2800" i="1" dirty="0" smtClean="0">
                <a:latin typeface="Georgia"/>
                <a:cs typeface="Georgia"/>
              </a:rPr>
              <a:t>well… I </a:t>
            </a:r>
            <a:r>
              <a:rPr lang="en-GB" sz="2800" i="1" dirty="0">
                <a:latin typeface="Georgia"/>
                <a:cs typeface="Georgia"/>
              </a:rPr>
              <a:t>felt I was actually there.</a:t>
            </a:r>
          </a:p>
        </p:txBody>
      </p:sp>
    </p:spTree>
    <p:extLst>
      <p:ext uri="{BB962C8B-B14F-4D97-AF65-F5344CB8AC3E}">
        <p14:creationId xmlns:p14="http://schemas.microsoft.com/office/powerpoint/2010/main" val="299782280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5" name="TextBox 4"/>
          <p:cNvSpPr txBox="1"/>
          <p:nvPr/>
        </p:nvSpPr>
        <p:spPr>
          <a:xfrm>
            <a:off x="655581" y="724286"/>
            <a:ext cx="8009642" cy="4154984"/>
          </a:xfrm>
          <a:prstGeom prst="rect">
            <a:avLst/>
          </a:prstGeom>
          <a:noFill/>
        </p:spPr>
        <p:txBody>
          <a:bodyPr wrap="square" rtlCol="0">
            <a:spAutoFit/>
          </a:bodyPr>
          <a:lstStyle/>
          <a:p>
            <a:r>
              <a:rPr lang="en-GB" sz="2800" b="1" dirty="0" smtClean="0">
                <a:latin typeface="Georgia"/>
                <a:cs typeface="Georgia"/>
              </a:rPr>
              <a:t>Virtual co-presence:</a:t>
            </a:r>
          </a:p>
          <a:p>
            <a:endParaRPr lang="en-GB" sz="2000" dirty="0">
              <a:latin typeface="Georgia"/>
              <a:cs typeface="Georgia"/>
            </a:endParaRPr>
          </a:p>
          <a:p>
            <a:endParaRPr lang="en-GB" sz="2000" dirty="0" smtClean="0">
              <a:latin typeface="Georgia"/>
              <a:cs typeface="Georgia"/>
            </a:endParaRPr>
          </a:p>
          <a:p>
            <a:r>
              <a:rPr lang="en-GB" sz="2800" i="1" dirty="0" smtClean="0">
                <a:latin typeface="Georgia"/>
                <a:cs typeface="Georgia"/>
              </a:rPr>
              <a:t>They </a:t>
            </a:r>
            <a:r>
              <a:rPr lang="en-GB" sz="2800" i="1" dirty="0">
                <a:latin typeface="Georgia"/>
                <a:cs typeface="Georgia"/>
              </a:rPr>
              <a:t>were getting closer and closer and I was photographing the images on </a:t>
            </a:r>
            <a:r>
              <a:rPr lang="en-GB" sz="2800" i="1" dirty="0" err="1">
                <a:latin typeface="Georgia"/>
                <a:cs typeface="Georgia"/>
              </a:rPr>
              <a:t>Comob</a:t>
            </a:r>
            <a:r>
              <a:rPr lang="en-GB" sz="2800" i="1" dirty="0">
                <a:latin typeface="Georgia"/>
                <a:cs typeface="Georgia"/>
              </a:rPr>
              <a:t> and their actual position. Scrolling out and scrolling in depending on where they were. I was just sort of watching them getting closer and closer. And then I messaged the images to them.</a:t>
            </a:r>
          </a:p>
          <a:p>
            <a:endParaRPr lang="en-GB" sz="2800" i="1" dirty="0">
              <a:latin typeface="Georgia"/>
              <a:cs typeface="Georgia"/>
            </a:endParaRPr>
          </a:p>
        </p:txBody>
      </p:sp>
    </p:spTree>
    <p:extLst>
      <p:ext uri="{BB962C8B-B14F-4D97-AF65-F5344CB8AC3E}">
        <p14:creationId xmlns:p14="http://schemas.microsoft.com/office/powerpoint/2010/main" val="38217897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5" name="TextBox 4"/>
          <p:cNvSpPr txBox="1"/>
          <p:nvPr/>
        </p:nvSpPr>
        <p:spPr>
          <a:xfrm>
            <a:off x="655581" y="330706"/>
            <a:ext cx="8009642" cy="3970318"/>
          </a:xfrm>
          <a:prstGeom prst="rect">
            <a:avLst/>
          </a:prstGeom>
          <a:noFill/>
        </p:spPr>
        <p:txBody>
          <a:bodyPr wrap="square" rtlCol="0">
            <a:spAutoFit/>
          </a:bodyPr>
          <a:lstStyle/>
          <a:p>
            <a:r>
              <a:rPr lang="en-GB" sz="2800" b="1" dirty="0" smtClean="0">
                <a:latin typeface="Georgia"/>
                <a:cs typeface="Georgia"/>
              </a:rPr>
              <a:t>Imagined co-presence:</a:t>
            </a:r>
          </a:p>
          <a:p>
            <a:endParaRPr lang="en-GB" sz="2800" dirty="0">
              <a:latin typeface="Georgia"/>
              <a:cs typeface="Georgia"/>
            </a:endParaRPr>
          </a:p>
          <a:p>
            <a:r>
              <a:rPr lang="en-GB" sz="2800" dirty="0" smtClean="0">
                <a:latin typeface="Georgia"/>
                <a:cs typeface="Georgia"/>
              </a:rPr>
              <a:t> </a:t>
            </a:r>
            <a:r>
              <a:rPr lang="en-GB" sz="2800" i="1" dirty="0" smtClean="0">
                <a:latin typeface="Georgia"/>
                <a:cs typeface="Georgia"/>
              </a:rPr>
              <a:t>…</a:t>
            </a:r>
            <a:r>
              <a:rPr lang="en-GB" sz="2800" i="1" dirty="0">
                <a:latin typeface="Georgia"/>
                <a:cs typeface="Georgia"/>
              </a:rPr>
              <a:t>when I know where they are with </a:t>
            </a:r>
            <a:r>
              <a:rPr lang="en-GB" sz="2800" i="1" dirty="0" err="1">
                <a:latin typeface="Georgia"/>
                <a:cs typeface="Georgia"/>
              </a:rPr>
              <a:t>Comob</a:t>
            </a:r>
            <a:r>
              <a:rPr lang="en-GB" sz="2800" i="1" dirty="0">
                <a:latin typeface="Georgia"/>
                <a:cs typeface="Georgia"/>
              </a:rPr>
              <a:t>, I have this mental image. I can see a body. I have an image of them. Not something that is tangible and you can sort of put your hand out and touch. It’s something in the mind. That’s kind of spooky</a:t>
            </a:r>
            <a:r>
              <a:rPr lang="en-GB" sz="2800" i="1" dirty="0" smtClean="0">
                <a:latin typeface="Georgia"/>
                <a:cs typeface="Georgia"/>
              </a:rPr>
              <a:t>!</a:t>
            </a:r>
          </a:p>
          <a:p>
            <a:endParaRPr lang="en-GB" sz="2800" i="1" dirty="0">
              <a:latin typeface="Georgia"/>
              <a:cs typeface="Georgia"/>
            </a:endParaRPr>
          </a:p>
          <a:p>
            <a:endParaRPr lang="en-US" sz="2800" i="1" dirty="0">
              <a:latin typeface="Georgia"/>
              <a:cs typeface="Georgia"/>
            </a:endParaRPr>
          </a:p>
        </p:txBody>
      </p:sp>
      <p:sp>
        <p:nvSpPr>
          <p:cNvPr id="4" name="TextBox 3"/>
          <p:cNvSpPr txBox="1"/>
          <p:nvPr/>
        </p:nvSpPr>
        <p:spPr>
          <a:xfrm>
            <a:off x="591269" y="4132188"/>
            <a:ext cx="8009642" cy="2246769"/>
          </a:xfrm>
          <a:prstGeom prst="rect">
            <a:avLst/>
          </a:prstGeom>
          <a:noFill/>
        </p:spPr>
        <p:txBody>
          <a:bodyPr wrap="square" rtlCol="0">
            <a:spAutoFit/>
          </a:bodyPr>
          <a:lstStyle/>
          <a:p>
            <a:r>
              <a:rPr lang="en-GB" sz="2800" i="1" dirty="0" smtClean="0">
                <a:latin typeface="Georgia"/>
                <a:cs typeface="Georgia"/>
              </a:rPr>
              <a:t>…you </a:t>
            </a:r>
            <a:r>
              <a:rPr lang="en-GB" sz="2800" i="1" dirty="0">
                <a:latin typeface="Georgia"/>
                <a:cs typeface="Georgia"/>
              </a:rPr>
              <a:t>know he’s stuck on the side of the road and I can hear him huffing and puffing. ‘</a:t>
            </a:r>
            <a:r>
              <a:rPr lang="en-GB" sz="2800" i="1" dirty="0" err="1">
                <a:latin typeface="Georgia"/>
                <a:cs typeface="Georgia"/>
              </a:rPr>
              <a:t>oooh</a:t>
            </a:r>
            <a:r>
              <a:rPr lang="en-GB" sz="2800" i="1" dirty="0">
                <a:latin typeface="Georgia"/>
                <a:cs typeface="Georgia"/>
              </a:rPr>
              <a:t> this blinking rain!’ [laughs] head under the bonnet of a car somewhere. I can imagine him, you know, I think he’s brilliant with his customers. </a:t>
            </a:r>
          </a:p>
        </p:txBody>
      </p:sp>
    </p:spTree>
    <p:extLst>
      <p:ext uri="{BB962C8B-B14F-4D97-AF65-F5344CB8AC3E}">
        <p14:creationId xmlns:p14="http://schemas.microsoft.com/office/powerpoint/2010/main" val="3871210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5" name="TextBox 4"/>
          <p:cNvSpPr txBox="1"/>
          <p:nvPr/>
        </p:nvSpPr>
        <p:spPr>
          <a:xfrm>
            <a:off x="655581" y="515311"/>
            <a:ext cx="8009642" cy="3108544"/>
          </a:xfrm>
          <a:prstGeom prst="rect">
            <a:avLst/>
          </a:prstGeom>
          <a:noFill/>
        </p:spPr>
        <p:txBody>
          <a:bodyPr wrap="square" rtlCol="0">
            <a:spAutoFit/>
          </a:bodyPr>
          <a:lstStyle/>
          <a:p>
            <a:r>
              <a:rPr lang="en-GB" sz="2800" b="1" dirty="0" smtClean="0">
                <a:latin typeface="Georgia"/>
                <a:cs typeface="Georgia"/>
              </a:rPr>
              <a:t>Communication</a:t>
            </a:r>
          </a:p>
          <a:p>
            <a:endParaRPr lang="en-GB" sz="2800" dirty="0">
              <a:latin typeface="Georgia"/>
              <a:cs typeface="Georgia"/>
            </a:endParaRPr>
          </a:p>
          <a:p>
            <a:endParaRPr lang="en-GB" sz="2800" dirty="0">
              <a:latin typeface="Georgia"/>
              <a:cs typeface="Georgia"/>
            </a:endParaRPr>
          </a:p>
          <a:p>
            <a:r>
              <a:rPr lang="en-GB" sz="2800" i="1" dirty="0" smtClean="0">
                <a:latin typeface="Georgia"/>
                <a:cs typeface="Georgia"/>
              </a:rPr>
              <a:t>Because </a:t>
            </a:r>
            <a:r>
              <a:rPr lang="en-GB" sz="2800" i="1" dirty="0">
                <a:latin typeface="Georgia"/>
                <a:cs typeface="Georgia"/>
              </a:rPr>
              <a:t>we live in the country no one comes past us except from the sheep and the cows. So it is another method of communicating without interfering with </a:t>
            </a:r>
            <a:r>
              <a:rPr lang="en-GB" sz="2800" i="1" dirty="0" smtClean="0">
                <a:latin typeface="Georgia"/>
                <a:cs typeface="Georgia"/>
              </a:rPr>
              <a:t>anything.</a:t>
            </a:r>
            <a:endParaRPr lang="en-GB" sz="2800" dirty="0">
              <a:latin typeface="Georgia"/>
              <a:cs typeface="Georgia"/>
            </a:endParaRPr>
          </a:p>
        </p:txBody>
      </p:sp>
    </p:spTree>
    <p:extLst>
      <p:ext uri="{BB962C8B-B14F-4D97-AF65-F5344CB8AC3E}">
        <p14:creationId xmlns:p14="http://schemas.microsoft.com/office/powerpoint/2010/main" val="21772664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_159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273315" y="916275"/>
            <a:ext cx="5418071" cy="4339650"/>
          </a:xfrm>
          <a:prstGeom prst="rect">
            <a:avLst/>
          </a:prstGeom>
          <a:noFill/>
        </p:spPr>
        <p:txBody>
          <a:bodyPr wrap="square" rtlCol="0">
            <a:spAutoFit/>
          </a:bodyPr>
          <a:lstStyle/>
          <a:p>
            <a:r>
              <a:rPr lang="en-US" sz="3600" dirty="0" smtClean="0">
                <a:latin typeface="Georgia"/>
                <a:cs typeface="Georgia"/>
              </a:rPr>
              <a:t>“Trying to move with, and to be moved by, the fleeting, distributed, multiple, non-causal, sensory, emotional and </a:t>
            </a:r>
            <a:r>
              <a:rPr lang="en-US" sz="3600" dirty="0" err="1" smtClean="0">
                <a:latin typeface="Georgia"/>
                <a:cs typeface="Georgia"/>
              </a:rPr>
              <a:t>kinaesthetic</a:t>
            </a:r>
            <a:r>
              <a:rPr lang="en-US" sz="3600" dirty="0" smtClean="0">
                <a:latin typeface="Georgia"/>
                <a:cs typeface="Georgia"/>
              </a:rPr>
              <a:t>.”</a:t>
            </a:r>
          </a:p>
          <a:p>
            <a:endParaRPr lang="en-US" sz="3600" dirty="0">
              <a:latin typeface="Georgia"/>
              <a:cs typeface="Georgia"/>
            </a:endParaRPr>
          </a:p>
          <a:p>
            <a:r>
              <a:rPr lang="en-US" sz="2400" dirty="0" err="1" smtClean="0">
                <a:latin typeface="Georgia"/>
                <a:cs typeface="Georgia"/>
              </a:rPr>
              <a:t>Büscher</a:t>
            </a:r>
            <a:r>
              <a:rPr lang="en-US" sz="2400" dirty="0" smtClean="0">
                <a:latin typeface="Georgia"/>
                <a:cs typeface="Georgia"/>
              </a:rPr>
              <a:t>, </a:t>
            </a:r>
            <a:r>
              <a:rPr lang="en-US" sz="2400" dirty="0" err="1" smtClean="0">
                <a:latin typeface="Georgia"/>
                <a:cs typeface="Georgia"/>
              </a:rPr>
              <a:t>Urry</a:t>
            </a:r>
            <a:r>
              <a:rPr lang="en-US" sz="2400" dirty="0" smtClean="0">
                <a:latin typeface="Georgia"/>
                <a:cs typeface="Georgia"/>
              </a:rPr>
              <a:t> &amp; </a:t>
            </a:r>
            <a:r>
              <a:rPr lang="en-US" sz="2400" dirty="0" err="1" smtClean="0">
                <a:latin typeface="Georgia"/>
                <a:cs typeface="Georgia"/>
              </a:rPr>
              <a:t>Witchger</a:t>
            </a:r>
            <a:r>
              <a:rPr lang="en-US" sz="2400" dirty="0" smtClean="0">
                <a:latin typeface="Georgia"/>
                <a:cs typeface="Georgia"/>
              </a:rPr>
              <a:t>, 2011. </a:t>
            </a:r>
            <a:endParaRPr lang="en-US" sz="2400" dirty="0">
              <a:latin typeface="Georgia"/>
              <a:cs typeface="Georgia"/>
            </a:endParaRPr>
          </a:p>
        </p:txBody>
      </p:sp>
    </p:spTree>
    <p:extLst>
      <p:ext uri="{BB962C8B-B14F-4D97-AF65-F5344CB8AC3E}">
        <p14:creationId xmlns:p14="http://schemas.microsoft.com/office/powerpoint/2010/main" val="9547626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60574"/>
            <a:ext cx="8229600" cy="5665590"/>
          </a:xfrm>
        </p:spPr>
        <p:txBody>
          <a:bodyPr>
            <a:normAutofit/>
          </a:bodyPr>
          <a:lstStyle/>
          <a:p>
            <a:pPr marL="0" indent="0" algn="ctr">
              <a:buNone/>
            </a:pPr>
            <a:r>
              <a:rPr lang="en-US" sz="4000" dirty="0" smtClean="0">
                <a:solidFill>
                  <a:schemeClr val="bg1"/>
                </a:solidFill>
              </a:rPr>
              <a:t>Download </a:t>
            </a:r>
            <a:r>
              <a:rPr lang="en-US" sz="4000" i="1" dirty="0" err="1">
                <a:solidFill>
                  <a:srgbClr val="000000"/>
                </a:solidFill>
              </a:rPr>
              <a:t>C</a:t>
            </a:r>
            <a:r>
              <a:rPr lang="en-US" sz="4000" i="1" dirty="0" err="1" smtClean="0">
                <a:solidFill>
                  <a:srgbClr val="000000"/>
                </a:solidFill>
              </a:rPr>
              <a:t>omob</a:t>
            </a:r>
            <a:r>
              <a:rPr lang="en-US" sz="4000" i="1" dirty="0" smtClean="0">
                <a:solidFill>
                  <a:srgbClr val="000000"/>
                </a:solidFill>
              </a:rPr>
              <a:t> Net</a:t>
            </a:r>
          </a:p>
          <a:p>
            <a:pPr marL="0" indent="0" algn="ctr">
              <a:buNone/>
            </a:pPr>
            <a:r>
              <a:rPr lang="en-US" sz="4000" i="1" dirty="0" smtClean="0">
                <a:solidFill>
                  <a:schemeClr val="bg1"/>
                </a:solidFill>
              </a:rPr>
              <a:t> </a:t>
            </a:r>
            <a:r>
              <a:rPr lang="en-US" sz="4000" dirty="0" smtClean="0">
                <a:solidFill>
                  <a:schemeClr val="bg1"/>
                </a:solidFill>
              </a:rPr>
              <a:t>from app store</a:t>
            </a:r>
          </a:p>
          <a:p>
            <a:pPr marL="0" indent="0" algn="ctr">
              <a:buNone/>
            </a:pPr>
            <a:endParaRPr lang="en-US" sz="4000" dirty="0">
              <a:solidFill>
                <a:schemeClr val="bg1"/>
              </a:solidFill>
            </a:endParaRPr>
          </a:p>
          <a:p>
            <a:pPr marL="0" indent="0" algn="ctr">
              <a:buNone/>
            </a:pPr>
            <a:r>
              <a:rPr lang="en-US" sz="4000" dirty="0" smtClean="0">
                <a:solidFill>
                  <a:schemeClr val="bg1"/>
                </a:solidFill>
              </a:rPr>
              <a:t> </a:t>
            </a:r>
            <a:r>
              <a:rPr lang="en-US" sz="4000" dirty="0" err="1" smtClean="0">
                <a:solidFill>
                  <a:schemeClr val="bg1"/>
                </a:solidFill>
              </a:rPr>
              <a:t>groupname</a:t>
            </a:r>
            <a:r>
              <a:rPr lang="en-US" sz="4000" dirty="0" smtClean="0">
                <a:solidFill>
                  <a:schemeClr val="bg1"/>
                </a:solidFill>
              </a:rPr>
              <a:t> = </a:t>
            </a:r>
            <a:r>
              <a:rPr lang="en-US" sz="4000" dirty="0" err="1">
                <a:solidFill>
                  <a:srgbClr val="000000"/>
                </a:solidFill>
              </a:rPr>
              <a:t>designmobs</a:t>
            </a:r>
            <a:r>
              <a:rPr lang="en-US" sz="4000" dirty="0">
                <a:solidFill>
                  <a:srgbClr val="000000"/>
                </a:solidFill>
              </a:rPr>
              <a:t> </a:t>
            </a:r>
            <a:endParaRPr lang="en-US" sz="4000" dirty="0" smtClean="0">
              <a:solidFill>
                <a:srgbClr val="000000"/>
              </a:solidFill>
            </a:endParaRPr>
          </a:p>
          <a:p>
            <a:pPr marL="0" indent="0" algn="ctr">
              <a:buNone/>
            </a:pPr>
            <a:endParaRPr lang="en-US" sz="5400" dirty="0">
              <a:solidFill>
                <a:schemeClr val="bg1"/>
              </a:solidFill>
            </a:endParaRPr>
          </a:p>
          <a:p>
            <a:pPr marL="0" indent="0" algn="ctr">
              <a:buNone/>
            </a:pPr>
            <a:r>
              <a:rPr lang="en-US" sz="2800" dirty="0" smtClean="0">
                <a:solidFill>
                  <a:schemeClr val="bg1"/>
                </a:solidFill>
                <a:hlinkClick r:id="rId2"/>
              </a:rPr>
              <a:t>j.a.southern@lancaster.ac.uk</a:t>
            </a:r>
            <a:endParaRPr lang="en-US" sz="2800" dirty="0" smtClean="0">
              <a:solidFill>
                <a:schemeClr val="bg1"/>
              </a:solidFill>
            </a:endParaRPr>
          </a:p>
          <a:p>
            <a:pPr marL="0" indent="0" algn="ctr">
              <a:buNone/>
            </a:pPr>
            <a:endParaRPr lang="en-US" sz="2800" dirty="0">
              <a:solidFill>
                <a:schemeClr val="bg1"/>
              </a:solidFill>
            </a:endParaRPr>
          </a:p>
          <a:p>
            <a:pPr marL="0" indent="0" algn="ctr">
              <a:buNone/>
            </a:pPr>
            <a:r>
              <a:rPr lang="en-US" sz="2800" dirty="0" smtClean="0">
                <a:solidFill>
                  <a:schemeClr val="bg1"/>
                </a:solidFill>
              </a:rPr>
              <a:t>Monika mobile +44 7890 847166</a:t>
            </a:r>
          </a:p>
        </p:txBody>
      </p:sp>
    </p:spTree>
    <p:extLst>
      <p:ext uri="{BB962C8B-B14F-4D97-AF65-F5344CB8AC3E}">
        <p14:creationId xmlns:p14="http://schemas.microsoft.com/office/powerpoint/2010/main" val="15082085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sz="3200" dirty="0" smtClean="0">
                <a:solidFill>
                  <a:srgbClr val="000000"/>
                </a:solidFill>
                <a:latin typeface="Georgia"/>
                <a:cs typeface="Georgia"/>
              </a:rPr>
              <a:t>Locative Media</a:t>
            </a:r>
            <a:endParaRPr lang="en-US" sz="3200" dirty="0">
              <a:solidFill>
                <a:srgbClr val="000000"/>
              </a:solidFill>
              <a:latin typeface="Georgia"/>
              <a:cs typeface="Georgia"/>
            </a:endParaRPr>
          </a:p>
        </p:txBody>
      </p:sp>
      <p:sp>
        <p:nvSpPr>
          <p:cNvPr id="3" name="Content Placeholder 2"/>
          <p:cNvSpPr>
            <a:spLocks noGrp="1"/>
          </p:cNvSpPr>
          <p:nvPr>
            <p:ph idx="1"/>
          </p:nvPr>
        </p:nvSpPr>
        <p:spPr>
          <a:xfrm>
            <a:off x="1060578" y="1600200"/>
            <a:ext cx="6963535" cy="4525963"/>
          </a:xfrm>
        </p:spPr>
        <p:txBody>
          <a:bodyPr>
            <a:noAutofit/>
          </a:bodyPr>
          <a:lstStyle/>
          <a:p>
            <a:pPr marL="0" indent="0" algn="just">
              <a:buNone/>
            </a:pPr>
            <a:r>
              <a:rPr lang="en-US" sz="2200" dirty="0">
                <a:solidFill>
                  <a:srgbClr val="000000"/>
                </a:solidFill>
                <a:latin typeface="Georgia"/>
                <a:cs typeface="Georgia"/>
              </a:rPr>
              <a:t>A</a:t>
            </a:r>
            <a:r>
              <a:rPr lang="en-US" sz="2200" dirty="0" smtClean="0">
                <a:solidFill>
                  <a:srgbClr val="000000"/>
                </a:solidFill>
                <a:latin typeface="Georgia"/>
                <a:cs typeface="Georgia"/>
              </a:rPr>
              <a:t>rtists ‘</a:t>
            </a:r>
            <a:r>
              <a:rPr lang="en-US" sz="2200" b="1" dirty="0">
                <a:solidFill>
                  <a:srgbClr val="000000"/>
                </a:solidFill>
                <a:latin typeface="Georgia"/>
                <a:cs typeface="Georgia"/>
              </a:rPr>
              <a:t>raise fundamental questions about the nature of public space and surveillance</a:t>
            </a:r>
            <a:r>
              <a:rPr lang="en-US" sz="2200" dirty="0">
                <a:solidFill>
                  <a:srgbClr val="000000"/>
                </a:solidFill>
                <a:latin typeface="Georgia"/>
                <a:cs typeface="Georgia"/>
              </a:rPr>
              <a:t>’ in a way that was unprecedented in the development of </a:t>
            </a:r>
            <a:r>
              <a:rPr lang="en-US" sz="2200" dirty="0" smtClean="0">
                <a:solidFill>
                  <a:srgbClr val="000000"/>
                </a:solidFill>
                <a:latin typeface="Georgia"/>
                <a:cs typeface="Georgia"/>
              </a:rPr>
              <a:t>any other technology. </a:t>
            </a:r>
          </a:p>
          <a:p>
            <a:pPr marL="0" indent="0" algn="r">
              <a:buNone/>
            </a:pPr>
            <a:r>
              <a:rPr lang="en-US" sz="1800" dirty="0" smtClean="0">
                <a:solidFill>
                  <a:srgbClr val="000000"/>
                </a:solidFill>
                <a:latin typeface="Georgia"/>
                <a:cs typeface="Georgia"/>
              </a:rPr>
              <a:t>Townsend, 2006</a:t>
            </a:r>
          </a:p>
          <a:p>
            <a:pPr marL="0" indent="0" algn="just">
              <a:buNone/>
            </a:pPr>
            <a:endParaRPr lang="en-US" sz="2200" dirty="0" smtClean="0">
              <a:solidFill>
                <a:srgbClr val="000000"/>
              </a:solidFill>
              <a:latin typeface="Georgia"/>
              <a:cs typeface="Georgia"/>
            </a:endParaRPr>
          </a:p>
          <a:p>
            <a:pPr marL="0" indent="0" algn="just">
              <a:buNone/>
            </a:pPr>
            <a:r>
              <a:rPr lang="en-US" sz="2200" dirty="0" smtClean="0">
                <a:solidFill>
                  <a:srgbClr val="000000"/>
                </a:solidFill>
                <a:latin typeface="Georgia"/>
                <a:cs typeface="Georgia"/>
              </a:rPr>
              <a:t>‘A history of art and research projects….that </a:t>
            </a:r>
            <a:r>
              <a:rPr lang="en-US" sz="2200" b="1" dirty="0" smtClean="0">
                <a:solidFill>
                  <a:srgbClr val="000000"/>
                </a:solidFill>
                <a:latin typeface="Georgia"/>
                <a:cs typeface="Georgia"/>
              </a:rPr>
              <a:t>have influenced the current condition of location awareness.’ </a:t>
            </a:r>
          </a:p>
          <a:p>
            <a:pPr marL="0" indent="0" algn="r">
              <a:buNone/>
            </a:pPr>
            <a:r>
              <a:rPr lang="en-US" sz="1800" dirty="0" smtClean="0">
                <a:solidFill>
                  <a:srgbClr val="000000"/>
                </a:solidFill>
                <a:latin typeface="Georgia"/>
                <a:cs typeface="Georgia"/>
              </a:rPr>
              <a:t>Gordon &amp; De Souza e Silva, 2011 </a:t>
            </a:r>
          </a:p>
          <a:p>
            <a:pPr marL="0" indent="0" algn="just">
              <a:buNone/>
            </a:pPr>
            <a:endParaRPr lang="en-US" sz="2200" dirty="0" smtClean="0">
              <a:solidFill>
                <a:srgbClr val="000000"/>
              </a:solidFill>
              <a:latin typeface="Georgia"/>
              <a:cs typeface="Georgia"/>
            </a:endParaRPr>
          </a:p>
          <a:p>
            <a:pPr marL="0" indent="0" algn="just">
              <a:buNone/>
            </a:pPr>
            <a:endParaRPr lang="en-US" sz="2200" dirty="0">
              <a:solidFill>
                <a:srgbClr val="000000"/>
              </a:solidFill>
              <a:latin typeface="Georgia"/>
              <a:cs typeface="Georgia"/>
            </a:endParaRPr>
          </a:p>
          <a:p>
            <a:pPr marL="0" indent="0" algn="just">
              <a:buNone/>
            </a:pPr>
            <a:endParaRPr lang="en-GB" sz="2200" dirty="0" smtClean="0">
              <a:solidFill>
                <a:srgbClr val="000000"/>
              </a:solidFill>
              <a:latin typeface="Georgia"/>
              <a:cs typeface="Georgia"/>
            </a:endParaRPr>
          </a:p>
        </p:txBody>
      </p:sp>
    </p:spTree>
    <p:extLst>
      <p:ext uri="{BB962C8B-B14F-4D97-AF65-F5344CB8AC3E}">
        <p14:creationId xmlns:p14="http://schemas.microsoft.com/office/powerpoint/2010/main" val="41830898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174"/>
            <a:ext cx="8229600" cy="5440990"/>
          </a:xfrm>
        </p:spPr>
        <p:txBody>
          <a:bodyPr>
            <a:normAutofit/>
          </a:bodyPr>
          <a:lstStyle/>
          <a:p>
            <a:pPr marL="0" indent="0">
              <a:buNone/>
            </a:pPr>
            <a:endParaRPr lang="en-US" dirty="0" smtClean="0">
              <a:solidFill>
                <a:srgbClr val="000000"/>
              </a:solidFill>
              <a:latin typeface="Georgia"/>
              <a:cs typeface="Georgia"/>
            </a:endParaRPr>
          </a:p>
          <a:p>
            <a:endParaRPr lang="en-GB" dirty="0">
              <a:solidFill>
                <a:srgbClr val="000000"/>
              </a:solidFill>
              <a:latin typeface="Georgia"/>
              <a:cs typeface="Georgia"/>
            </a:endParaRPr>
          </a:p>
          <a:p>
            <a:pPr marL="0" indent="0">
              <a:buNone/>
            </a:pPr>
            <a:r>
              <a:rPr lang="en-GB" sz="2400" dirty="0" smtClean="0">
                <a:solidFill>
                  <a:srgbClr val="000000"/>
                </a:solidFill>
                <a:latin typeface="Georgia"/>
                <a:cs typeface="Georgia"/>
              </a:rPr>
              <a:t>“If </a:t>
            </a:r>
            <a:r>
              <a:rPr lang="en-GB" sz="2400" dirty="0">
                <a:solidFill>
                  <a:srgbClr val="000000"/>
                </a:solidFill>
                <a:latin typeface="Georgia"/>
                <a:cs typeface="Georgia"/>
              </a:rPr>
              <a:t>artistic modalities are indeed producing new organisational forms, constellations and situations, </a:t>
            </a:r>
            <a:r>
              <a:rPr lang="en-GB" sz="2400" b="1" dirty="0">
                <a:solidFill>
                  <a:srgbClr val="000000"/>
                </a:solidFill>
                <a:latin typeface="Georgia"/>
                <a:cs typeface="Georgia"/>
              </a:rPr>
              <a:t>how can these be used to generate new research methodologies, new interventions in networked spaces and even new ontologies of what constitutes the </a:t>
            </a:r>
            <a:r>
              <a:rPr lang="en-GB" sz="2400" b="1" dirty="0" smtClean="0">
                <a:solidFill>
                  <a:srgbClr val="000000"/>
                </a:solidFill>
                <a:latin typeface="Georgia"/>
                <a:cs typeface="Georgia"/>
              </a:rPr>
              <a:t>empirical</a:t>
            </a:r>
            <a:r>
              <a:rPr lang="en-GB" sz="2400" dirty="0" smtClean="0">
                <a:solidFill>
                  <a:srgbClr val="000000"/>
                </a:solidFill>
                <a:latin typeface="Georgia"/>
                <a:cs typeface="Georgia"/>
              </a:rPr>
              <a:t>”</a:t>
            </a:r>
          </a:p>
          <a:p>
            <a:pPr marL="0" indent="0">
              <a:buNone/>
            </a:pPr>
            <a:endParaRPr lang="en-GB" dirty="0" smtClean="0">
              <a:solidFill>
                <a:srgbClr val="000000"/>
              </a:solidFill>
              <a:latin typeface="Georgia"/>
              <a:cs typeface="Georgia"/>
            </a:endParaRPr>
          </a:p>
          <a:p>
            <a:pPr marL="0" indent="0" algn="r">
              <a:buNone/>
            </a:pPr>
            <a:r>
              <a:rPr lang="en-GB" sz="1800" dirty="0" smtClean="0">
                <a:solidFill>
                  <a:srgbClr val="000000"/>
                </a:solidFill>
                <a:latin typeface="Georgia"/>
                <a:cs typeface="Georgia"/>
              </a:rPr>
              <a:t>Mimi Sheller</a:t>
            </a:r>
          </a:p>
          <a:p>
            <a:pPr marL="0" indent="0" algn="r">
              <a:buNone/>
            </a:pPr>
            <a:r>
              <a:rPr lang="en-GB" sz="1800" i="1" dirty="0" smtClean="0">
                <a:solidFill>
                  <a:srgbClr val="000000"/>
                </a:solidFill>
                <a:latin typeface="Georgia"/>
                <a:cs typeface="Georgia"/>
              </a:rPr>
              <a:t>Mobile </a:t>
            </a:r>
            <a:r>
              <a:rPr lang="en-GB" sz="1800" i="1" dirty="0">
                <a:solidFill>
                  <a:srgbClr val="000000"/>
                </a:solidFill>
                <a:latin typeface="Georgia"/>
                <a:cs typeface="Georgia"/>
              </a:rPr>
              <a:t>Art: Locating Mobile Network Cultures</a:t>
            </a:r>
            <a:endParaRPr lang="en-GB" sz="1800" dirty="0" smtClean="0">
              <a:solidFill>
                <a:srgbClr val="000000"/>
              </a:solidFill>
              <a:latin typeface="Georgia"/>
              <a:cs typeface="Georgia"/>
            </a:endParaRPr>
          </a:p>
          <a:p>
            <a:pPr marL="0" indent="0" algn="r">
              <a:buNone/>
            </a:pPr>
            <a:r>
              <a:rPr lang="en-GB" sz="1800" dirty="0">
                <a:solidFill>
                  <a:srgbClr val="000000"/>
                </a:solidFill>
                <a:latin typeface="Georgia"/>
                <a:cs typeface="Georgia"/>
              </a:rPr>
              <a:t>IT University of Copenhagen. 29 April 2011</a:t>
            </a:r>
          </a:p>
          <a:p>
            <a:pPr marL="0" indent="0" algn="r">
              <a:buNone/>
            </a:pPr>
            <a:r>
              <a:rPr lang="en-GB" sz="1800" i="1" dirty="0" smtClean="0">
                <a:solidFill>
                  <a:srgbClr val="000000"/>
                </a:solidFill>
                <a:latin typeface="Georgia"/>
                <a:cs typeface="Georgia"/>
              </a:rPr>
              <a:t>.</a:t>
            </a:r>
            <a:endParaRPr lang="en-GB" sz="1800" i="1" dirty="0">
              <a:solidFill>
                <a:srgbClr val="000000"/>
              </a:solidFill>
              <a:latin typeface="Georgia"/>
              <a:cs typeface="Georgia"/>
            </a:endParaRPr>
          </a:p>
          <a:p>
            <a:endParaRPr lang="en-US" dirty="0">
              <a:solidFill>
                <a:srgbClr val="000000"/>
              </a:solidFill>
              <a:latin typeface="Georgia"/>
              <a:cs typeface="Georgia"/>
            </a:endParaRPr>
          </a:p>
        </p:txBody>
      </p:sp>
    </p:spTree>
    <p:extLst>
      <p:ext uri="{BB962C8B-B14F-4D97-AF65-F5344CB8AC3E}">
        <p14:creationId xmlns:p14="http://schemas.microsoft.com/office/powerpoint/2010/main" val="4977337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14098"/>
            <a:ext cx="8229600" cy="5512066"/>
          </a:xfrm>
        </p:spPr>
        <p:txBody>
          <a:bodyPr>
            <a:normAutofit fontScale="92500" lnSpcReduction="20000"/>
          </a:bodyPr>
          <a:lstStyle/>
          <a:p>
            <a:pPr marL="0" indent="0">
              <a:buNone/>
            </a:pPr>
            <a:r>
              <a:rPr lang="en-US" sz="2600" b="1" dirty="0" smtClean="0">
                <a:cs typeface="Georgia"/>
              </a:rPr>
              <a:t>‘Mobile Methods’</a:t>
            </a:r>
          </a:p>
          <a:p>
            <a:pPr marL="0" indent="0" algn="r">
              <a:buNone/>
            </a:pPr>
            <a:r>
              <a:rPr lang="en-US" sz="2100" dirty="0" err="1">
                <a:cs typeface="Georgia"/>
              </a:rPr>
              <a:t>Büscher</a:t>
            </a:r>
            <a:r>
              <a:rPr lang="en-US" sz="2100" dirty="0">
                <a:cs typeface="Georgia"/>
              </a:rPr>
              <a:t>, </a:t>
            </a:r>
            <a:r>
              <a:rPr lang="en-US" sz="2100" dirty="0" err="1">
                <a:cs typeface="Georgia"/>
              </a:rPr>
              <a:t>Urry</a:t>
            </a:r>
            <a:r>
              <a:rPr lang="en-US" sz="2100" dirty="0">
                <a:cs typeface="Georgia"/>
              </a:rPr>
              <a:t> &amp; </a:t>
            </a:r>
            <a:r>
              <a:rPr lang="en-US" sz="2100" dirty="0" err="1">
                <a:cs typeface="Georgia"/>
              </a:rPr>
              <a:t>Witchger</a:t>
            </a:r>
            <a:r>
              <a:rPr lang="en-US" sz="2100" dirty="0">
                <a:cs typeface="Georgia"/>
              </a:rPr>
              <a:t>, 2011. </a:t>
            </a:r>
          </a:p>
          <a:p>
            <a:pPr marL="0" indent="0">
              <a:buNone/>
            </a:pPr>
            <a:r>
              <a:rPr lang="en-US" sz="2600" b="1" dirty="0">
                <a:latin typeface="Georgia"/>
                <a:cs typeface="Georgia"/>
              </a:rPr>
              <a:t>	</a:t>
            </a:r>
            <a:endParaRPr lang="en-US" sz="2600" b="1" dirty="0" smtClean="0">
              <a:latin typeface="Georgia"/>
              <a:cs typeface="Georgia"/>
            </a:endParaRPr>
          </a:p>
          <a:p>
            <a:pPr marL="0" indent="0">
              <a:buNone/>
            </a:pPr>
            <a:r>
              <a:rPr lang="en-US" sz="2600" b="1" dirty="0" smtClean="0">
                <a:latin typeface="Georgia"/>
                <a:cs typeface="Georgia"/>
              </a:rPr>
              <a:t>‘Live Methods’ </a:t>
            </a:r>
          </a:p>
          <a:p>
            <a:pPr marL="0" indent="0" algn="r">
              <a:buNone/>
            </a:pPr>
            <a:r>
              <a:rPr lang="en-US" sz="2000" i="1" dirty="0">
                <a:latin typeface="Georgia"/>
                <a:cs typeface="Georgia"/>
              </a:rPr>
              <a:t>The Sociological Review</a:t>
            </a:r>
            <a:r>
              <a:rPr lang="en-US" sz="2000" dirty="0" smtClean="0">
                <a:latin typeface="Georgia"/>
                <a:cs typeface="Georgia"/>
              </a:rPr>
              <a:t>, 2012 </a:t>
            </a:r>
            <a:r>
              <a:rPr lang="en-US" sz="2000" dirty="0">
                <a:latin typeface="Georgia"/>
                <a:cs typeface="Georgia"/>
              </a:rPr>
              <a:t>60:</a:t>
            </a:r>
            <a:r>
              <a:rPr lang="en-US" sz="2000" dirty="0" smtClean="0">
                <a:latin typeface="Georgia"/>
                <a:cs typeface="Georgia"/>
              </a:rPr>
              <a:t>SI</a:t>
            </a:r>
            <a:r>
              <a:rPr lang="en-GB" sz="2000" dirty="0" smtClean="0">
                <a:latin typeface="Georgia"/>
                <a:cs typeface="Georgia"/>
              </a:rPr>
              <a:t>, </a:t>
            </a:r>
            <a:r>
              <a:rPr lang="en-US" sz="1900" dirty="0" smtClean="0">
                <a:latin typeface="Georgia"/>
                <a:cs typeface="Georgia"/>
              </a:rPr>
              <a:t>Beck </a:t>
            </a:r>
            <a:r>
              <a:rPr lang="en-US" sz="1900" dirty="0">
                <a:latin typeface="Georgia"/>
                <a:cs typeface="Georgia"/>
              </a:rPr>
              <a:t>&amp; Puwar, </a:t>
            </a:r>
            <a:r>
              <a:rPr lang="en-US" sz="1900" dirty="0" smtClean="0">
                <a:latin typeface="Georgia"/>
                <a:cs typeface="Georgia"/>
              </a:rPr>
              <a:t>2012</a:t>
            </a:r>
            <a:endParaRPr lang="en-US" sz="1900" dirty="0">
              <a:latin typeface="Georgia"/>
              <a:cs typeface="Georgia"/>
            </a:endParaRPr>
          </a:p>
          <a:p>
            <a:pPr marL="0" indent="0">
              <a:buNone/>
            </a:pPr>
            <a:endParaRPr lang="en-US" dirty="0" smtClean="0">
              <a:latin typeface="Georgia"/>
              <a:cs typeface="Georgia"/>
            </a:endParaRPr>
          </a:p>
          <a:p>
            <a:pPr marL="0" indent="0">
              <a:buNone/>
            </a:pPr>
            <a:r>
              <a:rPr lang="en-US" sz="2400" b="1" dirty="0" smtClean="0">
                <a:latin typeface="Georgia"/>
                <a:cs typeface="Georgia"/>
              </a:rPr>
              <a:t>‘</a:t>
            </a:r>
            <a:r>
              <a:rPr lang="en-US" sz="2400" b="1" dirty="0">
                <a:latin typeface="Georgia"/>
                <a:cs typeface="Georgia"/>
              </a:rPr>
              <a:t>Inventive </a:t>
            </a:r>
            <a:r>
              <a:rPr lang="en-US" sz="2400" b="1" dirty="0" smtClean="0">
                <a:latin typeface="Georgia"/>
                <a:cs typeface="Georgia"/>
              </a:rPr>
              <a:t>Methods</a:t>
            </a:r>
            <a:r>
              <a:rPr lang="en-US" sz="2400" b="1" dirty="0">
                <a:latin typeface="Georgia"/>
                <a:cs typeface="Georgia"/>
              </a:rPr>
              <a:t>’ </a:t>
            </a:r>
            <a:r>
              <a:rPr lang="en-US" sz="2400" dirty="0">
                <a:latin typeface="Georgia"/>
                <a:cs typeface="Georgia"/>
              </a:rPr>
              <a:t>that are both creative and </a:t>
            </a:r>
            <a:r>
              <a:rPr lang="en-US" sz="2400" dirty="0" smtClean="0">
                <a:latin typeface="Georgia"/>
                <a:cs typeface="Georgia"/>
              </a:rPr>
              <a:t>enact </a:t>
            </a:r>
            <a:r>
              <a:rPr lang="en-US" sz="2400" dirty="0">
                <a:latin typeface="Georgia"/>
                <a:cs typeface="Georgia"/>
              </a:rPr>
              <a:t>new social </a:t>
            </a:r>
            <a:r>
              <a:rPr lang="en-US" sz="2400" dirty="0" smtClean="0">
                <a:latin typeface="Georgia"/>
                <a:cs typeface="Georgia"/>
              </a:rPr>
              <a:t>realities</a:t>
            </a:r>
            <a:r>
              <a:rPr lang="en-US" sz="1900" dirty="0" smtClean="0">
                <a:latin typeface="Georgia"/>
                <a:cs typeface="Georgia"/>
              </a:rPr>
              <a:t>. </a:t>
            </a:r>
          </a:p>
          <a:p>
            <a:pPr marL="0" indent="0">
              <a:buNone/>
            </a:pPr>
            <a:endParaRPr lang="en-US" dirty="0">
              <a:latin typeface="Georgia"/>
              <a:cs typeface="Georgia"/>
            </a:endParaRPr>
          </a:p>
          <a:p>
            <a:pPr marL="0" indent="0">
              <a:buNone/>
            </a:pPr>
            <a:r>
              <a:rPr lang="en-US" sz="2400" dirty="0" smtClean="0">
                <a:latin typeface="Georgia"/>
                <a:cs typeface="Georgia"/>
              </a:rPr>
              <a:t>That “enable </a:t>
            </a:r>
            <a:r>
              <a:rPr lang="en-US" sz="2400" dirty="0">
                <a:latin typeface="Georgia"/>
                <a:cs typeface="Georgia"/>
              </a:rPr>
              <a:t>the happening of the social world – its </a:t>
            </a:r>
            <a:r>
              <a:rPr lang="en-US" sz="2400" dirty="0" err="1">
                <a:latin typeface="Georgia"/>
                <a:cs typeface="Georgia"/>
              </a:rPr>
              <a:t>ongoingness</a:t>
            </a:r>
            <a:r>
              <a:rPr lang="en-US" sz="2400" dirty="0">
                <a:latin typeface="Georgia"/>
                <a:cs typeface="Georgia"/>
              </a:rPr>
              <a:t>, relationality, contingency and </a:t>
            </a:r>
            <a:r>
              <a:rPr lang="en-US" sz="2400" dirty="0" smtClean="0">
                <a:latin typeface="Georgia"/>
                <a:cs typeface="Georgia"/>
              </a:rPr>
              <a:t>sensuousness </a:t>
            </a:r>
            <a:r>
              <a:rPr lang="en-US" sz="2400" dirty="0">
                <a:latin typeface="Georgia"/>
                <a:cs typeface="Georgia"/>
              </a:rPr>
              <a:t>– to be investigated.” </a:t>
            </a:r>
          </a:p>
          <a:p>
            <a:pPr marL="0" indent="0" algn="r">
              <a:buNone/>
            </a:pPr>
            <a:r>
              <a:rPr lang="en-US" sz="2100" dirty="0" smtClean="0">
                <a:latin typeface="Georgia"/>
                <a:cs typeface="Georgia"/>
              </a:rPr>
              <a:t>Lury &amp; Wakeford, 2012</a:t>
            </a:r>
          </a:p>
          <a:p>
            <a:pPr marL="0" indent="0">
              <a:buNone/>
            </a:pPr>
            <a:endParaRPr lang="en-US" dirty="0">
              <a:latin typeface="Georgia"/>
              <a:cs typeface="Georgia"/>
            </a:endParaRPr>
          </a:p>
          <a:p>
            <a:pPr marL="0" indent="0">
              <a:buNone/>
            </a:pPr>
            <a:r>
              <a:rPr lang="en-US" sz="2400" b="1" dirty="0">
                <a:latin typeface="Georgia"/>
                <a:cs typeface="Georgia"/>
              </a:rPr>
              <a:t>‘Living Experiments’ </a:t>
            </a:r>
            <a:endParaRPr lang="en-US" sz="2400" b="1" dirty="0" smtClean="0">
              <a:latin typeface="Georgia"/>
              <a:cs typeface="Georgia"/>
            </a:endParaRPr>
          </a:p>
          <a:p>
            <a:pPr marL="0" indent="0" algn="r">
              <a:buNone/>
            </a:pPr>
            <a:r>
              <a:rPr lang="en-US" sz="2100" dirty="0" err="1" smtClean="0">
                <a:latin typeface="Georgia"/>
                <a:cs typeface="Georgia"/>
              </a:rPr>
              <a:t>Marres</a:t>
            </a:r>
            <a:r>
              <a:rPr lang="en-US" sz="2100" dirty="0" smtClean="0">
                <a:latin typeface="Georgia"/>
                <a:cs typeface="Georgia"/>
              </a:rPr>
              <a:t>, 2012</a:t>
            </a:r>
            <a:endParaRPr lang="en-US" sz="2100" dirty="0">
              <a:latin typeface="Georgia"/>
              <a:cs typeface="Georgia"/>
            </a:endParaRPr>
          </a:p>
        </p:txBody>
      </p:sp>
    </p:spTree>
    <p:extLst>
      <p:ext uri="{BB962C8B-B14F-4D97-AF65-F5344CB8AC3E}">
        <p14:creationId xmlns:p14="http://schemas.microsoft.com/office/powerpoint/2010/main" val="2821548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Georgia"/>
                <a:cs typeface="Georgia"/>
              </a:rPr>
              <a:t>Conversation between things</a:t>
            </a:r>
            <a:endParaRPr lang="en-US" dirty="0">
              <a:latin typeface="Georgia"/>
              <a:cs typeface="Georgia"/>
            </a:endParaRPr>
          </a:p>
        </p:txBody>
      </p:sp>
      <p:sp>
        <p:nvSpPr>
          <p:cNvPr id="3" name="Content Placeholder 2"/>
          <p:cNvSpPr>
            <a:spLocks noGrp="1"/>
          </p:cNvSpPr>
          <p:nvPr>
            <p:ph idx="1"/>
          </p:nvPr>
        </p:nvSpPr>
        <p:spPr/>
        <p:txBody>
          <a:bodyPr/>
          <a:lstStyle/>
          <a:p>
            <a:r>
              <a:rPr lang="en-US" dirty="0" smtClean="0">
                <a:latin typeface="Georgia"/>
                <a:cs typeface="Georgia"/>
              </a:rPr>
              <a:t>Experiences of the everyday</a:t>
            </a:r>
          </a:p>
          <a:p>
            <a:r>
              <a:rPr lang="en-US" dirty="0" smtClean="0">
                <a:latin typeface="Georgia"/>
                <a:cs typeface="Georgia"/>
              </a:rPr>
              <a:t>Real-time systems</a:t>
            </a:r>
          </a:p>
          <a:p>
            <a:r>
              <a:rPr lang="en-US" dirty="0" smtClean="0">
                <a:latin typeface="Georgia"/>
                <a:cs typeface="Georgia"/>
              </a:rPr>
              <a:t>Situated practices</a:t>
            </a:r>
          </a:p>
          <a:p>
            <a:r>
              <a:rPr lang="en-US" dirty="0" smtClean="0">
                <a:latin typeface="Georgia"/>
                <a:cs typeface="Georgia"/>
              </a:rPr>
              <a:t>Participation</a:t>
            </a:r>
          </a:p>
        </p:txBody>
      </p:sp>
    </p:spTree>
    <p:extLst>
      <p:ext uri="{BB962C8B-B14F-4D97-AF65-F5344CB8AC3E}">
        <p14:creationId xmlns:p14="http://schemas.microsoft.com/office/powerpoint/2010/main" val="19465158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79384"/>
            <a:ext cx="8229600" cy="2837718"/>
          </a:xfrm>
        </p:spPr>
        <p:txBody>
          <a:bodyPr>
            <a:noAutofit/>
          </a:bodyPr>
          <a:lstStyle/>
          <a:p>
            <a:pPr algn="r"/>
            <a:r>
              <a:rPr lang="en-GB" sz="2200" i="1" dirty="0">
                <a:latin typeface="Georgia"/>
                <a:cs typeface="Georgia"/>
              </a:rPr>
              <a:t/>
            </a:r>
            <a:br>
              <a:rPr lang="en-GB" sz="2200" i="1" dirty="0">
                <a:latin typeface="Georgia"/>
                <a:cs typeface="Georgia"/>
              </a:rPr>
            </a:br>
            <a:r>
              <a:rPr lang="en-US" sz="2200" i="1" dirty="0">
                <a:latin typeface="Georgia"/>
                <a:cs typeface="Georgia"/>
              </a:rPr>
              <a:t/>
            </a:r>
            <a:br>
              <a:rPr lang="en-US" sz="2200" i="1" dirty="0">
                <a:latin typeface="Georgia"/>
                <a:cs typeface="Georgia"/>
              </a:rPr>
            </a:br>
            <a:endParaRPr lang="en-US" sz="2200" dirty="0">
              <a:latin typeface="Georgia"/>
              <a:cs typeface="Georgia"/>
            </a:endParaRPr>
          </a:p>
        </p:txBody>
      </p:sp>
      <p:sp>
        <p:nvSpPr>
          <p:cNvPr id="5" name="TextBox 4"/>
          <p:cNvSpPr txBox="1"/>
          <p:nvPr/>
        </p:nvSpPr>
        <p:spPr>
          <a:xfrm>
            <a:off x="457200" y="408558"/>
            <a:ext cx="8111157" cy="4585871"/>
          </a:xfrm>
          <a:prstGeom prst="rect">
            <a:avLst/>
          </a:prstGeom>
          <a:noFill/>
        </p:spPr>
        <p:txBody>
          <a:bodyPr wrap="square" rtlCol="0">
            <a:spAutoFit/>
          </a:bodyPr>
          <a:lstStyle/>
          <a:p>
            <a:pPr algn="ctr"/>
            <a:r>
              <a:rPr lang="en-US" sz="4400" dirty="0" smtClean="0">
                <a:latin typeface="Georgia"/>
                <a:cs typeface="Georgia"/>
              </a:rPr>
              <a:t>Experiences of the everyday</a:t>
            </a:r>
          </a:p>
          <a:p>
            <a:pPr algn="ctr"/>
            <a:endParaRPr lang="en-US" sz="2200" b="1" dirty="0" smtClean="0">
              <a:latin typeface="Georgia"/>
              <a:cs typeface="Georgia"/>
            </a:endParaRPr>
          </a:p>
          <a:p>
            <a:endParaRPr lang="en-US" sz="2200" dirty="0">
              <a:latin typeface="Georgia"/>
              <a:cs typeface="Georgia"/>
            </a:endParaRPr>
          </a:p>
          <a:p>
            <a:r>
              <a:rPr lang="en-US" sz="2200" dirty="0" smtClean="0">
                <a:latin typeface="Georgia"/>
                <a:cs typeface="Georgia"/>
              </a:rPr>
              <a:t>‘Not </a:t>
            </a:r>
            <a:r>
              <a:rPr lang="en-US" sz="2200" dirty="0">
                <a:latin typeface="Georgia"/>
                <a:cs typeface="Georgia"/>
              </a:rPr>
              <a:t>satisfied with the suggestion through paint of our other senses, we shall utilize the specific substances of sight, sound, movements, people, odors, touch</a:t>
            </a:r>
            <a:r>
              <a:rPr lang="en-US" sz="2200" dirty="0" smtClean="0">
                <a:latin typeface="Georgia"/>
                <a:cs typeface="Georgia"/>
              </a:rPr>
              <a:t>.‘</a:t>
            </a:r>
          </a:p>
          <a:p>
            <a:pPr algn="r"/>
            <a:r>
              <a:rPr lang="en-US" dirty="0">
                <a:latin typeface="Georgia"/>
                <a:cs typeface="Georgia"/>
              </a:rPr>
              <a:t>Kaprow </a:t>
            </a:r>
            <a:r>
              <a:rPr lang="en-US" dirty="0" smtClean="0">
                <a:latin typeface="Georgia"/>
                <a:cs typeface="Georgia"/>
              </a:rPr>
              <a:t>1958</a:t>
            </a:r>
          </a:p>
          <a:p>
            <a:endParaRPr lang="en-US" dirty="0">
              <a:latin typeface="Georgia"/>
              <a:cs typeface="Georgia"/>
            </a:endParaRPr>
          </a:p>
          <a:p>
            <a:r>
              <a:rPr lang="en-US" sz="2200" dirty="0">
                <a:latin typeface="Georgia"/>
                <a:cs typeface="Georgia"/>
              </a:rPr>
              <a:t>‘the modernist practice of art is more than the production of artworks; it also involves the artist’s disciplined effort to observe, engage, and interpret the processes of living...’ </a:t>
            </a:r>
            <a:endParaRPr lang="en-US" sz="2200" dirty="0" smtClean="0">
              <a:latin typeface="Georgia"/>
              <a:cs typeface="Georgia"/>
            </a:endParaRPr>
          </a:p>
          <a:p>
            <a:pPr algn="r"/>
            <a:r>
              <a:rPr lang="en-US" dirty="0" smtClean="0">
                <a:latin typeface="Georgia"/>
                <a:cs typeface="Georgia"/>
              </a:rPr>
              <a:t>Kaprow 1958</a:t>
            </a:r>
          </a:p>
          <a:p>
            <a:pPr algn="r"/>
            <a:endParaRPr lang="en-US" dirty="0">
              <a:latin typeface="Georgia"/>
              <a:cs typeface="Georgia"/>
            </a:endParaRPr>
          </a:p>
        </p:txBody>
      </p:sp>
    </p:spTree>
    <p:extLst>
      <p:ext uri="{BB962C8B-B14F-4D97-AF65-F5344CB8AC3E}">
        <p14:creationId xmlns:p14="http://schemas.microsoft.com/office/powerpoint/2010/main" val="2688264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Situated practices</a:t>
            </a:r>
            <a:endParaRPr lang="en-US" dirty="0"/>
          </a:p>
        </p:txBody>
      </p:sp>
      <p:sp>
        <p:nvSpPr>
          <p:cNvPr id="3" name="Content Placeholder 2"/>
          <p:cNvSpPr>
            <a:spLocks noGrp="1"/>
          </p:cNvSpPr>
          <p:nvPr>
            <p:ph idx="1"/>
          </p:nvPr>
        </p:nvSpPr>
        <p:spPr/>
        <p:txBody>
          <a:bodyPr>
            <a:normAutofit/>
          </a:bodyPr>
          <a:lstStyle/>
          <a:p>
            <a:pPr marL="0" indent="0">
              <a:buNone/>
            </a:pPr>
            <a:endParaRPr lang="en-US" sz="2200" dirty="0" smtClean="0">
              <a:latin typeface="Georgia"/>
              <a:cs typeface="Georgia"/>
            </a:endParaRPr>
          </a:p>
          <a:p>
            <a:pPr marL="0" indent="0">
              <a:buNone/>
            </a:pPr>
            <a:r>
              <a:rPr lang="en-US" sz="2200" dirty="0" smtClean="0">
                <a:latin typeface="Georgia"/>
                <a:cs typeface="Georgia"/>
              </a:rPr>
              <a:t>‘</a:t>
            </a:r>
            <a:r>
              <a:rPr lang="en-US" sz="2200" dirty="0">
                <a:latin typeface="Georgia"/>
                <a:cs typeface="Georgia"/>
              </a:rPr>
              <a:t>Street </a:t>
            </a:r>
            <a:r>
              <a:rPr lang="en-US" sz="2200" dirty="0" smtClean="0">
                <a:latin typeface="Georgia"/>
                <a:cs typeface="Georgia"/>
              </a:rPr>
              <a:t>Phenomenology: The </a:t>
            </a:r>
            <a:r>
              <a:rPr lang="en-US" sz="2200" dirty="0">
                <a:latin typeface="Georgia"/>
                <a:cs typeface="Georgia"/>
              </a:rPr>
              <a:t>Go-Along as Ethnographic Research Tool’</a:t>
            </a:r>
          </a:p>
          <a:p>
            <a:pPr marL="0" indent="0" algn="r">
              <a:buNone/>
            </a:pPr>
            <a:r>
              <a:rPr lang="en-US" sz="2200" dirty="0">
                <a:latin typeface="Georgia"/>
                <a:cs typeface="Georgia"/>
              </a:rPr>
              <a:t>Kusenbach </a:t>
            </a:r>
            <a:r>
              <a:rPr lang="en-US" sz="2200" dirty="0" smtClean="0">
                <a:latin typeface="Georgia"/>
                <a:cs typeface="Georgia"/>
              </a:rPr>
              <a:t>2003</a:t>
            </a:r>
          </a:p>
          <a:p>
            <a:pPr algn="r"/>
            <a:endParaRPr lang="en-US" sz="2200" dirty="0">
              <a:latin typeface="Georgia"/>
              <a:cs typeface="Georgia"/>
            </a:endParaRPr>
          </a:p>
          <a:p>
            <a:pPr marL="0" indent="0">
              <a:buNone/>
            </a:pPr>
            <a:r>
              <a:rPr lang="en-US" sz="2200" dirty="0" smtClean="0">
                <a:latin typeface="Georgia"/>
                <a:cs typeface="Georgia"/>
              </a:rPr>
              <a:t>‘If </a:t>
            </a:r>
            <a:r>
              <a:rPr lang="en-US" sz="2200" dirty="0">
                <a:latin typeface="Georgia"/>
                <a:cs typeface="Georgia"/>
              </a:rPr>
              <a:t>knowledge and footprints appear equivalent, it is because knowing is doing, doing is carrying out tasks, and carrying out tasks is remembering the way they are done</a:t>
            </a:r>
            <a:r>
              <a:rPr lang="en-US" sz="2200" dirty="0" smtClean="0">
                <a:latin typeface="Georgia"/>
                <a:cs typeface="Georgia"/>
              </a:rPr>
              <a:t>.’</a:t>
            </a:r>
            <a:endParaRPr lang="en-GB" sz="2200" dirty="0">
              <a:latin typeface="Georgia"/>
              <a:cs typeface="Georgia"/>
            </a:endParaRPr>
          </a:p>
          <a:p>
            <a:pPr marL="0" indent="0" algn="r">
              <a:buNone/>
            </a:pPr>
            <a:r>
              <a:rPr lang="en-US" sz="2200" dirty="0">
                <a:latin typeface="Georgia"/>
                <a:cs typeface="Georgia"/>
              </a:rPr>
              <a:t>Ingold &amp; Vergunst 2008:7</a:t>
            </a:r>
            <a:endParaRPr lang="en-GB" sz="2200" dirty="0">
              <a:latin typeface="Georgia"/>
              <a:cs typeface="Georgia"/>
            </a:endParaRPr>
          </a:p>
          <a:p>
            <a:endParaRPr lang="en-US" sz="2200" dirty="0">
              <a:latin typeface="Georgia"/>
              <a:cs typeface="Georgia"/>
            </a:endParaRPr>
          </a:p>
          <a:p>
            <a:pPr algn="r"/>
            <a:endParaRPr lang="en-US" sz="2200" i="1" dirty="0">
              <a:latin typeface="Georgia"/>
              <a:cs typeface="Georgia"/>
            </a:endParaRPr>
          </a:p>
          <a:p>
            <a:pPr algn="r"/>
            <a:endParaRPr lang="en-US" sz="2200" i="1" dirty="0">
              <a:latin typeface="Georgia"/>
              <a:cs typeface="Georgia"/>
            </a:endParaRPr>
          </a:p>
          <a:p>
            <a:endParaRPr lang="en-US" sz="2200" dirty="0">
              <a:latin typeface="Georgia"/>
              <a:cs typeface="Georgia"/>
            </a:endParaRPr>
          </a:p>
        </p:txBody>
      </p:sp>
    </p:spTree>
    <p:extLst>
      <p:ext uri="{BB962C8B-B14F-4D97-AF65-F5344CB8AC3E}">
        <p14:creationId xmlns:p14="http://schemas.microsoft.com/office/powerpoint/2010/main" val="20278526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research</a:t>
            </a:r>
            <a:endParaRPr lang="en-US" dirty="0"/>
          </a:p>
        </p:txBody>
      </p:sp>
      <p:sp>
        <p:nvSpPr>
          <p:cNvPr id="3" name="Content Placeholder 2"/>
          <p:cNvSpPr>
            <a:spLocks noGrp="1"/>
          </p:cNvSpPr>
          <p:nvPr>
            <p:ph idx="1"/>
          </p:nvPr>
        </p:nvSpPr>
        <p:spPr/>
        <p:txBody>
          <a:bodyPr>
            <a:normAutofit fontScale="92500"/>
          </a:bodyPr>
          <a:lstStyle/>
          <a:p>
            <a:r>
              <a:rPr lang="en-US" sz="2400" dirty="0" smtClean="0">
                <a:latin typeface="Georgia"/>
                <a:cs typeface="Georgia"/>
              </a:rPr>
              <a:t>‘</a:t>
            </a:r>
            <a:r>
              <a:rPr lang="en-US" sz="2400" b="1" dirty="0" smtClean="0">
                <a:latin typeface="Georgia"/>
                <a:cs typeface="Georgia"/>
              </a:rPr>
              <a:t>Critical Design</a:t>
            </a:r>
            <a:r>
              <a:rPr lang="en-US" sz="2400" dirty="0" smtClean="0">
                <a:latin typeface="Georgia"/>
                <a:cs typeface="Georgia"/>
              </a:rPr>
              <a:t>’ </a:t>
            </a:r>
            <a:r>
              <a:rPr lang="en-US" sz="2200" dirty="0" smtClean="0">
                <a:latin typeface="Georgia"/>
                <a:cs typeface="Georgia"/>
              </a:rPr>
              <a:t>(Dunne </a:t>
            </a:r>
            <a:r>
              <a:rPr lang="en-US" sz="2200" dirty="0">
                <a:latin typeface="Georgia"/>
                <a:cs typeface="Georgia"/>
              </a:rPr>
              <a:t>&amp; Raby, </a:t>
            </a:r>
            <a:r>
              <a:rPr lang="en-US" sz="2200" dirty="0" smtClean="0">
                <a:latin typeface="Georgia"/>
                <a:cs typeface="Georgia"/>
              </a:rPr>
              <a:t>2001</a:t>
            </a:r>
            <a:r>
              <a:rPr lang="en-GB" sz="2200" dirty="0" smtClean="0">
                <a:latin typeface="Georgia"/>
                <a:cs typeface="Georgia"/>
              </a:rPr>
              <a:t>)</a:t>
            </a:r>
          </a:p>
          <a:p>
            <a:endParaRPr lang="en-GB" sz="2200" dirty="0">
              <a:cs typeface="Georgia"/>
            </a:endParaRPr>
          </a:p>
          <a:p>
            <a:r>
              <a:rPr lang="en-US" sz="2400" dirty="0"/>
              <a:t>‘</a:t>
            </a:r>
            <a:r>
              <a:rPr lang="en-US" sz="2400" b="1" dirty="0"/>
              <a:t>Design-in-use</a:t>
            </a:r>
            <a:r>
              <a:rPr lang="en-US" sz="2400" dirty="0"/>
              <a:t>’ </a:t>
            </a:r>
            <a:r>
              <a:rPr lang="en-US" sz="2200" dirty="0"/>
              <a:t>(</a:t>
            </a:r>
            <a:r>
              <a:rPr lang="en-US" sz="2200" dirty="0" err="1"/>
              <a:t>Suchman</a:t>
            </a:r>
            <a:r>
              <a:rPr lang="en-US" sz="2200" dirty="0"/>
              <a:t> et al., 2002</a:t>
            </a:r>
            <a:r>
              <a:rPr lang="en-US" sz="2200" dirty="0" smtClean="0"/>
              <a:t>) </a:t>
            </a:r>
            <a:endParaRPr lang="en-US" sz="2200" dirty="0"/>
          </a:p>
          <a:p>
            <a:pPr marL="0" indent="0">
              <a:buNone/>
            </a:pPr>
            <a:endParaRPr lang="en-US" sz="2200" dirty="0" smtClean="0">
              <a:latin typeface="Georgia"/>
              <a:cs typeface="Georgia"/>
            </a:endParaRPr>
          </a:p>
          <a:p>
            <a:r>
              <a:rPr lang="en-US" sz="2400" dirty="0"/>
              <a:t>‘</a:t>
            </a:r>
            <a:r>
              <a:rPr lang="en-US" sz="2400" b="1" dirty="0"/>
              <a:t>Future Laboratories</a:t>
            </a:r>
            <a:r>
              <a:rPr lang="en-US" sz="2400" dirty="0" smtClean="0"/>
              <a:t>’ </a:t>
            </a:r>
            <a:r>
              <a:rPr lang="en-US" sz="2200" dirty="0">
                <a:cs typeface="Georgia"/>
              </a:rPr>
              <a:t>(</a:t>
            </a:r>
            <a:r>
              <a:rPr lang="en-US" sz="2200" dirty="0" err="1">
                <a:cs typeface="Georgia"/>
              </a:rPr>
              <a:t>Büscher</a:t>
            </a:r>
            <a:r>
              <a:rPr lang="en-US" sz="2200" dirty="0">
                <a:cs typeface="Georgia"/>
              </a:rPr>
              <a:t> at al, 2007)</a:t>
            </a:r>
          </a:p>
          <a:p>
            <a:endParaRPr lang="en-US" sz="2200" dirty="0" smtClean="0">
              <a:latin typeface="Georgia"/>
              <a:cs typeface="Georgia"/>
            </a:endParaRPr>
          </a:p>
          <a:p>
            <a:r>
              <a:rPr lang="en-US" sz="2400" dirty="0">
                <a:cs typeface="Georgia"/>
              </a:rPr>
              <a:t>A</a:t>
            </a:r>
            <a:r>
              <a:rPr lang="en-US" sz="2400" dirty="0" smtClean="0">
                <a:cs typeface="Georgia"/>
              </a:rPr>
              <a:t> ‘</a:t>
            </a:r>
            <a:r>
              <a:rPr lang="en-US" sz="2400" b="1" dirty="0" smtClean="0">
                <a:cs typeface="Georgia"/>
              </a:rPr>
              <a:t>designerly way of knowing</a:t>
            </a:r>
            <a:r>
              <a:rPr lang="en-US" sz="2400" dirty="0" smtClean="0">
                <a:cs typeface="Georgia"/>
              </a:rPr>
              <a:t>’ </a:t>
            </a:r>
            <a:r>
              <a:rPr lang="en-US" sz="2200" dirty="0" smtClean="0">
                <a:latin typeface="Georgia"/>
                <a:cs typeface="Georgia"/>
              </a:rPr>
              <a:t>(Cross, 2010) </a:t>
            </a:r>
            <a:r>
              <a:rPr lang="en-US" sz="2200" dirty="0"/>
              <a:t>a process of envisioning possibilities and trying them out in physical materials and embodied practices</a:t>
            </a:r>
            <a:r>
              <a:rPr lang="en-GB" sz="2200" dirty="0"/>
              <a:t> </a:t>
            </a:r>
          </a:p>
          <a:p>
            <a:endParaRPr lang="en-US" sz="2200" dirty="0" smtClean="0">
              <a:latin typeface="Georgia"/>
              <a:cs typeface="Georgia"/>
            </a:endParaRPr>
          </a:p>
          <a:p>
            <a:r>
              <a:rPr lang="en-US" sz="2400" dirty="0"/>
              <a:t>‘</a:t>
            </a:r>
            <a:r>
              <a:rPr lang="en-US" sz="2400" b="1" dirty="0"/>
              <a:t>Speculative design</a:t>
            </a:r>
            <a:r>
              <a:rPr lang="en-US" sz="2400" dirty="0"/>
              <a:t>’ research which ‘promotes designed objects as tools for critical reﬂection’ </a:t>
            </a:r>
            <a:r>
              <a:rPr lang="en-US" sz="2000" dirty="0"/>
              <a:t>(</a:t>
            </a:r>
            <a:r>
              <a:rPr lang="en-US" sz="2000" dirty="0" err="1"/>
              <a:t>Mitter</a:t>
            </a:r>
            <a:r>
              <a:rPr lang="en-US" sz="2000" dirty="0"/>
              <a:t>, 2011)</a:t>
            </a:r>
            <a:r>
              <a:rPr lang="en-GB" sz="2000" dirty="0"/>
              <a:t> </a:t>
            </a:r>
          </a:p>
          <a:p>
            <a:endParaRPr lang="en-US" sz="2200" dirty="0" smtClean="0">
              <a:latin typeface="Georgia"/>
              <a:cs typeface="Georgia"/>
            </a:endParaRPr>
          </a:p>
        </p:txBody>
      </p:sp>
    </p:spTree>
    <p:extLst>
      <p:ext uri="{BB962C8B-B14F-4D97-AF65-F5344CB8AC3E}">
        <p14:creationId xmlns:p14="http://schemas.microsoft.com/office/powerpoint/2010/main" val="286709324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5700</TotalTime>
  <Words>1723</Words>
  <Application>Microsoft Office PowerPoint</Application>
  <PresentationFormat>On-screen Show (4:3)</PresentationFormat>
  <Paragraphs>219</Paragraphs>
  <Slides>26</Slides>
  <Notes>10</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PowerPoint Presentation</vt:lpstr>
      <vt:lpstr>PowerPoint Presentation</vt:lpstr>
      <vt:lpstr>Locative Media</vt:lpstr>
      <vt:lpstr>PowerPoint Presentation</vt:lpstr>
      <vt:lpstr>PowerPoint Presentation</vt:lpstr>
      <vt:lpstr>Conversation between things</vt:lpstr>
      <vt:lpstr>  </vt:lpstr>
      <vt:lpstr>Situated practices</vt:lpstr>
      <vt:lpstr>Design research</vt:lpstr>
      <vt:lpstr>Participation</vt:lpstr>
      <vt:lpstr>Collective Experimentation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Lancaster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Creative Practice as Mobile Method</dc:title>
  <dc:creator>Jen Southern</dc:creator>
  <cp:lastModifiedBy>Drinkall, Pennie</cp:lastModifiedBy>
  <cp:revision>75</cp:revision>
  <cp:lastPrinted>2014-04-29T09:15:09Z</cp:lastPrinted>
  <dcterms:created xsi:type="dcterms:W3CDTF">2013-04-28T17:52:36Z</dcterms:created>
  <dcterms:modified xsi:type="dcterms:W3CDTF">2014-05-12T14:25:01Z</dcterms:modified>
</cp:coreProperties>
</file>