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Default Extension="rels" ContentType="application/vnd.openxmlformats-package.relationships+xml"/>
  <Override PartName="/ppt/slides/slide5.xml" ContentType="application/vnd.openxmlformats-officedocument.presentationml.slide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70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62" r:id="rId4"/>
    <p:sldId id="261" r:id="rId5"/>
    <p:sldId id="283" r:id="rId6"/>
    <p:sldId id="257" r:id="rId7"/>
    <p:sldId id="265" r:id="rId8"/>
    <p:sldId id="258" r:id="rId9"/>
    <p:sldId id="259" r:id="rId10"/>
    <p:sldId id="284" r:id="rId11"/>
    <p:sldId id="285" r:id="rId12"/>
    <p:sldId id="286" r:id="rId13"/>
    <p:sldId id="264" r:id="rId14"/>
    <p:sldId id="263" r:id="rId15"/>
    <p:sldId id="266" r:id="rId16"/>
    <p:sldId id="287" r:id="rId17"/>
    <p:sldId id="268" r:id="rId18"/>
    <p:sldId id="269" r:id="rId19"/>
    <p:sldId id="280" r:id="rId20"/>
    <p:sldId id="273" r:id="rId21"/>
    <p:sldId id="274" r:id="rId22"/>
    <p:sldId id="275" r:id="rId23"/>
    <p:sldId id="276" r:id="rId24"/>
    <p:sldId id="281" r:id="rId25"/>
    <p:sldId id="279" r:id="rId26"/>
    <p:sldId id="278" r:id="rId27"/>
    <p:sldId id="282" r:id="rId28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024" autoAdjust="0"/>
    <p:restoredTop sz="94660"/>
  </p:normalViewPr>
  <p:slideViewPr>
    <p:cSldViewPr>
      <p:cViewPr varScale="1">
        <p:scale>
          <a:sx n="98" d="100"/>
          <a:sy n="98" d="100"/>
        </p:scale>
        <p:origin x="-664" y="-112"/>
      </p:cViewPr>
      <p:guideLst>
        <p:guide orient="horz" pos="2445"/>
        <p:guide pos="3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52EC3-878E-0B40-83EF-72304188A417}" type="datetimeFigureOut">
              <a:rPr lang="sv-SE" smtClean="0"/>
              <a:pPr/>
              <a:t>10-08-10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91B24-0E9A-0343-A90F-8EE160B41CE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657BF66A-10B7-6946-915A-778C61E1352F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+ </a:t>
            </a:r>
            <a:r>
              <a:rPr lang="en-GB" dirty="0" err="1" smtClean="0"/>
              <a:t>exempel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BF66A-10B7-6946-915A-778C61E1352F}" type="slidenum">
              <a:rPr lang="sv-SE" smtClean="0"/>
              <a:pPr>
                <a:defRPr/>
              </a:pPr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+ </a:t>
            </a:r>
            <a:r>
              <a:rPr lang="en-GB" dirty="0" err="1" smtClean="0"/>
              <a:t>exempel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BF66A-10B7-6946-915A-778C61E1352F}" type="slidenum">
              <a:rPr lang="sv-SE" smtClean="0"/>
              <a:pPr>
                <a:defRPr/>
              </a:pPr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+ </a:t>
            </a:r>
            <a:r>
              <a:rPr lang="en-GB" dirty="0" err="1" smtClean="0"/>
              <a:t>exemepel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BF66A-10B7-6946-915A-778C61E1352F}" type="slidenum">
              <a:rPr lang="sv-SE" smtClean="0"/>
              <a:pPr>
                <a:defRPr/>
              </a:pPr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BF66A-10B7-6946-915A-778C61E1352F}" type="slidenum">
              <a:rPr lang="sv-SE" smtClean="0"/>
              <a:pPr>
                <a:defRPr/>
              </a:pPr>
              <a:t>23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exempel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BF66A-10B7-6946-915A-778C61E1352F}" type="slidenum">
              <a:rPr lang="sv-SE" smtClean="0"/>
              <a:pPr>
                <a:defRPr/>
              </a:pPr>
              <a:t>26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113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sv-SE"/>
          </a:p>
        </p:txBody>
      </p:sp>
      <p:pic>
        <p:nvPicPr>
          <p:cNvPr id="6" name="Picture 1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113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sv-SE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209800"/>
            <a:ext cx="7010400" cy="2743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752600" y="6324600"/>
            <a:ext cx="1371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D66C-8542-7B49-B815-20A264D0A2F5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B97C5-55AC-694C-8A07-0D12158EB32F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752600" y="1676400"/>
            <a:ext cx="342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343000" y="1676400"/>
            <a:ext cx="342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4874-C5CD-7546-BB93-361028EF4EE3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52600" y="1601899"/>
            <a:ext cx="3420000" cy="745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	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752600" y="2437965"/>
            <a:ext cx="3420000" cy="3723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332683" y="1600200"/>
            <a:ext cx="3430317" cy="76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332682" y="2438400"/>
            <a:ext cx="3420000" cy="3733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3A895-593A-0B42-954D-461ACCA65BD6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FCBF7-C862-C847-A6E3-0E91B423CEBB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E1BCC-F419-824F-ACAF-9E5B3325EADD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52600" y="4800600"/>
            <a:ext cx="6705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52600" y="152400"/>
            <a:ext cx="6705600" cy="4575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52600" y="5367338"/>
            <a:ext cx="6705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E5701-3666-F34F-9CE3-0A0FFE414A83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00200" y="1535113"/>
            <a:ext cx="3352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600200" y="2174875"/>
            <a:ext cx="335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332683" y="1535113"/>
            <a:ext cx="33541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332683" y="2174875"/>
            <a:ext cx="33541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78944-47CB-5441-B93A-1DC73A8E7038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eg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5113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5113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30175"/>
            <a:ext cx="701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76400"/>
            <a:ext cx="7010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52600" y="6324600"/>
            <a:ext cx="1373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324600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sv-SE" smtClean="0"/>
              <a:t>UCCTS 2010 Edge Hill, UK,Carina Andersson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88238" y="6324600"/>
            <a:ext cx="127476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AAA82A-317C-9E40-A308-0DFCC238C2E2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sv-SE"/>
          </a:p>
        </p:txBody>
      </p:sp>
      <p:sp>
        <p:nvSpPr>
          <p:cNvPr id="12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ctrTitle"/>
          </p:nvPr>
        </p:nvSpPr>
        <p:spPr>
          <a:xfrm>
            <a:off x="1752600" y="130174"/>
            <a:ext cx="7010400" cy="1622425"/>
          </a:xfrm>
        </p:spPr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Epistemic</a:t>
            </a:r>
            <a:r>
              <a:rPr lang="fr-FR" dirty="0" smtClean="0"/>
              <a:t> expressions in </a:t>
            </a:r>
            <a:r>
              <a:rPr lang="fr-FR" dirty="0" err="1" smtClean="0"/>
              <a:t>contrast</a:t>
            </a:r>
            <a:r>
              <a:rPr lang="fr-FR" dirty="0" smtClean="0"/>
              <a:t> and translation</a:t>
            </a:r>
            <a:br>
              <a:rPr lang="fr-FR" dirty="0" smtClean="0"/>
            </a:br>
            <a:endParaRPr lang="en-GB" dirty="0"/>
          </a:p>
        </p:txBody>
      </p:sp>
      <p:sp>
        <p:nvSpPr>
          <p:cNvPr id="11" name="Underrubrik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i="1" dirty="0" err="1" smtClean="0"/>
              <a:t>Polysemy</a:t>
            </a:r>
            <a:r>
              <a:rPr lang="en-GB" i="1" dirty="0" smtClean="0"/>
              <a:t>/ambiguity, grammatical form &amp;</a:t>
            </a:r>
          </a:p>
          <a:p>
            <a:r>
              <a:rPr lang="en-GB" i="1" dirty="0" smtClean="0"/>
              <a:t>epistemic strength.</a:t>
            </a:r>
          </a:p>
          <a:p>
            <a:endParaRPr lang="en-GB" dirty="0"/>
          </a:p>
        </p:txBody>
      </p:sp>
      <p:sp>
        <p:nvSpPr>
          <p:cNvPr id="14" name="textruta 13"/>
          <p:cNvSpPr txBox="1"/>
          <p:nvPr/>
        </p:nvSpPr>
        <p:spPr>
          <a:xfrm>
            <a:off x="1981200" y="5105400"/>
            <a:ext cx="6477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UCCTS 2010 </a:t>
            </a:r>
          </a:p>
          <a:p>
            <a:r>
              <a:rPr lang="en-GB" dirty="0" smtClean="0"/>
              <a:t>Carina </a:t>
            </a:r>
            <a:r>
              <a:rPr lang="en-GB" dirty="0" err="1" smtClean="0"/>
              <a:t>Andersson</a:t>
            </a:r>
            <a:r>
              <a:rPr lang="en-GB" dirty="0" smtClean="0"/>
              <a:t> </a:t>
            </a:r>
          </a:p>
          <a:p>
            <a:r>
              <a:rPr lang="en-GB" dirty="0" smtClean="0"/>
              <a:t>Uppsala University </a:t>
            </a:r>
            <a:endParaRPr lang="en-GB" dirty="0"/>
          </a:p>
        </p:txBody>
      </p:sp>
      <p:sp>
        <p:nvSpPr>
          <p:cNvPr id="15" name="textruta 14"/>
          <p:cNvSpPr txBox="1"/>
          <p:nvPr/>
        </p:nvSpPr>
        <p:spPr>
          <a:xfrm>
            <a:off x="2803411" y="3918857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524000" y="381000"/>
            <a:ext cx="7086600" cy="461665"/>
          </a:xfrm>
          <a:prstGeom prst="rect">
            <a:avLst/>
          </a:prstGeom>
          <a:solidFill>
            <a:srgbClr val="F9E7C9"/>
          </a:solidFill>
        </p:spPr>
        <p:txBody>
          <a:bodyPr wrap="square" rtlCol="0">
            <a:spAutoFit/>
          </a:bodyPr>
          <a:lstStyle/>
          <a:p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 ‘probability’ - translated into </a:t>
            </a:r>
            <a:r>
              <a:rPr lang="en-GB" dirty="0" err="1" smtClean="0"/>
              <a:t>swedish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textruta 3"/>
          <p:cNvSpPr txBox="1"/>
          <p:nvPr/>
        </p:nvSpPr>
        <p:spPr>
          <a:xfrm>
            <a:off x="1447800" y="1219200"/>
            <a:ext cx="2743200" cy="1138773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1.</a:t>
            </a:r>
            <a:r>
              <a:rPr lang="en-GB" dirty="0" smtClean="0"/>
              <a:t> </a:t>
            </a:r>
            <a:r>
              <a:rPr lang="en-GB" sz="2000" dirty="0" smtClean="0"/>
              <a:t>Epistemic attitude</a:t>
            </a:r>
          </a:p>
          <a:p>
            <a:r>
              <a:rPr lang="en-GB" sz="2000" dirty="0" smtClean="0"/>
              <a:t>Speaker-oriented</a:t>
            </a:r>
          </a:p>
          <a:p>
            <a:endParaRPr lang="en-GB" dirty="0"/>
          </a:p>
        </p:txBody>
      </p:sp>
      <p:sp>
        <p:nvSpPr>
          <p:cNvPr id="5" name="textruta 4"/>
          <p:cNvSpPr txBox="1"/>
          <p:nvPr/>
        </p:nvSpPr>
        <p:spPr>
          <a:xfrm>
            <a:off x="1447800" y="3886200"/>
            <a:ext cx="2743200" cy="707886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3. Neutral “rationality </a:t>
            </a:r>
          </a:p>
          <a:p>
            <a:r>
              <a:rPr lang="en-GB" sz="2000" dirty="0" smtClean="0"/>
              <a:t>based”</a:t>
            </a:r>
            <a:endParaRPr lang="en-GB" sz="2000" dirty="0"/>
          </a:p>
        </p:txBody>
      </p:sp>
      <p:sp>
        <p:nvSpPr>
          <p:cNvPr id="6" name="textruta 5"/>
          <p:cNvSpPr txBox="1"/>
          <p:nvPr/>
        </p:nvSpPr>
        <p:spPr>
          <a:xfrm>
            <a:off x="1447800" y="5029200"/>
            <a:ext cx="274320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4. Inference</a:t>
            </a:r>
          </a:p>
          <a:p>
            <a:endParaRPr lang="en-GB" dirty="0"/>
          </a:p>
        </p:txBody>
      </p:sp>
      <p:sp>
        <p:nvSpPr>
          <p:cNvPr id="7" name="textruta 6"/>
          <p:cNvSpPr txBox="1"/>
          <p:nvPr/>
        </p:nvSpPr>
        <p:spPr>
          <a:xfrm>
            <a:off x="1447800" y="2667000"/>
            <a:ext cx="27432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2. </a:t>
            </a:r>
            <a:r>
              <a:rPr lang="en-GB" sz="2000" dirty="0" err="1" smtClean="0"/>
              <a:t>Intersubjectivity</a:t>
            </a:r>
            <a:endParaRPr lang="en-GB" sz="2000" dirty="0" smtClean="0"/>
          </a:p>
          <a:p>
            <a:r>
              <a:rPr lang="en-GB" sz="2000" dirty="0" smtClean="0"/>
              <a:t>‘</a:t>
            </a:r>
            <a:r>
              <a:rPr lang="en-GB" sz="2000" dirty="0" err="1" smtClean="0"/>
              <a:t>adresse</a:t>
            </a:r>
            <a:r>
              <a:rPr lang="en-GB" sz="2000" dirty="0" smtClean="0"/>
              <a:t>-oriented’</a:t>
            </a:r>
            <a:endParaRPr lang="en-GB" sz="2000" dirty="0"/>
          </a:p>
        </p:txBody>
      </p:sp>
      <p:sp>
        <p:nvSpPr>
          <p:cNvPr id="8" name="textruta 7"/>
          <p:cNvSpPr txBox="1"/>
          <p:nvPr/>
        </p:nvSpPr>
        <p:spPr>
          <a:xfrm>
            <a:off x="1447800" y="6096000"/>
            <a:ext cx="2667000" cy="400110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5. Evidence</a:t>
            </a:r>
            <a:endParaRPr lang="en-GB" sz="2000" dirty="0"/>
          </a:p>
        </p:txBody>
      </p:sp>
      <p:sp>
        <p:nvSpPr>
          <p:cNvPr id="9" name="textruta 8"/>
          <p:cNvSpPr txBox="1"/>
          <p:nvPr/>
        </p:nvSpPr>
        <p:spPr>
          <a:xfrm>
            <a:off x="4495800" y="1828800"/>
            <a:ext cx="4424953" cy="461665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GB" i="1" dirty="0" err="1" smtClean="0"/>
              <a:t>säkert</a:t>
            </a:r>
            <a:r>
              <a:rPr lang="en-GB" i="1" dirty="0" smtClean="0"/>
              <a:t>, </a:t>
            </a:r>
            <a:r>
              <a:rPr lang="en-GB" i="1" dirty="0" err="1" smtClean="0"/>
              <a:t>säkerligen</a:t>
            </a:r>
            <a:r>
              <a:rPr lang="en-GB" i="1" dirty="0" smtClean="0"/>
              <a:t>, </a:t>
            </a:r>
            <a:r>
              <a:rPr lang="en-GB" i="1" dirty="0" err="1" smtClean="0"/>
              <a:t>nog</a:t>
            </a:r>
            <a:r>
              <a:rPr lang="en-GB" i="1" dirty="0" smtClean="0"/>
              <a:t>, </a:t>
            </a:r>
            <a:r>
              <a:rPr lang="en-GB" i="1" dirty="0" err="1" smtClean="0"/>
              <a:t>tror</a:t>
            </a:r>
            <a:endParaRPr lang="en-GB" i="1" dirty="0"/>
          </a:p>
        </p:txBody>
      </p:sp>
      <p:sp>
        <p:nvSpPr>
          <p:cNvPr id="10" name="textruta 9"/>
          <p:cNvSpPr txBox="1"/>
          <p:nvPr/>
        </p:nvSpPr>
        <p:spPr>
          <a:xfrm flipH="1">
            <a:off x="4495800" y="2819400"/>
            <a:ext cx="144779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i="1" dirty="0" err="1" smtClean="0"/>
              <a:t>väl</a:t>
            </a:r>
            <a:endParaRPr lang="en-GB" i="1" dirty="0"/>
          </a:p>
        </p:txBody>
      </p:sp>
      <p:sp>
        <p:nvSpPr>
          <p:cNvPr id="12" name="textruta 11"/>
          <p:cNvSpPr txBox="1"/>
          <p:nvPr/>
        </p:nvSpPr>
        <p:spPr>
          <a:xfrm>
            <a:off x="4419600" y="4191000"/>
            <a:ext cx="4724400" cy="461665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GB" i="1" dirty="0" err="1" smtClean="0"/>
              <a:t>antagligen</a:t>
            </a:r>
            <a:r>
              <a:rPr lang="en-GB" i="1" dirty="0" smtClean="0"/>
              <a:t>, </a:t>
            </a:r>
            <a:r>
              <a:rPr lang="en-GB" i="1" dirty="0" err="1" smtClean="0"/>
              <a:t>förmodligen</a:t>
            </a:r>
            <a:r>
              <a:rPr lang="en-GB" i="1" dirty="0" smtClean="0"/>
              <a:t>, </a:t>
            </a:r>
            <a:r>
              <a:rPr lang="en-GB" i="1" dirty="0" err="1" smtClean="0"/>
              <a:t>troligen</a:t>
            </a:r>
            <a:endParaRPr lang="en-GB" i="1" dirty="0"/>
          </a:p>
        </p:txBody>
      </p:sp>
      <p:sp>
        <p:nvSpPr>
          <p:cNvPr id="13" name="textruta 12"/>
          <p:cNvSpPr txBox="1"/>
          <p:nvPr/>
        </p:nvSpPr>
        <p:spPr>
          <a:xfrm>
            <a:off x="4446050" y="5029200"/>
            <a:ext cx="469795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i="1" dirty="0" err="1" smtClean="0"/>
              <a:t>måste</a:t>
            </a:r>
            <a:r>
              <a:rPr lang="en-GB" i="1" dirty="0" smtClean="0"/>
              <a:t>, </a:t>
            </a:r>
            <a:r>
              <a:rPr lang="en-GB" i="1" dirty="0" err="1" smtClean="0"/>
              <a:t>bör</a:t>
            </a:r>
            <a:r>
              <a:rPr lang="en-GB" i="1" dirty="0" smtClean="0"/>
              <a:t>, </a:t>
            </a:r>
            <a:r>
              <a:rPr lang="en-GB" i="1" dirty="0" err="1" smtClean="0"/>
              <a:t>borde</a:t>
            </a:r>
            <a:r>
              <a:rPr lang="en-GB" i="1" dirty="0" smtClean="0"/>
              <a:t>, </a:t>
            </a:r>
            <a:r>
              <a:rPr lang="en-GB" i="1" dirty="0" err="1" smtClean="0"/>
              <a:t>torde</a:t>
            </a:r>
            <a:r>
              <a:rPr lang="en-GB" i="1" dirty="0" smtClean="0"/>
              <a:t>, </a:t>
            </a:r>
            <a:r>
              <a:rPr lang="en-GB" i="1" dirty="0" err="1" smtClean="0"/>
              <a:t>måtte</a:t>
            </a:r>
            <a:endParaRPr lang="en-GB" i="1" dirty="0"/>
          </a:p>
        </p:txBody>
      </p:sp>
      <p:sp>
        <p:nvSpPr>
          <p:cNvPr id="14" name="textruta 13"/>
          <p:cNvSpPr txBox="1"/>
          <p:nvPr/>
        </p:nvSpPr>
        <p:spPr>
          <a:xfrm>
            <a:off x="4495800" y="6096000"/>
            <a:ext cx="408492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 err="1" smtClean="0"/>
              <a:t>naturligtvis</a:t>
            </a:r>
            <a:r>
              <a:rPr lang="en-GB" dirty="0" smtClean="0"/>
              <a:t>, </a:t>
            </a:r>
            <a:r>
              <a:rPr lang="en-GB" dirty="0" err="1" smtClean="0"/>
              <a:t>givetvis</a:t>
            </a:r>
            <a:r>
              <a:rPr lang="en-GB" dirty="0" smtClean="0"/>
              <a:t>, </a:t>
            </a:r>
            <a:r>
              <a:rPr lang="en-GB" dirty="0" err="1" smtClean="0"/>
              <a:t>tydligen</a:t>
            </a:r>
            <a:endParaRPr lang="en-GB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>
          <a:xfrm>
            <a:off x="1676400" y="762000"/>
            <a:ext cx="3420000" cy="1219200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 smtClean="0">
                <a:latin typeface="Times New Roman"/>
                <a:cs typeface="Times New Roman"/>
              </a:rPr>
              <a:t>- Monsieur Muller, il y a </a:t>
            </a:r>
            <a:r>
              <a:rPr lang="sv-SE" sz="1600" dirty="0" err="1" smtClean="0">
                <a:latin typeface="Times New Roman"/>
                <a:cs typeface="Times New Roman"/>
              </a:rPr>
              <a:t>bientôt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trente-cinq</a:t>
            </a:r>
            <a:r>
              <a:rPr lang="sv-SE" sz="1600" dirty="0" smtClean="0">
                <a:latin typeface="Times New Roman"/>
                <a:cs typeface="Times New Roman"/>
              </a:rPr>
              <a:t> ans </a:t>
            </a:r>
            <a:r>
              <a:rPr lang="sv-SE" sz="1600" dirty="0" err="1" smtClean="0">
                <a:latin typeface="Times New Roman"/>
                <a:cs typeface="Times New Roman"/>
              </a:rPr>
              <a:t>que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j’enseigne</a:t>
            </a:r>
            <a:r>
              <a:rPr lang="sv-SE" sz="1600" dirty="0" smtClean="0">
                <a:latin typeface="Times New Roman"/>
                <a:cs typeface="Times New Roman"/>
              </a:rPr>
              <a:t>, </a:t>
            </a:r>
            <a:r>
              <a:rPr lang="sv-SE" sz="1600" dirty="0" err="1" smtClean="0">
                <a:latin typeface="Times New Roman"/>
                <a:cs typeface="Times New Roman"/>
              </a:rPr>
              <a:t>vous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êtes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b="1" dirty="0" smtClean="0">
                <a:latin typeface="Times New Roman"/>
                <a:cs typeface="Times New Roman"/>
              </a:rPr>
              <a:t>sans </a:t>
            </a:r>
            <a:r>
              <a:rPr lang="sv-SE" sz="1600" b="1" dirty="0" err="1" smtClean="0">
                <a:latin typeface="Times New Roman"/>
                <a:cs typeface="Times New Roman"/>
              </a:rPr>
              <a:t>doute</a:t>
            </a:r>
            <a:r>
              <a:rPr lang="sv-SE" sz="1600" dirty="0" smtClean="0">
                <a:latin typeface="Times New Roman"/>
                <a:cs typeface="Times New Roman"/>
              </a:rPr>
              <a:t> le </a:t>
            </a:r>
            <a:r>
              <a:rPr lang="sv-SE" sz="1600" dirty="0" err="1" smtClean="0">
                <a:latin typeface="Times New Roman"/>
                <a:cs typeface="Times New Roman"/>
              </a:rPr>
              <a:t>cinquantième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élève</a:t>
            </a:r>
            <a:r>
              <a:rPr lang="sv-SE" sz="1600" dirty="0" smtClean="0">
                <a:latin typeface="Times New Roman"/>
                <a:cs typeface="Times New Roman"/>
              </a:rPr>
              <a:t> à </a:t>
            </a:r>
            <a:r>
              <a:rPr lang="sv-SE" sz="1600" dirty="0" err="1" smtClean="0">
                <a:latin typeface="Times New Roman"/>
                <a:cs typeface="Times New Roman"/>
              </a:rPr>
              <a:t>me</a:t>
            </a:r>
            <a:r>
              <a:rPr lang="sv-SE" sz="1600" dirty="0" smtClean="0">
                <a:latin typeface="Times New Roman"/>
                <a:cs typeface="Times New Roman"/>
              </a:rPr>
              <a:t> faire le </a:t>
            </a:r>
            <a:r>
              <a:rPr lang="sv-SE" sz="1600" dirty="0" err="1" smtClean="0">
                <a:latin typeface="Times New Roman"/>
                <a:cs typeface="Times New Roman"/>
              </a:rPr>
              <a:t>coup</a:t>
            </a:r>
            <a:r>
              <a:rPr lang="sv-SE" sz="1600" dirty="0" smtClean="0">
                <a:latin typeface="Times New Roman"/>
                <a:cs typeface="Times New Roman"/>
              </a:rPr>
              <a:t> de </a:t>
            </a:r>
            <a:r>
              <a:rPr lang="sv-SE" sz="1600" dirty="0" err="1" smtClean="0">
                <a:latin typeface="Times New Roman"/>
                <a:cs typeface="Times New Roman"/>
              </a:rPr>
              <a:t>l’ascenseur</a:t>
            </a:r>
            <a:r>
              <a:rPr lang="sv-SE" sz="1600" dirty="0" smtClean="0">
                <a:latin typeface="Times New Roman"/>
                <a:cs typeface="Times New Roman"/>
              </a:rPr>
              <a:t>.  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5334000" y="762000"/>
            <a:ext cx="3420000" cy="1143000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 smtClean="0">
                <a:latin typeface="Times New Roman"/>
                <a:ea typeface="Cambria"/>
                <a:cs typeface="Times New Roman"/>
              </a:rPr>
              <a:t>Jag har undervisat i snart trettiofem år, monsieur Muller, och ni är 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säkert</a:t>
            </a:r>
            <a:r>
              <a:rPr lang="sv-SE" sz="1600" dirty="0" smtClean="0">
                <a:latin typeface="Times New Roman"/>
                <a:ea typeface="Cambria"/>
                <a:cs typeface="Times New Roman"/>
              </a:rPr>
              <a:t> den femtionde eleven som försöker med hissvarianten.</a:t>
            </a:r>
            <a:r>
              <a:rPr lang="sv-SE" sz="1600" dirty="0" smtClean="0"/>
              <a:t> </a:t>
            </a:r>
            <a:endParaRPr lang="sv-SE" sz="1600" dirty="0"/>
          </a:p>
        </p:txBody>
      </p:sp>
      <p:sp>
        <p:nvSpPr>
          <p:cNvPr id="8" name="textruta 7"/>
          <p:cNvSpPr txBox="1"/>
          <p:nvPr/>
        </p:nvSpPr>
        <p:spPr>
          <a:xfrm>
            <a:off x="1600200" y="304801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1. Sans 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doute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 [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vous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, 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cinquantième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 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élève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) ‘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Probably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’ (you, the 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fiftieth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 </a:t>
            </a:r>
            <a:r>
              <a:rPr lang="sv-SE" sz="1600" b="1" dirty="0" err="1" smtClean="0">
                <a:latin typeface="Times New Roman"/>
                <a:ea typeface="Cambria"/>
                <a:cs typeface="Times New Roman"/>
              </a:rPr>
              <a:t>pupil</a:t>
            </a:r>
            <a:r>
              <a:rPr lang="sv-SE" sz="1600" b="1" dirty="0" smtClean="0">
                <a:latin typeface="Times New Roman"/>
                <a:ea typeface="Cambria"/>
                <a:cs typeface="Times New Roman"/>
              </a:rPr>
              <a:t>]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1676400" y="2438400"/>
            <a:ext cx="342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latin typeface="Times New Roman"/>
                <a:cs typeface="Times New Roman"/>
              </a:rPr>
              <a:t>[…] il </a:t>
            </a:r>
            <a:r>
              <a:rPr lang="sv-SE" sz="1600" dirty="0" err="1" smtClean="0">
                <a:latin typeface="Times New Roman"/>
                <a:cs typeface="Times New Roman"/>
              </a:rPr>
              <a:t>jugea</a:t>
            </a:r>
            <a:r>
              <a:rPr lang="sv-SE" sz="1600" dirty="0" smtClean="0">
                <a:latin typeface="Times New Roman"/>
                <a:cs typeface="Times New Roman"/>
              </a:rPr>
              <a:t> plus </a:t>
            </a:r>
            <a:r>
              <a:rPr lang="sv-SE" sz="1600" dirty="0" err="1" smtClean="0">
                <a:latin typeface="Times New Roman"/>
                <a:cs typeface="Times New Roman"/>
              </a:rPr>
              <a:t>correct</a:t>
            </a:r>
            <a:r>
              <a:rPr lang="sv-SE" sz="1600" dirty="0" smtClean="0">
                <a:latin typeface="Times New Roman"/>
                <a:cs typeface="Times New Roman"/>
              </a:rPr>
              <a:t> de </a:t>
            </a:r>
            <a:r>
              <a:rPr lang="sv-SE" sz="1600" dirty="0" err="1" smtClean="0">
                <a:latin typeface="Times New Roman"/>
                <a:cs typeface="Times New Roman"/>
              </a:rPr>
              <a:t>d'abord</a:t>
            </a:r>
            <a:r>
              <a:rPr lang="sv-SE" sz="1600" dirty="0" smtClean="0">
                <a:latin typeface="Times New Roman"/>
                <a:cs typeface="Times New Roman"/>
              </a:rPr>
              <a:t> se </a:t>
            </a:r>
            <a:r>
              <a:rPr lang="sv-SE" sz="1600" dirty="0" err="1" smtClean="0">
                <a:latin typeface="Times New Roman"/>
                <a:cs typeface="Times New Roman"/>
              </a:rPr>
              <a:t>présenter</a:t>
            </a:r>
            <a:r>
              <a:rPr lang="sv-SE" sz="1600" dirty="0" smtClean="0">
                <a:latin typeface="Times New Roman"/>
                <a:cs typeface="Times New Roman"/>
              </a:rPr>
              <a:t> : sans </a:t>
            </a:r>
            <a:r>
              <a:rPr lang="sv-SE" sz="1600" dirty="0" err="1" smtClean="0">
                <a:latin typeface="Times New Roman"/>
                <a:cs typeface="Times New Roman"/>
              </a:rPr>
              <a:t>doute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était-elle</a:t>
            </a:r>
            <a:r>
              <a:rPr lang="sv-SE" sz="1600" dirty="0" smtClean="0">
                <a:latin typeface="Times New Roman"/>
                <a:cs typeface="Times New Roman"/>
              </a:rPr>
              <a:t> au </a:t>
            </a:r>
            <a:r>
              <a:rPr lang="sv-SE" sz="1600" dirty="0" err="1" smtClean="0">
                <a:latin typeface="Times New Roman"/>
                <a:cs typeface="Times New Roman"/>
              </a:rPr>
              <a:t>courant</a:t>
            </a:r>
            <a:r>
              <a:rPr lang="sv-SE" sz="1600" dirty="0" smtClean="0">
                <a:latin typeface="Times New Roman"/>
                <a:cs typeface="Times New Roman"/>
              </a:rPr>
              <a:t>, il </a:t>
            </a:r>
            <a:r>
              <a:rPr lang="sv-SE" sz="1600" dirty="0" err="1" smtClean="0">
                <a:latin typeface="Times New Roman"/>
                <a:cs typeface="Times New Roman"/>
              </a:rPr>
              <a:t>venait</a:t>
            </a:r>
            <a:r>
              <a:rPr lang="sv-SE" sz="1600" dirty="0" smtClean="0">
                <a:latin typeface="Times New Roman"/>
                <a:cs typeface="Times New Roman"/>
              </a:rPr>
              <a:t> de la part de sa </a:t>
            </a:r>
            <a:r>
              <a:rPr lang="sv-SE" sz="1600" dirty="0" err="1" smtClean="0">
                <a:latin typeface="Times New Roman"/>
                <a:cs typeface="Times New Roman"/>
              </a:rPr>
              <a:t>fille</a:t>
            </a:r>
            <a:r>
              <a:rPr lang="sv-SE" sz="1600" dirty="0" smtClean="0">
                <a:latin typeface="Times New Roman"/>
                <a:cs typeface="Times New Roman"/>
              </a:rPr>
              <a:t> </a:t>
            </a:r>
            <a:r>
              <a:rPr lang="sv-SE" sz="1600" dirty="0" err="1" smtClean="0">
                <a:latin typeface="Times New Roman"/>
                <a:cs typeface="Times New Roman"/>
              </a:rPr>
              <a:t>Marthe</a:t>
            </a:r>
            <a:r>
              <a:rPr lang="sv-SE" sz="1600" dirty="0" smtClean="0">
                <a:latin typeface="Times New Roman"/>
                <a:cs typeface="Times New Roman"/>
              </a:rPr>
              <a:t> et de son </a:t>
            </a:r>
            <a:r>
              <a:rPr lang="sv-SE" sz="1600" dirty="0" err="1" smtClean="0">
                <a:latin typeface="Times New Roman"/>
                <a:cs typeface="Times New Roman"/>
              </a:rPr>
              <a:t>gendre</a:t>
            </a:r>
            <a:r>
              <a:rPr lang="sv-SE" sz="1600" dirty="0" smtClean="0">
                <a:latin typeface="Times New Roman"/>
                <a:cs typeface="Times New Roman"/>
              </a:rPr>
              <a:t> Etienne […]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1676400" y="1981200"/>
            <a:ext cx="5485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 smtClean="0">
                <a:latin typeface="Times New Roman"/>
                <a:cs typeface="Times New Roman"/>
              </a:rPr>
              <a:t>2. Sans </a:t>
            </a:r>
            <a:r>
              <a:rPr lang="sv-SE" sz="1600" b="1" dirty="0" err="1" smtClean="0">
                <a:latin typeface="Times New Roman"/>
                <a:cs typeface="Times New Roman"/>
              </a:rPr>
              <a:t>doute</a:t>
            </a:r>
            <a:r>
              <a:rPr lang="sv-SE" sz="1600" b="1" dirty="0" smtClean="0">
                <a:latin typeface="Times New Roman"/>
                <a:cs typeface="Times New Roman"/>
              </a:rPr>
              <a:t> [</a:t>
            </a:r>
            <a:r>
              <a:rPr lang="sv-SE" sz="1600" b="1" dirty="0" err="1" smtClean="0">
                <a:latin typeface="Times New Roman"/>
                <a:cs typeface="Times New Roman"/>
              </a:rPr>
              <a:t>elle</a:t>
            </a:r>
            <a:r>
              <a:rPr lang="sv-SE" sz="1600" b="1" dirty="0" smtClean="0">
                <a:latin typeface="Times New Roman"/>
                <a:cs typeface="Times New Roman"/>
              </a:rPr>
              <a:t>, </a:t>
            </a:r>
            <a:r>
              <a:rPr lang="sv-SE" sz="1600" b="1" dirty="0" err="1" smtClean="0">
                <a:latin typeface="Times New Roman"/>
                <a:cs typeface="Times New Roman"/>
              </a:rPr>
              <a:t>être</a:t>
            </a:r>
            <a:r>
              <a:rPr lang="sv-SE" sz="1600" b="1" dirty="0" smtClean="0">
                <a:latin typeface="Times New Roman"/>
                <a:cs typeface="Times New Roman"/>
              </a:rPr>
              <a:t> au </a:t>
            </a:r>
            <a:r>
              <a:rPr lang="sv-SE" sz="1600" b="1" dirty="0" err="1" smtClean="0">
                <a:latin typeface="Times New Roman"/>
                <a:cs typeface="Times New Roman"/>
              </a:rPr>
              <a:t>courant</a:t>
            </a:r>
            <a:r>
              <a:rPr lang="sv-SE" sz="1600" b="1" dirty="0" smtClean="0">
                <a:latin typeface="Times New Roman"/>
                <a:cs typeface="Times New Roman"/>
              </a:rPr>
              <a:t>] ’</a:t>
            </a:r>
            <a:r>
              <a:rPr lang="sv-SE" sz="1600" b="1" dirty="0" err="1" smtClean="0">
                <a:latin typeface="Times New Roman"/>
                <a:cs typeface="Times New Roman"/>
              </a:rPr>
              <a:t>probably</a:t>
            </a:r>
            <a:r>
              <a:rPr lang="sv-SE" sz="1600" b="1" dirty="0" smtClean="0">
                <a:latin typeface="Times New Roman"/>
                <a:cs typeface="Times New Roman"/>
              </a:rPr>
              <a:t> [</a:t>
            </a:r>
            <a:r>
              <a:rPr lang="sv-SE" sz="1600" b="1" dirty="0" err="1" smtClean="0">
                <a:latin typeface="Times New Roman"/>
                <a:cs typeface="Times New Roman"/>
              </a:rPr>
              <a:t>she</a:t>
            </a:r>
            <a:r>
              <a:rPr lang="sv-SE" sz="1600" b="1" dirty="0" smtClean="0">
                <a:latin typeface="Times New Roman"/>
                <a:cs typeface="Times New Roman"/>
              </a:rPr>
              <a:t> be </a:t>
            </a:r>
            <a:r>
              <a:rPr lang="sv-SE" sz="1600" b="1" dirty="0" err="1" smtClean="0">
                <a:latin typeface="Times New Roman"/>
                <a:cs typeface="Times New Roman"/>
              </a:rPr>
              <a:t>aware</a:t>
            </a:r>
            <a:r>
              <a:rPr lang="sv-SE" sz="1600" dirty="0" smtClean="0"/>
              <a:t>] </a:t>
            </a:r>
            <a:endParaRPr lang="sv-SE" sz="1600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5334000" y="2514600"/>
            <a:ext cx="342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[…] han fann det hövligare att först presentera sig: hon hade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väl 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redan hört, han kom med hälsningar från hennes dotter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Marthe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och mågen Etienne […]</a:t>
            </a:r>
            <a:endParaRPr lang="sv-SE" sz="1600" dirty="0"/>
          </a:p>
        </p:txBody>
      </p:sp>
      <p:sp>
        <p:nvSpPr>
          <p:cNvPr id="13" name="textruta 12"/>
          <p:cNvSpPr txBox="1"/>
          <p:nvPr/>
        </p:nvSpPr>
        <p:spPr>
          <a:xfrm>
            <a:off x="1676400" y="3733800"/>
            <a:ext cx="6781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 smtClean="0">
                <a:latin typeface="Times New Roman"/>
                <a:cs typeface="Times New Roman"/>
              </a:rPr>
              <a:t>3. Sans </a:t>
            </a:r>
            <a:r>
              <a:rPr lang="sv-SE" sz="1600" b="1" dirty="0" err="1" smtClean="0">
                <a:latin typeface="Times New Roman"/>
                <a:cs typeface="Times New Roman"/>
              </a:rPr>
              <a:t>doute</a:t>
            </a:r>
            <a:r>
              <a:rPr lang="sv-SE" sz="1600" b="1" dirty="0" smtClean="0">
                <a:latin typeface="Times New Roman"/>
                <a:cs typeface="Times New Roman"/>
              </a:rPr>
              <a:t> [les </a:t>
            </a:r>
            <a:r>
              <a:rPr lang="sv-SE" sz="1600" b="1" dirty="0" err="1" smtClean="0">
                <a:latin typeface="Times New Roman"/>
                <a:cs typeface="Times New Roman"/>
              </a:rPr>
              <a:t>lieux</a:t>
            </a:r>
            <a:r>
              <a:rPr lang="sv-SE" sz="1600" b="1" dirty="0" smtClean="0">
                <a:latin typeface="Times New Roman"/>
                <a:cs typeface="Times New Roman"/>
              </a:rPr>
              <a:t>, dater du </a:t>
            </a:r>
            <a:r>
              <a:rPr lang="sv-SE" sz="1600" b="1" dirty="0" err="1" smtClean="0">
                <a:latin typeface="Times New Roman"/>
                <a:cs typeface="Times New Roman"/>
              </a:rPr>
              <a:t>XVIIe</a:t>
            </a:r>
            <a:r>
              <a:rPr lang="sv-SE" sz="1600" b="1" dirty="0" smtClean="0">
                <a:latin typeface="Times New Roman"/>
                <a:cs typeface="Times New Roman"/>
              </a:rPr>
              <a:t>] ’</a:t>
            </a:r>
            <a:r>
              <a:rPr lang="sv-SE" sz="1600" b="1" dirty="0" err="1" smtClean="0">
                <a:latin typeface="Times New Roman"/>
                <a:cs typeface="Times New Roman"/>
              </a:rPr>
              <a:t>probably</a:t>
            </a:r>
            <a:r>
              <a:rPr lang="sv-SE" sz="1600" b="1" dirty="0" smtClean="0">
                <a:latin typeface="Times New Roman"/>
                <a:cs typeface="Times New Roman"/>
              </a:rPr>
              <a:t>’ [</a:t>
            </a:r>
            <a:r>
              <a:rPr lang="sv-SE" sz="1600" b="1" dirty="0" err="1" smtClean="0">
                <a:latin typeface="Times New Roman"/>
                <a:cs typeface="Times New Roman"/>
              </a:rPr>
              <a:t>building</a:t>
            </a:r>
            <a:r>
              <a:rPr lang="sv-SE" sz="1600" b="1" dirty="0" smtClean="0">
                <a:latin typeface="Times New Roman"/>
                <a:cs typeface="Times New Roman"/>
              </a:rPr>
              <a:t>, from </a:t>
            </a:r>
            <a:r>
              <a:rPr lang="sv-SE" sz="1600" b="1" dirty="0" err="1" smtClean="0">
                <a:latin typeface="Times New Roman"/>
                <a:cs typeface="Times New Roman"/>
              </a:rPr>
              <a:t>XVIIth</a:t>
            </a:r>
            <a:r>
              <a:rPr lang="sv-SE" sz="1600" dirty="0" smtClean="0">
                <a:latin typeface="Times New Roman"/>
                <a:cs typeface="Times New Roman"/>
              </a:rPr>
              <a:t>]  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5334000" y="4191000"/>
            <a:ext cx="342900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Byggnaden var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antagligen 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från 1700-talet och saknade inte charm […]</a:t>
            </a:r>
            <a:endParaRPr lang="sv-SE" sz="1600" dirty="0"/>
          </a:p>
        </p:txBody>
      </p:sp>
      <p:sp>
        <p:nvSpPr>
          <p:cNvPr id="15" name="textruta 14"/>
          <p:cNvSpPr txBox="1"/>
          <p:nvPr/>
        </p:nvSpPr>
        <p:spPr>
          <a:xfrm>
            <a:off x="1752600" y="41148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Les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lieux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datant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sans </a:t>
            </a:r>
            <a:r>
              <a:rPr lang="sv-SE" sz="1600" b="1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doute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du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XVIIIe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ne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manquait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pas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de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grâce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.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1752600" y="54864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Une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femme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était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entrée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, et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d'un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b="1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pas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sans </a:t>
            </a:r>
            <a:r>
              <a:rPr lang="sv-SE" sz="1600" b="1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doute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rapide,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car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en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trois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photos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elle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avait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traversé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la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salle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du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rez-de-chaussé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Arial"/>
                <a:cs typeface="Times New Roman"/>
              </a:rPr>
              <a:t> […]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1828800" y="5029200"/>
            <a:ext cx="678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 smtClean="0">
                <a:latin typeface="Times New Roman"/>
                <a:cs typeface="Times New Roman"/>
              </a:rPr>
              <a:t>4. sans </a:t>
            </a:r>
            <a:r>
              <a:rPr lang="sv-SE" sz="1600" b="1" dirty="0" err="1" smtClean="0">
                <a:latin typeface="Times New Roman"/>
                <a:cs typeface="Times New Roman"/>
              </a:rPr>
              <a:t>doute</a:t>
            </a:r>
            <a:r>
              <a:rPr lang="sv-SE" sz="1600" b="1" dirty="0" smtClean="0">
                <a:latin typeface="Times New Roman"/>
                <a:cs typeface="Times New Roman"/>
              </a:rPr>
              <a:t> [</a:t>
            </a:r>
            <a:r>
              <a:rPr lang="sv-SE" sz="1600" b="1" dirty="0" err="1" smtClean="0">
                <a:latin typeface="Times New Roman"/>
                <a:cs typeface="Times New Roman"/>
              </a:rPr>
              <a:t>entrer</a:t>
            </a:r>
            <a:r>
              <a:rPr lang="sv-SE" sz="1600" b="1" dirty="0" smtClean="0">
                <a:latin typeface="Times New Roman"/>
                <a:cs typeface="Times New Roman"/>
              </a:rPr>
              <a:t>, </a:t>
            </a:r>
            <a:r>
              <a:rPr lang="sv-SE" sz="1600" b="1" dirty="0" err="1" smtClean="0">
                <a:latin typeface="Times New Roman"/>
                <a:cs typeface="Times New Roman"/>
              </a:rPr>
              <a:t>d’un</a:t>
            </a:r>
            <a:r>
              <a:rPr lang="sv-SE" sz="1600" b="1" dirty="0" smtClean="0">
                <a:latin typeface="Times New Roman"/>
                <a:cs typeface="Times New Roman"/>
              </a:rPr>
              <a:t> </a:t>
            </a:r>
            <a:r>
              <a:rPr lang="sv-SE" sz="1600" b="1" dirty="0" err="1" smtClean="0">
                <a:latin typeface="Times New Roman"/>
                <a:cs typeface="Times New Roman"/>
              </a:rPr>
              <a:t>pas</a:t>
            </a:r>
            <a:r>
              <a:rPr lang="sv-SE" sz="1600" b="1" dirty="0" smtClean="0">
                <a:latin typeface="Times New Roman"/>
                <a:cs typeface="Times New Roman"/>
              </a:rPr>
              <a:t> rapide] ’</a:t>
            </a:r>
            <a:r>
              <a:rPr lang="sv-SE" sz="1600" b="1" dirty="0" err="1" smtClean="0">
                <a:latin typeface="Times New Roman"/>
                <a:cs typeface="Times New Roman"/>
              </a:rPr>
              <a:t>probably</a:t>
            </a:r>
            <a:r>
              <a:rPr lang="sv-SE" sz="1600" b="1" dirty="0" smtClean="0">
                <a:latin typeface="Times New Roman"/>
                <a:cs typeface="Times New Roman"/>
              </a:rPr>
              <a:t>  [</a:t>
            </a:r>
            <a:r>
              <a:rPr lang="sv-SE" sz="1600" b="1" dirty="0" err="1" smtClean="0">
                <a:latin typeface="Times New Roman"/>
                <a:cs typeface="Times New Roman"/>
              </a:rPr>
              <a:t>enter</a:t>
            </a:r>
            <a:r>
              <a:rPr lang="sv-SE" sz="1600" b="1" dirty="0" smtClean="0">
                <a:latin typeface="Times New Roman"/>
                <a:cs typeface="Times New Roman"/>
              </a:rPr>
              <a:t>, </a:t>
            </a:r>
            <a:r>
              <a:rPr lang="sv-SE" sz="1600" b="1" dirty="0" err="1" smtClean="0">
                <a:latin typeface="Times New Roman"/>
                <a:cs typeface="Times New Roman"/>
              </a:rPr>
              <a:t>quickly</a:t>
            </a:r>
            <a:r>
              <a:rPr lang="sv-SE" sz="1600" dirty="0" smtClean="0">
                <a:latin typeface="Times New Roman"/>
                <a:cs typeface="Times New Roman"/>
              </a:rPr>
              <a:t>] </a:t>
            </a:r>
            <a:endParaRPr lang="sv-SE" sz="1600" dirty="0">
              <a:latin typeface="Times New Roman"/>
              <a:cs typeface="Times New Roman"/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5257800" y="5486400"/>
            <a:ext cx="358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En kvinna kom in i restaurangen. Hon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måste 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ha rört sig snabbt, för bara tre bilder senare hade hon korsat salen och befann sig vid foten av trappan.</a:t>
            </a:r>
            <a:endParaRPr lang="sv-SE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1524000" y="1371600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Il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entendît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quelque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chose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bouger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sous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sa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fenêtre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animal,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sans </a:t>
            </a:r>
            <a:r>
              <a:rPr lang="sv-SE" sz="16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doute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qui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marchait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sur le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tapis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des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feuilles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de la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roseraie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campagnol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ou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bien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hérisson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peut-être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chat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Mais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les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hérissons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n'hivernaient-ils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pas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?  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C'est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certainement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un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animal,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pensa-t-il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tout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en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tendant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sans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pouvoir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s'en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empêcher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la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main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en </a:t>
            </a:r>
            <a:r>
              <a:rPr lang="sv-SE" sz="16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direction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...</a:t>
            </a:r>
            <a:endParaRPr lang="sv-SE" sz="1600" dirty="0"/>
          </a:p>
        </p:txBody>
      </p:sp>
      <p:sp>
        <p:nvSpPr>
          <p:cNvPr id="6" name="textruta 5"/>
          <p:cNvSpPr txBox="1"/>
          <p:nvPr/>
        </p:nvSpPr>
        <p:spPr>
          <a:xfrm>
            <a:off x="1600200" y="609600"/>
            <a:ext cx="4509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 smtClean="0">
                <a:latin typeface="Times New Roman"/>
                <a:cs typeface="Times New Roman"/>
              </a:rPr>
              <a:t>5. Sans </a:t>
            </a:r>
            <a:r>
              <a:rPr lang="sv-SE" sz="1600" b="1" dirty="0" err="1" smtClean="0">
                <a:latin typeface="Times New Roman"/>
                <a:cs typeface="Times New Roman"/>
              </a:rPr>
              <a:t>doute</a:t>
            </a:r>
            <a:r>
              <a:rPr lang="sv-SE" sz="1600" b="1" dirty="0" smtClean="0">
                <a:latin typeface="Times New Roman"/>
                <a:cs typeface="Times New Roman"/>
              </a:rPr>
              <a:t> [</a:t>
            </a:r>
            <a:r>
              <a:rPr lang="sv-SE" sz="1600" b="1" dirty="0" err="1" smtClean="0">
                <a:latin typeface="Times New Roman"/>
                <a:cs typeface="Times New Roman"/>
              </a:rPr>
              <a:t>un</a:t>
            </a:r>
            <a:r>
              <a:rPr lang="sv-SE" sz="1600" b="1" dirty="0" smtClean="0">
                <a:latin typeface="Times New Roman"/>
                <a:cs typeface="Times New Roman"/>
              </a:rPr>
              <a:t> animal] ’</a:t>
            </a:r>
            <a:r>
              <a:rPr lang="sv-SE" sz="1600" b="1" dirty="0" err="1" smtClean="0">
                <a:latin typeface="Times New Roman"/>
                <a:cs typeface="Times New Roman"/>
              </a:rPr>
              <a:t>probably</a:t>
            </a:r>
            <a:r>
              <a:rPr lang="sv-SE" sz="1600" b="1" dirty="0" smtClean="0">
                <a:latin typeface="Times New Roman"/>
                <a:cs typeface="Times New Roman"/>
              </a:rPr>
              <a:t>’ [an animal’]</a:t>
            </a:r>
            <a:endParaRPr lang="sv-SE" sz="1600" b="1" dirty="0">
              <a:latin typeface="Times New Roman"/>
              <a:cs typeface="Times New Roman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5105400" y="1524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Ett djur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naturligtvis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som tassade genom den vissna rosenplanteringen. En sork eller en igelkott, kanske en katt. Men låg inte igelkottar i vinteride? Det </a:t>
            </a:r>
            <a:r>
              <a:rPr lang="sv-SE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måste</a:t>
            </a:r>
            <a:r>
              <a:rPr lang="sv-SE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vara ett djur, tänkte han och lyfte utan att längre kunna styra sitt handlande vänstra handen mot den  ...</a:t>
            </a:r>
            <a:endParaRPr lang="sv-SE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Formal equivalence </a:t>
            </a:r>
            <a:br>
              <a:rPr lang="en-GB" dirty="0" smtClean="0"/>
            </a:br>
            <a:r>
              <a:rPr lang="en-GB" dirty="0" smtClean="0"/>
              <a:t>– </a:t>
            </a:r>
            <a:r>
              <a:rPr lang="en-GB" dirty="0" err="1" smtClean="0"/>
              <a:t>grammtical</a:t>
            </a:r>
            <a:r>
              <a:rPr lang="en-GB" dirty="0" smtClean="0"/>
              <a:t> form / </a:t>
            </a:r>
            <a:r>
              <a:rPr lang="en-GB" dirty="0" err="1" smtClean="0"/>
              <a:t>polysemy</a:t>
            </a:r>
            <a:endParaRPr lang="en-GB" dirty="0"/>
          </a:p>
        </p:txBody>
      </p:sp>
      <p:sp>
        <p:nvSpPr>
          <p:cNvPr id="7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1676400" y="1981200"/>
          <a:ext cx="7239000" cy="4419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473200">
                <a:tc>
                  <a:txBody>
                    <a:bodyPr/>
                    <a:lstStyle/>
                    <a:p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Adv.</a:t>
                      </a:r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Aux.</a:t>
                      </a:r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Verb</a:t>
                      </a:r>
                      <a:endParaRPr lang="en-GB" sz="3800" dirty="0"/>
                    </a:p>
                  </a:txBody>
                  <a:tcPr/>
                </a:tc>
              </a:tr>
              <a:tr h="1473200">
                <a:tc>
                  <a:txBody>
                    <a:bodyPr/>
                    <a:lstStyle/>
                    <a:p>
                      <a:r>
                        <a:rPr lang="en-GB" sz="3800" i="1" dirty="0" smtClean="0"/>
                        <a:t>Sans </a:t>
                      </a:r>
                      <a:r>
                        <a:rPr lang="en-GB" sz="3800" i="1" dirty="0" err="1" smtClean="0"/>
                        <a:t>doute</a:t>
                      </a:r>
                      <a:endParaRPr lang="en-GB" sz="3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rare</a:t>
                      </a:r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800" dirty="0" smtClean="0"/>
                        <a:t>rare</a:t>
                      </a:r>
                      <a:endParaRPr lang="en-GB" sz="3800" dirty="0"/>
                    </a:p>
                  </a:txBody>
                  <a:tcPr/>
                </a:tc>
              </a:tr>
              <a:tr h="1473200">
                <a:tc>
                  <a:txBody>
                    <a:bodyPr/>
                    <a:lstStyle/>
                    <a:p>
                      <a:endParaRPr lang="en-GB" sz="3800" dirty="0" smtClean="0"/>
                    </a:p>
                    <a:p>
                      <a:r>
                        <a:rPr lang="en-GB" sz="3800" i="1" dirty="0" smtClean="0"/>
                        <a:t>Devoir</a:t>
                      </a:r>
                      <a:endParaRPr lang="en-GB" sz="3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800" dirty="0" smtClean="0"/>
                    </a:p>
                    <a:p>
                      <a:r>
                        <a:rPr lang="en-GB" sz="3800" dirty="0" smtClean="0"/>
                        <a:t>1/3</a:t>
                      </a:r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800" dirty="0" smtClean="0"/>
                    </a:p>
                    <a:p>
                      <a:r>
                        <a:rPr lang="en-GB" sz="3800" dirty="0" smtClean="0"/>
                        <a:t>2/3</a:t>
                      </a:r>
                      <a:endParaRPr lang="en-GB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800" dirty="0" smtClean="0"/>
                    </a:p>
                    <a:p>
                      <a:r>
                        <a:rPr lang="en-GB" sz="3800" dirty="0" smtClean="0"/>
                        <a:t>rare</a:t>
                      </a:r>
                      <a:endParaRPr lang="en-GB" sz="3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4953000" cy="457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b="1" dirty="0" smtClean="0"/>
              <a:t>Formal equivalents: adverbials</a:t>
            </a:r>
            <a:endParaRPr lang="en-GB" sz="2400" b="1" dirty="0"/>
          </a:p>
        </p:txBody>
      </p:sp>
      <p:sp>
        <p:nvSpPr>
          <p:cNvPr id="8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1752600" y="990602"/>
          <a:ext cx="7391400" cy="55477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63800"/>
                <a:gridCol w="2336800"/>
                <a:gridCol w="2590800"/>
              </a:tblGrid>
              <a:tr h="597517">
                <a:tc>
                  <a:txBody>
                    <a:bodyPr/>
                    <a:lstStyle/>
                    <a:p>
                      <a:r>
                        <a:rPr lang="en-GB" b="0" dirty="0" smtClean="0"/>
                        <a:t>Category</a:t>
                      </a:r>
                      <a:endParaRPr lang="en-GB" b="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 smtClean="0"/>
                        <a:t>Form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 smtClean="0"/>
                        <a:t>translation</a:t>
                      </a:r>
                      <a:endParaRPr lang="en-GB" b="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98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Verb</a:t>
                      </a:r>
                      <a:r>
                        <a:rPr lang="en-GB" sz="2400" b="1" baseline="0" dirty="0" smtClean="0"/>
                        <a:t> +-</a:t>
                      </a:r>
                      <a:r>
                        <a:rPr lang="en-GB" sz="2400" b="1" dirty="0" err="1" smtClean="0"/>
                        <a:t>ligen</a:t>
                      </a:r>
                      <a:endParaRPr lang="en-GB" sz="2400" b="1" dirty="0" smtClean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2400" b="1" dirty="0" err="1" smtClean="0"/>
                        <a:t>Antagligen</a:t>
                      </a:r>
                      <a:endParaRPr lang="en-GB" sz="2400" b="1" dirty="0" smtClean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2400" b="1" dirty="0" err="1" smtClean="0"/>
                        <a:t>Förmodligen</a:t>
                      </a:r>
                      <a:endParaRPr lang="en-GB" sz="2400" b="1" dirty="0" smtClean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2400" b="1" dirty="0" err="1" smtClean="0"/>
                        <a:t>Troligen</a:t>
                      </a:r>
                      <a:endParaRPr lang="en-GB" sz="2400" b="1" dirty="0" smtClean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‘presumably’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(neutral)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9751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Adjective + </a:t>
                      </a:r>
                      <a:r>
                        <a:rPr lang="en-GB" sz="2400" b="1" dirty="0" err="1" smtClean="0"/>
                        <a:t>t</a:t>
                      </a:r>
                      <a:endParaRPr lang="en-GB" sz="2400" b="1" dirty="0" smtClean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 smtClean="0"/>
                        <a:t>Säkert</a:t>
                      </a:r>
                      <a:endParaRPr lang="en-GB" sz="2400" b="1" dirty="0" smtClean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‘surely’ </a:t>
                      </a:r>
                      <a:r>
                        <a:rPr lang="en-GB" sz="1800" dirty="0" smtClean="0"/>
                        <a:t>(+ subjective)</a:t>
                      </a:r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rgbClr val="FFFFFF">
                          <a:lumMod val="9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4548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Prep. phrase</a:t>
                      </a:r>
                    </a:p>
                    <a:p>
                      <a:endParaRPr lang="en-GB" sz="24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 smtClean="0"/>
                        <a:t>Utan</a:t>
                      </a:r>
                      <a:r>
                        <a:rPr lang="en-GB" sz="2400" b="1" dirty="0" smtClean="0"/>
                        <a:t> </a:t>
                      </a:r>
                      <a:r>
                        <a:rPr lang="en-GB" sz="2400" b="1" dirty="0" err="1" smtClean="0"/>
                        <a:t>tvivel</a:t>
                      </a:r>
                      <a:endParaRPr lang="en-GB" sz="24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‘no doubt’</a:t>
                      </a:r>
                      <a:endParaRPr lang="en-GB" sz="2400" dirty="0"/>
                    </a:p>
                  </a:txBody>
                  <a:tcPr>
                    <a:lnT w="12700" cap="flat" cmpd="sng" algn="ctr">
                      <a:solidFill>
                        <a:srgbClr val="FFFFFF">
                          <a:lumMod val="9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</a:tr>
              <a:tr h="597517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Particle</a:t>
                      </a:r>
                      <a:endParaRPr lang="en-GB" sz="2400" b="1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 smtClean="0"/>
                        <a:t>Nog</a:t>
                      </a:r>
                      <a:endParaRPr lang="en-GB" sz="2400" b="1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“Subjective”</a:t>
                      </a:r>
                      <a:endParaRPr lang="en-GB" sz="24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49006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 smtClean="0"/>
                        <a:t>Väl</a:t>
                      </a:r>
                      <a:r>
                        <a:rPr lang="en-GB" sz="2400" b="1" dirty="0" smtClean="0"/>
                        <a:t> </a:t>
                      </a:r>
                      <a:endParaRPr lang="en-GB" sz="24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“</a:t>
                      </a:r>
                      <a:r>
                        <a:rPr lang="en-GB" sz="2400" dirty="0" err="1" smtClean="0"/>
                        <a:t>Intersubjective</a:t>
                      </a:r>
                      <a:r>
                        <a:rPr lang="en-GB" sz="2400" dirty="0" smtClean="0"/>
                        <a:t>”</a:t>
                      </a:r>
                      <a:endParaRPr lang="en-GB" sz="24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3382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Manner-adverb</a:t>
                      </a:r>
                    </a:p>
                    <a:p>
                      <a:r>
                        <a:rPr lang="en-GB" sz="2400" b="1" dirty="0" smtClean="0"/>
                        <a:t>-</a:t>
                      </a:r>
                      <a:r>
                        <a:rPr lang="en-GB" sz="2400" b="1" dirty="0" err="1" smtClean="0"/>
                        <a:t>vis</a:t>
                      </a:r>
                      <a:endParaRPr lang="en-GB" sz="24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err="1" smtClean="0"/>
                        <a:t>Givetvis</a:t>
                      </a:r>
                      <a:endParaRPr lang="en-GB" sz="2400" b="1" dirty="0" smtClean="0"/>
                    </a:p>
                    <a:p>
                      <a:r>
                        <a:rPr lang="en-GB" sz="2400" b="1" dirty="0" err="1" smtClean="0"/>
                        <a:t>naturligtvis</a:t>
                      </a:r>
                      <a:endParaRPr lang="en-GB" sz="24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‘naturally’</a:t>
                      </a:r>
                      <a:endParaRPr lang="en-GB" sz="24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– </a:t>
            </a:r>
            <a:r>
              <a:rPr lang="en-GB" i="1" dirty="0" err="1" smtClean="0"/>
              <a:t>utan</a:t>
            </a:r>
            <a:r>
              <a:rPr lang="en-GB" i="1" dirty="0" smtClean="0"/>
              <a:t> </a:t>
            </a:r>
            <a:r>
              <a:rPr lang="en-GB" i="1" dirty="0" err="1" smtClean="0"/>
              <a:t>tvivel/tvekan</a:t>
            </a:r>
            <a:r>
              <a:rPr lang="en-GB" i="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(‘no doubt’) 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Only TT equivalent to </a:t>
            </a:r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 </a:t>
            </a:r>
          </a:p>
          <a:p>
            <a:r>
              <a:rPr lang="en-GB" dirty="0" smtClean="0"/>
              <a:t>Debate : 60 % TT</a:t>
            </a:r>
          </a:p>
          <a:p>
            <a:r>
              <a:rPr lang="en-GB" dirty="0" smtClean="0"/>
              <a:t>Fiction/non fiction : some cases</a:t>
            </a:r>
          </a:p>
          <a:p>
            <a:r>
              <a:rPr lang="sv-SE" dirty="0" smtClean="0">
                <a:sym typeface="Wingdings"/>
              </a:rPr>
              <a:t> </a:t>
            </a:r>
            <a:r>
              <a:rPr lang="en-GB" dirty="0" smtClean="0"/>
              <a:t>Stronger commitment </a:t>
            </a:r>
          </a:p>
          <a:p>
            <a:r>
              <a:rPr lang="en-GB" dirty="0" smtClean="0"/>
              <a:t>Not recommended …</a:t>
            </a:r>
          </a:p>
          <a:p>
            <a:r>
              <a:rPr lang="en-GB" dirty="0" smtClean="0">
                <a:ln>
                  <a:solidFill>
                    <a:srgbClr val="5A5A5A"/>
                  </a:solidFill>
                </a:ln>
              </a:rPr>
              <a:t>(ex. 1-2)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600" dirty="0" err="1" smtClean="0"/>
              <a:t>Tous</a:t>
            </a:r>
            <a:r>
              <a:rPr lang="sv-SE" sz="1600" dirty="0" smtClean="0"/>
              <a:t> </a:t>
            </a:r>
            <a:r>
              <a:rPr lang="sv-SE" sz="1600" dirty="0" err="1" smtClean="0"/>
              <a:t>ces</a:t>
            </a:r>
            <a:r>
              <a:rPr lang="sv-SE" sz="1600" dirty="0" smtClean="0"/>
              <a:t> </a:t>
            </a:r>
            <a:r>
              <a:rPr lang="sv-SE" sz="1600" dirty="0" err="1" smtClean="0"/>
              <a:t>mécanismes</a:t>
            </a:r>
            <a:r>
              <a:rPr lang="sv-SE" sz="1600" dirty="0" smtClean="0"/>
              <a:t> </a:t>
            </a:r>
            <a:r>
              <a:rPr lang="sv-SE" sz="1600" dirty="0" err="1" smtClean="0"/>
              <a:t>concourent</a:t>
            </a:r>
            <a:r>
              <a:rPr lang="sv-SE" sz="1600" dirty="0" smtClean="0"/>
              <a:t> à </a:t>
            </a:r>
            <a:r>
              <a:rPr lang="sv-SE" sz="1600" dirty="0" err="1" smtClean="0"/>
              <a:t>produire</a:t>
            </a:r>
            <a:r>
              <a:rPr lang="sv-SE" sz="1600" dirty="0" smtClean="0"/>
              <a:t> </a:t>
            </a:r>
            <a:r>
              <a:rPr lang="sv-SE" sz="1600" dirty="0" err="1" smtClean="0"/>
              <a:t>un</a:t>
            </a:r>
            <a:r>
              <a:rPr lang="sv-SE" sz="1600" dirty="0" smtClean="0"/>
              <a:t> </a:t>
            </a:r>
            <a:r>
              <a:rPr lang="sv-SE" sz="1600" dirty="0" err="1" smtClean="0"/>
              <a:t>effet</a:t>
            </a:r>
            <a:r>
              <a:rPr lang="sv-SE" sz="1600" dirty="0" smtClean="0"/>
              <a:t> global de </a:t>
            </a:r>
            <a:r>
              <a:rPr lang="sv-SE" sz="1600" dirty="0" err="1" smtClean="0"/>
              <a:t>dépolitisation</a:t>
            </a:r>
            <a:r>
              <a:rPr lang="sv-SE" sz="1600" dirty="0" smtClean="0"/>
              <a:t> </a:t>
            </a:r>
            <a:r>
              <a:rPr lang="sv-SE" sz="1600" dirty="0" err="1" smtClean="0"/>
              <a:t>ou</a:t>
            </a:r>
            <a:r>
              <a:rPr lang="sv-SE" sz="1600" dirty="0" smtClean="0"/>
              <a:t>, plus </a:t>
            </a:r>
            <a:r>
              <a:rPr lang="sv-SE" sz="1600" dirty="0" err="1" smtClean="0"/>
              <a:t>exactement</a:t>
            </a:r>
            <a:r>
              <a:rPr lang="sv-SE" sz="1600" dirty="0" smtClean="0"/>
              <a:t>, de </a:t>
            </a:r>
            <a:r>
              <a:rPr lang="sv-SE" sz="1600" dirty="0" err="1" smtClean="0"/>
              <a:t>désenchantement</a:t>
            </a:r>
            <a:r>
              <a:rPr lang="sv-SE" sz="1600" dirty="0" smtClean="0"/>
              <a:t> de la </a:t>
            </a:r>
            <a:r>
              <a:rPr lang="sv-SE" sz="1600" dirty="0" err="1" smtClean="0"/>
              <a:t>politique</a:t>
            </a:r>
            <a:r>
              <a:rPr lang="sv-SE" sz="1600" dirty="0" smtClean="0"/>
              <a:t>. [...] </a:t>
            </a:r>
            <a:r>
              <a:rPr lang="sv-SE" sz="1600" b="1" dirty="0" smtClean="0"/>
              <a:t>Sans </a:t>
            </a:r>
            <a:r>
              <a:rPr lang="sv-SE" sz="1600" b="1" dirty="0" err="1" smtClean="0"/>
              <a:t>doute</a:t>
            </a:r>
            <a:r>
              <a:rPr lang="sv-SE" sz="1600" dirty="0" smtClean="0"/>
              <a:t> </a:t>
            </a:r>
            <a:r>
              <a:rPr lang="sv-SE" sz="1600" i="1" dirty="0" smtClean="0"/>
              <a:t>les journalistes </a:t>
            </a:r>
            <a:r>
              <a:rPr lang="sv-SE" sz="1600" i="1" dirty="0" err="1" smtClean="0"/>
              <a:t>sont-ils</a:t>
            </a:r>
            <a:r>
              <a:rPr lang="sv-SE" sz="1600" i="1" dirty="0" smtClean="0"/>
              <a:t> </a:t>
            </a:r>
            <a:r>
              <a:rPr lang="sv-SE" sz="1600" i="1" dirty="0" err="1" smtClean="0"/>
              <a:t>encouragés</a:t>
            </a:r>
            <a:r>
              <a:rPr lang="sv-SE" sz="1600" dirty="0" smtClean="0"/>
              <a:t> en </a:t>
            </a:r>
            <a:r>
              <a:rPr lang="sv-SE" sz="1600" dirty="0" err="1" smtClean="0"/>
              <a:t>cela</a:t>
            </a:r>
            <a:r>
              <a:rPr lang="sv-SE" sz="1600" dirty="0" smtClean="0"/>
              <a:t> par </a:t>
            </a:r>
            <a:r>
              <a:rPr lang="sv-SE" sz="1600" dirty="0" err="1" smtClean="0"/>
              <a:t>l’inclination</a:t>
            </a:r>
            <a:r>
              <a:rPr lang="sv-SE" sz="1600" dirty="0" smtClean="0"/>
              <a:t> des </a:t>
            </a:r>
            <a:r>
              <a:rPr lang="sv-SE" sz="1600" dirty="0" err="1" smtClean="0"/>
              <a:t>hommes</a:t>
            </a:r>
            <a:r>
              <a:rPr lang="sv-SE" sz="1600" dirty="0" smtClean="0"/>
              <a:t> </a:t>
            </a:r>
            <a:r>
              <a:rPr lang="sv-SE" sz="1600" dirty="0" err="1" smtClean="0"/>
              <a:t>politiques</a:t>
            </a:r>
            <a:r>
              <a:rPr lang="sv-SE" sz="1600" dirty="0" smtClean="0"/>
              <a:t>, et en </a:t>
            </a:r>
            <a:r>
              <a:rPr lang="sv-SE" sz="1600" dirty="0" err="1" smtClean="0"/>
              <a:t>particulier</a:t>
            </a:r>
            <a:r>
              <a:rPr lang="sv-SE" sz="1600" dirty="0" smtClean="0"/>
              <a:t> des </a:t>
            </a:r>
            <a:r>
              <a:rPr lang="sv-SE" sz="1600" dirty="0" err="1" smtClean="0"/>
              <a:t>responsables</a:t>
            </a:r>
            <a:r>
              <a:rPr lang="sv-SE" sz="1600" dirty="0" smtClean="0"/>
              <a:t> </a:t>
            </a:r>
            <a:r>
              <a:rPr lang="sv-SE" sz="1600" dirty="0" err="1" smtClean="0"/>
              <a:t>gouvernementaux</a:t>
            </a:r>
            <a:r>
              <a:rPr lang="sv-SE" sz="1600" dirty="0" smtClean="0"/>
              <a:t>, </a:t>
            </a:r>
            <a:r>
              <a:rPr lang="sv-SE" sz="1600" dirty="0" err="1" smtClean="0"/>
              <a:t>qu’en</a:t>
            </a:r>
            <a:r>
              <a:rPr lang="sv-SE" sz="1600" dirty="0" smtClean="0"/>
              <a:t> </a:t>
            </a:r>
            <a:r>
              <a:rPr lang="sv-SE" sz="1600" dirty="0" err="1" smtClean="0"/>
              <a:t>retour</a:t>
            </a:r>
            <a:r>
              <a:rPr lang="sv-SE" sz="1600" dirty="0" smtClean="0"/>
              <a:t> ils </a:t>
            </a:r>
            <a:r>
              <a:rPr lang="sv-SE" sz="1600" dirty="0" err="1" smtClean="0"/>
              <a:t>encouragent</a:t>
            </a:r>
            <a:r>
              <a:rPr lang="sv-SE" sz="1600" dirty="0" smtClean="0"/>
              <a:t>, </a:t>
            </a:r>
            <a:r>
              <a:rPr lang="sv-SE" sz="1600" i="1" dirty="0" smtClean="0"/>
              <a:t>à </a:t>
            </a:r>
            <a:r>
              <a:rPr lang="sv-SE" sz="1600" i="1" dirty="0" err="1" smtClean="0"/>
              <a:t>mettre</a:t>
            </a:r>
            <a:r>
              <a:rPr lang="sv-SE" sz="1600" i="1" dirty="0" smtClean="0"/>
              <a:t> </a:t>
            </a:r>
            <a:r>
              <a:rPr lang="sv-SE" sz="1600" i="1" dirty="0" err="1" smtClean="0"/>
              <a:t>l’accent</a:t>
            </a:r>
            <a:r>
              <a:rPr lang="sv-SE" sz="1600" i="1" dirty="0" smtClean="0"/>
              <a:t>, avec les « </a:t>
            </a:r>
            <a:r>
              <a:rPr lang="sv-SE" sz="1600" i="1" dirty="0" err="1" smtClean="0"/>
              <a:t>effets</a:t>
            </a:r>
            <a:r>
              <a:rPr lang="sv-SE" sz="1600" i="1" dirty="0" smtClean="0"/>
              <a:t> </a:t>
            </a:r>
            <a:r>
              <a:rPr lang="sv-SE" sz="1600" i="1" dirty="0" err="1" smtClean="0"/>
              <a:t>d’annonce</a:t>
            </a:r>
            <a:r>
              <a:rPr lang="sv-SE" sz="1600" i="1" dirty="0" smtClean="0"/>
              <a:t> », sur les </a:t>
            </a:r>
            <a:r>
              <a:rPr lang="sv-SE" sz="1600" i="1" dirty="0" err="1" smtClean="0"/>
              <a:t>entreprises</a:t>
            </a:r>
            <a:r>
              <a:rPr lang="sv-SE" sz="1600" i="1" dirty="0" smtClean="0"/>
              <a:t> à </a:t>
            </a:r>
            <a:r>
              <a:rPr lang="sv-SE" sz="1600" i="1" dirty="0" err="1" smtClean="0"/>
              <a:t>court</a:t>
            </a:r>
            <a:r>
              <a:rPr lang="sv-SE" sz="1600" i="1" dirty="0" smtClean="0"/>
              <a:t> </a:t>
            </a:r>
            <a:r>
              <a:rPr lang="sv-SE" sz="1600" i="1" dirty="0" err="1" smtClean="0"/>
              <a:t>terme</a:t>
            </a:r>
            <a:r>
              <a:rPr lang="sv-SE" sz="1600" dirty="0" smtClean="0"/>
              <a:t> […] (P. </a:t>
            </a:r>
            <a:r>
              <a:rPr lang="sv-SE" sz="1600" dirty="0" err="1" smtClean="0"/>
              <a:t>Bordieu</a:t>
            </a:r>
            <a:r>
              <a:rPr lang="sv-SE" sz="1600" dirty="0" smtClean="0"/>
              <a:t>) </a:t>
            </a:r>
          </a:p>
          <a:p>
            <a:pPr marL="0" indent="0">
              <a:buNone/>
            </a:pPr>
            <a:endParaRPr lang="sv-SE" sz="1600" dirty="0" smtClean="0"/>
          </a:p>
          <a:p>
            <a:pPr marL="0" indent="0">
              <a:buNone/>
            </a:pPr>
            <a:r>
              <a:rPr lang="sv-SE" sz="1600" b="1" dirty="0" smtClean="0"/>
              <a:t>Utan tvivel</a:t>
            </a:r>
            <a:r>
              <a:rPr lang="sv-SE" sz="1600" dirty="0" smtClean="0"/>
              <a:t> uppmuntras journalisterna till detta av politikernas fallenhet och i synnerhet politikerna i regeringsställning, vilka i sin tur uppmuntras till detta av journalisterna - för att lägga tonvikten på medieanpassade kortsiktiga åtgärder snarare än på åtgärder utan omedelbar synlig verkan. </a:t>
            </a:r>
            <a:endParaRPr lang="sv-SE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– </a:t>
            </a:r>
            <a:r>
              <a:rPr lang="en-GB" i="1" dirty="0" err="1" smtClean="0"/>
              <a:t>säkert</a:t>
            </a:r>
            <a:r>
              <a:rPr lang="en-GB" i="1" dirty="0" smtClean="0"/>
              <a:t>, </a:t>
            </a:r>
            <a:r>
              <a:rPr lang="en-GB" i="1" dirty="0" err="1" smtClean="0"/>
              <a:t>säkerligen</a:t>
            </a:r>
            <a:r>
              <a:rPr lang="en-GB" i="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(‘surely’)</a:t>
            </a:r>
            <a:endParaRPr lang="en-GB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Mainly  a source equivalent (56 cases)</a:t>
            </a:r>
          </a:p>
          <a:p>
            <a:pPr lvl="1"/>
            <a:r>
              <a:rPr lang="en-GB" dirty="0" smtClean="0"/>
              <a:t>target equivalence (6 cases)</a:t>
            </a:r>
          </a:p>
          <a:p>
            <a:r>
              <a:rPr lang="en-GB" dirty="0" smtClean="0"/>
              <a:t>Predominantly in Fiction</a:t>
            </a:r>
          </a:p>
          <a:p>
            <a:r>
              <a:rPr lang="en-GB" i="1" dirty="0" err="1" smtClean="0"/>
              <a:t>Säkert</a:t>
            </a:r>
            <a:r>
              <a:rPr lang="en-GB" i="1" dirty="0" smtClean="0"/>
              <a:t> </a:t>
            </a:r>
            <a:r>
              <a:rPr lang="en-GB" dirty="0" smtClean="0"/>
              <a:t>– slightly higher frequency in ST</a:t>
            </a:r>
          </a:p>
          <a:p>
            <a:r>
              <a:rPr lang="en-GB" i="1" dirty="0" err="1" smtClean="0"/>
              <a:t>Säkert</a:t>
            </a:r>
            <a:r>
              <a:rPr lang="en-GB" i="1" dirty="0" smtClean="0"/>
              <a:t> </a:t>
            </a:r>
            <a:r>
              <a:rPr lang="en-GB" dirty="0" smtClean="0"/>
              <a:t>in translation</a:t>
            </a:r>
          </a:p>
          <a:p>
            <a:pPr marL="742950" lvl="2" indent="-342900">
              <a:spcBef>
                <a:spcPct val="35000"/>
              </a:spcBef>
            </a:pPr>
            <a:r>
              <a:rPr lang="en-GB" dirty="0" smtClean="0"/>
              <a:t>mainly translated with a certainty marker:  </a:t>
            </a:r>
            <a:r>
              <a:rPr lang="en-GB" i="1" dirty="0" err="1" smtClean="0"/>
              <a:t>certainement</a:t>
            </a:r>
            <a:r>
              <a:rPr lang="en-GB" i="1" dirty="0" smtClean="0"/>
              <a:t>, </a:t>
            </a:r>
            <a:r>
              <a:rPr lang="en-GB" i="1" dirty="0" err="1" smtClean="0"/>
              <a:t>assurément</a:t>
            </a:r>
            <a:r>
              <a:rPr lang="en-GB" i="1" dirty="0" smtClean="0"/>
              <a:t>, </a:t>
            </a:r>
            <a:r>
              <a:rPr lang="en-GB" i="1" dirty="0" err="1" smtClean="0"/>
              <a:t>sûrement</a:t>
            </a:r>
            <a:endParaRPr lang="en-GB" dirty="0" smtClean="0"/>
          </a:p>
          <a:p>
            <a:r>
              <a:rPr lang="en-GB" dirty="0" smtClean="0">
                <a:ln>
                  <a:solidFill>
                    <a:srgbClr val="5A5A5A"/>
                  </a:solidFill>
                </a:ln>
              </a:rPr>
              <a:t>Ex (3-6)</a:t>
            </a:r>
          </a:p>
          <a:p>
            <a:pPr lvl="1">
              <a:buNone/>
            </a:pPr>
            <a:endParaRPr lang="en-GB" i="1" dirty="0"/>
          </a:p>
        </p:txBody>
      </p:sp>
      <p:sp>
        <p:nvSpPr>
          <p:cNvPr id="7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Adverbs –</a:t>
            </a:r>
            <a:r>
              <a:rPr lang="en-GB" i="1" dirty="0" err="1" smtClean="0"/>
              <a:t>ligen</a:t>
            </a:r>
            <a:r>
              <a:rPr lang="en-GB" i="1" dirty="0" smtClean="0"/>
              <a:t> </a:t>
            </a:r>
            <a:r>
              <a:rPr lang="en-GB" dirty="0" smtClean="0"/>
              <a:t>: ST / TT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err="1" smtClean="0"/>
              <a:t>Antagligen</a:t>
            </a:r>
            <a:r>
              <a:rPr lang="en-GB" dirty="0" smtClean="0"/>
              <a:t>, </a:t>
            </a:r>
            <a:r>
              <a:rPr lang="en-GB" i="1" dirty="0" err="1" smtClean="0"/>
              <a:t>förmodligen</a:t>
            </a:r>
            <a:r>
              <a:rPr lang="en-GB" dirty="0" smtClean="0"/>
              <a:t>: overrepresented in TT among </a:t>
            </a:r>
            <a:r>
              <a:rPr lang="en-GB" dirty="0" err="1" smtClean="0"/>
              <a:t>tr-eq</a:t>
            </a:r>
            <a:r>
              <a:rPr lang="en-GB" dirty="0" smtClean="0"/>
              <a:t> to </a:t>
            </a:r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and in general</a:t>
            </a:r>
          </a:p>
          <a:p>
            <a:r>
              <a:rPr lang="en-GB" i="1" dirty="0" err="1" smtClean="0"/>
              <a:t>Troligen</a:t>
            </a:r>
            <a:r>
              <a:rPr lang="en-GB" dirty="0" smtClean="0"/>
              <a:t>: </a:t>
            </a:r>
            <a:r>
              <a:rPr lang="en-GB" dirty="0" err="1" smtClean="0"/>
              <a:t>underrepsentated</a:t>
            </a:r>
            <a:r>
              <a:rPr lang="en-GB" dirty="0" smtClean="0"/>
              <a:t> in TT</a:t>
            </a:r>
          </a:p>
          <a:p>
            <a:r>
              <a:rPr lang="en-GB" dirty="0" smtClean="0"/>
              <a:t>Different distribution pattern in ST &amp; TT</a:t>
            </a:r>
          </a:p>
          <a:p>
            <a:pPr lvl="1"/>
            <a:r>
              <a:rPr lang="en-GB" dirty="0" smtClean="0"/>
              <a:t>ST – initial position (I - 57 %; M - 37 %)</a:t>
            </a:r>
          </a:p>
          <a:p>
            <a:pPr lvl="2"/>
            <a:r>
              <a:rPr lang="en-GB" dirty="0" smtClean="0"/>
              <a:t>(focalized/</a:t>
            </a:r>
            <a:r>
              <a:rPr lang="en-GB" dirty="0" err="1" smtClean="0"/>
              <a:t>textbinding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TT – median position (I – 22 %; M – 43 %)</a:t>
            </a:r>
          </a:p>
          <a:p>
            <a:r>
              <a:rPr lang="en-GB" dirty="0" smtClean="0">
                <a:ln>
                  <a:solidFill>
                    <a:schemeClr val="bg2">
                      <a:lumMod val="50000"/>
                    </a:schemeClr>
                  </a:solidFill>
                </a:ln>
              </a:rPr>
              <a:t>(ex 7-9)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– </a:t>
            </a:r>
            <a:r>
              <a:rPr lang="en-GB" i="1" dirty="0" err="1" smtClean="0"/>
              <a:t>kanske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(‘</a:t>
            </a:r>
            <a:r>
              <a:rPr lang="en-GB" dirty="0" err="1" smtClean="0"/>
              <a:t>mayby</a:t>
            </a:r>
            <a:r>
              <a:rPr lang="en-GB" dirty="0" smtClean="0"/>
              <a:t>’)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Mainly STT equivalent in Fiction</a:t>
            </a:r>
          </a:p>
          <a:p>
            <a:r>
              <a:rPr lang="en-GB" dirty="0" smtClean="0"/>
              <a:t>Fiction: 11/4, Non fiction 5/4, </a:t>
            </a:r>
            <a:r>
              <a:rPr lang="en-GB" dirty="0" err="1" smtClean="0"/>
              <a:t>Debat</a:t>
            </a:r>
            <a:r>
              <a:rPr lang="en-GB" dirty="0" smtClean="0"/>
              <a:t> 0</a:t>
            </a:r>
          </a:p>
          <a:p>
            <a:r>
              <a:rPr lang="en-GB" dirty="0" smtClean="0"/>
              <a:t>Politeness – “hedge”</a:t>
            </a:r>
          </a:p>
          <a:p>
            <a:r>
              <a:rPr lang="en-GB" dirty="0" smtClean="0"/>
              <a:t>concession – “admittedly</a:t>
            </a:r>
          </a:p>
          <a:p>
            <a:r>
              <a:rPr lang="en-GB" dirty="0" smtClean="0">
                <a:ln>
                  <a:solidFill>
                    <a:srgbClr val="5A5A5A"/>
                  </a:solidFill>
                </a:ln>
              </a:rPr>
              <a:t>(ex. 10-12)</a:t>
            </a:r>
            <a:endParaRPr lang="en-GB" dirty="0">
              <a:ln>
                <a:solidFill>
                  <a:srgbClr val="5A5A5A"/>
                </a:solidFill>
              </a:ln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Contrast? </a:t>
            </a:r>
            <a:endParaRPr lang="en-GB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676400" y="2971800"/>
            <a:ext cx="7010400" cy="3200400"/>
          </a:xfrm>
        </p:spPr>
        <p:txBody>
          <a:bodyPr/>
          <a:lstStyle/>
          <a:p>
            <a:pPr lvl="0"/>
            <a:r>
              <a:rPr lang="en-GB" dirty="0" smtClean="0"/>
              <a:t>cross-linguistic contrast</a:t>
            </a:r>
          </a:p>
          <a:p>
            <a:pPr lvl="0"/>
            <a:r>
              <a:rPr lang="en-GB" dirty="0" smtClean="0"/>
              <a:t>source native language / translated language /target native language</a:t>
            </a:r>
          </a:p>
          <a:p>
            <a:pPr lvl="0">
              <a:buNone/>
            </a:pPr>
            <a:r>
              <a:rPr lang="en-GB" dirty="0" smtClean="0"/>
              <a:t>-------------------------------------------------------</a:t>
            </a:r>
          </a:p>
          <a:p>
            <a:pPr lvl="0"/>
            <a:r>
              <a:rPr lang="en-GB" dirty="0" smtClean="0"/>
              <a:t>Interface : contrastive &amp; translation studies</a:t>
            </a:r>
          </a:p>
          <a:p>
            <a:endParaRPr lang="en-GB" dirty="0"/>
          </a:p>
        </p:txBody>
      </p:sp>
      <p:sp>
        <p:nvSpPr>
          <p:cNvPr id="10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pic>
        <p:nvPicPr>
          <p:cNvPr id="9" name="Platshållare för innehåll 6" descr="contraste.jpg"/>
          <p:cNvPicPr>
            <a:picLocks noChangeAspect="1"/>
          </p:cNvPicPr>
          <p:nvPr/>
        </p:nvPicPr>
        <p:blipFill>
          <a:blip r:embed="rId2"/>
          <a:srcRect t="-36165" b="-36165"/>
          <a:stretch>
            <a:fillRect/>
          </a:stretch>
        </p:blipFill>
        <p:spPr bwMode="auto">
          <a:xfrm>
            <a:off x="4572000" y="-228600"/>
            <a:ext cx="4038600" cy="3768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 /TT- equivalences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752600" y="1676400"/>
            <a:ext cx="7010400" cy="4800600"/>
          </a:xfrm>
        </p:spPr>
        <p:txBody>
          <a:bodyPr/>
          <a:lstStyle/>
          <a:p>
            <a:r>
              <a:rPr lang="en-GB" dirty="0" smtClean="0"/>
              <a:t>Overrepresentation STT : </a:t>
            </a:r>
            <a:r>
              <a:rPr lang="en-GB" i="1" dirty="0" err="1" smtClean="0"/>
              <a:t>antagligen</a:t>
            </a:r>
            <a:r>
              <a:rPr lang="en-GB" dirty="0" smtClean="0"/>
              <a:t>, </a:t>
            </a:r>
            <a:r>
              <a:rPr lang="en-GB" i="1" dirty="0" err="1" smtClean="0"/>
              <a:t>förmodligen</a:t>
            </a:r>
            <a:r>
              <a:rPr lang="en-GB" i="1" dirty="0" smtClean="0"/>
              <a:t> </a:t>
            </a:r>
          </a:p>
          <a:p>
            <a:r>
              <a:rPr lang="en-GB" dirty="0" smtClean="0"/>
              <a:t>Underrepresentation STT: </a:t>
            </a:r>
            <a:r>
              <a:rPr lang="en-GB" i="1" dirty="0" err="1" smtClean="0"/>
              <a:t>säkert</a:t>
            </a:r>
            <a:r>
              <a:rPr lang="en-GB" i="1" dirty="0" smtClean="0"/>
              <a:t>, </a:t>
            </a:r>
            <a:r>
              <a:rPr lang="en-GB" i="1" dirty="0" err="1" smtClean="0"/>
              <a:t>troligen</a:t>
            </a:r>
            <a:r>
              <a:rPr lang="en-GB" i="1" dirty="0" smtClean="0"/>
              <a:t>, </a:t>
            </a:r>
            <a:r>
              <a:rPr lang="en-GB" i="1" dirty="0" err="1" smtClean="0"/>
              <a:t>nog</a:t>
            </a:r>
            <a:r>
              <a:rPr lang="en-GB" i="1" dirty="0" smtClean="0"/>
              <a:t>, </a:t>
            </a:r>
            <a:r>
              <a:rPr lang="en-GB" i="1" dirty="0" err="1" smtClean="0"/>
              <a:t>väl</a:t>
            </a:r>
            <a:r>
              <a:rPr lang="en-GB" i="1" dirty="0" smtClean="0"/>
              <a:t> (unique lexical item)</a:t>
            </a:r>
          </a:p>
          <a:p>
            <a:r>
              <a:rPr lang="en-GB" dirty="0" smtClean="0"/>
              <a:t>Underrepresentation I FTT: </a:t>
            </a:r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endParaRPr lang="en-GB" i="1" dirty="0" smtClean="0"/>
          </a:p>
          <a:p>
            <a:r>
              <a:rPr lang="en-GB" dirty="0" smtClean="0"/>
              <a:t>Overrepresentation FTT: </a:t>
            </a:r>
            <a:r>
              <a:rPr lang="en-GB" i="1" dirty="0" err="1" smtClean="0"/>
              <a:t>probablement</a:t>
            </a:r>
            <a:r>
              <a:rPr lang="en-GB" i="1" dirty="0" smtClean="0"/>
              <a:t>, certes</a:t>
            </a:r>
          </a:p>
          <a:p>
            <a:r>
              <a:rPr lang="en-GB" dirty="0" smtClean="0"/>
              <a:t>Higher epistemic strength in translation </a:t>
            </a:r>
          </a:p>
          <a:p>
            <a:pPr lvl="1">
              <a:buNone/>
            </a:pPr>
            <a:r>
              <a:rPr lang="en-GB" dirty="0" smtClean="0"/>
              <a:t>- debate, non fiction</a:t>
            </a:r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Grammatical form / ambiguity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Adverbials – adverbials</a:t>
            </a:r>
          </a:p>
          <a:p>
            <a:r>
              <a:rPr lang="en-GB" dirty="0" err="1" smtClean="0"/>
              <a:t>Polysemic</a:t>
            </a:r>
            <a:r>
              <a:rPr lang="en-GB" dirty="0" smtClean="0"/>
              <a:t> aux. – less degree of formal equivalence, (more stable epistemic strength?) </a:t>
            </a:r>
          </a:p>
          <a:p>
            <a:r>
              <a:rPr lang="en-GB" dirty="0" smtClean="0"/>
              <a:t>Ambiguous forms “avoided”</a:t>
            </a:r>
            <a:endParaRPr lang="en-GB" i="1" dirty="0" smtClean="0"/>
          </a:p>
          <a:p>
            <a:pPr lvl="1"/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in French translations</a:t>
            </a:r>
          </a:p>
          <a:p>
            <a:pPr lvl="1"/>
            <a:r>
              <a:rPr lang="en-GB" i="1" dirty="0" err="1" smtClean="0"/>
              <a:t>Säkert</a:t>
            </a:r>
            <a:r>
              <a:rPr lang="en-GB" i="1" dirty="0" smtClean="0"/>
              <a:t> </a:t>
            </a:r>
            <a:r>
              <a:rPr lang="en-GB" dirty="0" smtClean="0"/>
              <a:t>in Swedish translation</a:t>
            </a:r>
          </a:p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Concessive meaning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“Certainty adverbs” change!</a:t>
            </a:r>
          </a:p>
          <a:p>
            <a:pPr lvl="1"/>
            <a:r>
              <a:rPr lang="en-GB" dirty="0" smtClean="0"/>
              <a:t>Probability</a:t>
            </a:r>
          </a:p>
          <a:p>
            <a:pPr lvl="1"/>
            <a:r>
              <a:rPr lang="en-GB" dirty="0" err="1" smtClean="0"/>
              <a:t>Concessives</a:t>
            </a:r>
            <a:r>
              <a:rPr lang="en-GB" dirty="0" smtClean="0"/>
              <a:t> (post modal meaning)</a:t>
            </a:r>
          </a:p>
          <a:p>
            <a:r>
              <a:rPr lang="en-GB" dirty="0" smtClean="0"/>
              <a:t>Concessive function </a:t>
            </a:r>
          </a:p>
          <a:p>
            <a:pPr lvl="1"/>
            <a:r>
              <a:rPr lang="en-GB" dirty="0" smtClean="0"/>
              <a:t>lexical meaning or context dependent</a:t>
            </a:r>
          </a:p>
          <a:p>
            <a:r>
              <a:rPr lang="en-GB" dirty="0" smtClean="0"/>
              <a:t>Pragmatic inference – semantic change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 smtClean="0"/>
              <a:t>Certes </a:t>
            </a:r>
            <a:r>
              <a:rPr lang="en-GB" dirty="0" smtClean="0"/>
              <a:t>(…) </a:t>
            </a:r>
            <a:r>
              <a:rPr lang="en-GB" i="1" dirty="0" err="1" smtClean="0"/>
              <a:t>mais</a:t>
            </a:r>
            <a:endParaRPr lang="en-GB" i="1" dirty="0" smtClean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Certainty marker (old, but still used)</a:t>
            </a:r>
          </a:p>
          <a:p>
            <a:r>
              <a:rPr lang="en-GB" dirty="0" smtClean="0"/>
              <a:t>Test: not always incomplete</a:t>
            </a:r>
          </a:p>
          <a:p>
            <a:r>
              <a:rPr lang="en-GB" dirty="0" smtClean="0"/>
              <a:t>Concessive correlation (marked stylistically, written)</a:t>
            </a:r>
            <a:endParaRPr lang="en-GB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i="1" dirty="0" err="1" smtClean="0"/>
              <a:t>Visserligen</a:t>
            </a:r>
            <a:r>
              <a:rPr lang="en-GB" i="1" dirty="0" smtClean="0"/>
              <a:t> </a:t>
            </a:r>
            <a:r>
              <a:rPr lang="en-GB" dirty="0" smtClean="0"/>
              <a:t>(…) </a:t>
            </a:r>
            <a:r>
              <a:rPr lang="en-GB" i="1" dirty="0" smtClean="0"/>
              <a:t>men</a:t>
            </a:r>
            <a:endParaRPr lang="en-GB" i="1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Only concessive marker</a:t>
            </a:r>
          </a:p>
          <a:p>
            <a:r>
              <a:rPr lang="en-GB" dirty="0" smtClean="0"/>
              <a:t>Test: always incomplete</a:t>
            </a:r>
          </a:p>
          <a:p>
            <a:r>
              <a:rPr lang="en-GB" dirty="0" smtClean="0"/>
              <a:t>Concessive </a:t>
            </a:r>
            <a:r>
              <a:rPr lang="en-GB" dirty="0" err="1" smtClean="0"/>
              <a:t>correaltion</a:t>
            </a:r>
            <a:r>
              <a:rPr lang="en-GB" dirty="0" smtClean="0"/>
              <a:t> (stylistically neutral)</a:t>
            </a:r>
          </a:p>
          <a:p>
            <a:r>
              <a:rPr lang="en-GB" dirty="0" err="1" smtClean="0"/>
              <a:t>Plurifunctional</a:t>
            </a:r>
            <a:r>
              <a:rPr lang="en-GB" dirty="0" smtClean="0"/>
              <a:t> rivals: </a:t>
            </a:r>
            <a:r>
              <a:rPr lang="en-GB" i="1" dirty="0" err="1" smtClean="0"/>
              <a:t>förvisso</a:t>
            </a:r>
            <a:r>
              <a:rPr lang="en-GB" dirty="0" smtClean="0"/>
              <a:t>, </a:t>
            </a:r>
            <a:r>
              <a:rPr lang="en-GB" i="1" dirty="0" err="1" smtClean="0"/>
              <a:t>visst</a:t>
            </a:r>
            <a:endParaRPr lang="en-GB" i="1" dirty="0" smtClean="0"/>
          </a:p>
          <a:p>
            <a:endParaRPr lang="en-GB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Rhetoric concession: </a:t>
            </a:r>
            <a:br>
              <a:rPr lang="en-GB" dirty="0" smtClean="0"/>
            </a:br>
            <a:r>
              <a:rPr lang="en-GB" dirty="0" smtClean="0"/>
              <a:t>‘admittedly (…) but’ </a:t>
            </a:r>
            <a:endParaRPr lang="en-GB" dirty="0"/>
          </a:p>
        </p:txBody>
      </p:sp>
      <p:sp>
        <p:nvSpPr>
          <p:cNvPr id="9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Epistemic adverbials among other means …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epistemic</a:t>
            </a:r>
            <a:r>
              <a:rPr lang="sv-SE" dirty="0" smtClean="0"/>
              <a:t> adverb:</a:t>
            </a:r>
          </a:p>
          <a:p>
            <a:pPr lvl="1"/>
            <a:r>
              <a:rPr lang="sv-SE" i="1" dirty="0" smtClean="0"/>
              <a:t>sans </a:t>
            </a:r>
            <a:r>
              <a:rPr lang="sv-SE" i="1" dirty="0" err="1" smtClean="0"/>
              <a:t>doute</a:t>
            </a:r>
            <a:r>
              <a:rPr lang="sv-SE" i="1" dirty="0" smtClean="0"/>
              <a:t>, </a:t>
            </a:r>
            <a:r>
              <a:rPr lang="sv-SE" i="1" dirty="0" err="1" smtClean="0"/>
              <a:t>peut-être</a:t>
            </a:r>
            <a:r>
              <a:rPr lang="sv-SE" i="1" dirty="0" smtClean="0"/>
              <a:t>, </a:t>
            </a:r>
            <a:r>
              <a:rPr lang="sv-SE" i="1" dirty="0" err="1" smtClean="0"/>
              <a:t>etc</a:t>
            </a:r>
            <a:endParaRPr lang="sv-SE" i="1" dirty="0" smtClean="0"/>
          </a:p>
          <a:p>
            <a:pPr marL="342900" lvl="1" indent="-342900">
              <a:spcBef>
                <a:spcPct val="35000"/>
              </a:spcBef>
              <a:buFontTx/>
              <a:buChar char="•"/>
            </a:pPr>
            <a:r>
              <a:rPr lang="sv-SE" i="1" dirty="0" err="1" smtClean="0"/>
              <a:t>evidential</a:t>
            </a:r>
            <a:r>
              <a:rPr lang="sv-SE" i="1" dirty="0" smtClean="0"/>
              <a:t> adverb:</a:t>
            </a:r>
          </a:p>
          <a:p>
            <a:pPr marL="1200150" lvl="3" indent="-342900">
              <a:spcBef>
                <a:spcPct val="35000"/>
              </a:spcBef>
            </a:pPr>
            <a:r>
              <a:rPr lang="sv-SE" i="1" dirty="0" err="1" smtClean="0"/>
              <a:t>évidemment</a:t>
            </a:r>
            <a:r>
              <a:rPr lang="sv-SE" i="1" dirty="0" smtClean="0"/>
              <a:t>, bien </a:t>
            </a:r>
            <a:r>
              <a:rPr lang="sv-SE" i="1" dirty="0" err="1" smtClean="0"/>
              <a:t>sûr</a:t>
            </a:r>
            <a:r>
              <a:rPr lang="sv-SE" i="1" dirty="0" smtClean="0"/>
              <a:t>, </a:t>
            </a:r>
            <a:r>
              <a:rPr lang="sv-SE" i="1" dirty="0" err="1" smtClean="0"/>
              <a:t>etc</a:t>
            </a:r>
            <a:r>
              <a:rPr lang="sv-SE" i="1" dirty="0" smtClean="0"/>
              <a:t> </a:t>
            </a:r>
          </a:p>
          <a:p>
            <a:pPr marL="342900" lvl="1" indent="-342900">
              <a:spcBef>
                <a:spcPct val="35000"/>
              </a:spcBef>
              <a:buFontTx/>
              <a:buChar char="•"/>
            </a:pPr>
            <a:r>
              <a:rPr lang="sv-SE" i="1" dirty="0" err="1" smtClean="0"/>
              <a:t>autres</a:t>
            </a:r>
            <a:r>
              <a:rPr lang="sv-SE" i="1" dirty="0" smtClean="0"/>
              <a:t> </a:t>
            </a:r>
            <a:r>
              <a:rPr lang="sv-SE" i="1" dirty="0" err="1" smtClean="0"/>
              <a:t>adverbes</a:t>
            </a:r>
            <a:r>
              <a:rPr lang="sv-SE" i="1" dirty="0" smtClean="0"/>
              <a:t>: </a:t>
            </a:r>
            <a:r>
              <a:rPr lang="sv-SE" dirty="0" err="1" smtClean="0"/>
              <a:t>d’accord</a:t>
            </a:r>
            <a:r>
              <a:rPr lang="sv-SE" dirty="0" smtClean="0"/>
              <a:t>, </a:t>
            </a:r>
            <a:r>
              <a:rPr lang="sv-SE" dirty="0" err="1" smtClean="0"/>
              <a:t>oui</a:t>
            </a:r>
            <a:endParaRPr lang="sv-SE" dirty="0" smtClean="0"/>
          </a:p>
          <a:p>
            <a:pPr marL="342900" lvl="1" indent="-342900">
              <a:spcBef>
                <a:spcPct val="35000"/>
              </a:spcBef>
              <a:buFontTx/>
              <a:buChar char="•"/>
            </a:pPr>
            <a:r>
              <a:rPr lang="sv-SE" i="1" dirty="0" err="1" smtClean="0"/>
              <a:t>adjective</a:t>
            </a:r>
            <a:r>
              <a:rPr lang="sv-SE" i="1" dirty="0" smtClean="0"/>
              <a:t> </a:t>
            </a:r>
            <a:r>
              <a:rPr lang="sv-SE" i="1" dirty="0" err="1" smtClean="0"/>
              <a:t>phrases</a:t>
            </a:r>
            <a:r>
              <a:rPr lang="sv-SE" i="1" dirty="0" smtClean="0"/>
              <a:t>:</a:t>
            </a:r>
          </a:p>
          <a:p>
            <a:pPr marL="742950" lvl="2" indent="-342900">
              <a:spcBef>
                <a:spcPct val="35000"/>
              </a:spcBef>
            </a:pPr>
            <a:r>
              <a:rPr lang="sv-SE" i="1" dirty="0" err="1" smtClean="0"/>
              <a:t>c’est</a:t>
            </a:r>
            <a:r>
              <a:rPr lang="sv-SE" i="1" dirty="0" smtClean="0"/>
              <a:t> </a:t>
            </a:r>
            <a:r>
              <a:rPr lang="sv-SE" i="1" dirty="0" err="1" smtClean="0"/>
              <a:t>vrai</a:t>
            </a:r>
            <a:r>
              <a:rPr lang="sv-SE" i="1" dirty="0" smtClean="0"/>
              <a:t>, </a:t>
            </a:r>
            <a:r>
              <a:rPr lang="sv-SE" i="1" dirty="0" err="1" smtClean="0"/>
              <a:t>c’est</a:t>
            </a:r>
            <a:r>
              <a:rPr lang="sv-SE" i="1" dirty="0" smtClean="0"/>
              <a:t> </a:t>
            </a:r>
            <a:r>
              <a:rPr lang="sv-SE" i="1" dirty="0" err="1" smtClean="0"/>
              <a:t>sûr</a:t>
            </a:r>
            <a:r>
              <a:rPr lang="sv-SE" i="1" dirty="0" smtClean="0"/>
              <a:t>, il est </a:t>
            </a:r>
            <a:r>
              <a:rPr lang="sv-SE" i="1" dirty="0" err="1" smtClean="0"/>
              <a:t>vai</a:t>
            </a:r>
            <a:r>
              <a:rPr lang="sv-SE" i="1" dirty="0" smtClean="0"/>
              <a:t> </a:t>
            </a:r>
            <a:r>
              <a:rPr lang="sv-SE" i="1" dirty="0" err="1" smtClean="0"/>
              <a:t>que</a:t>
            </a:r>
            <a:r>
              <a:rPr lang="sv-SE" i="1" dirty="0" smtClean="0"/>
              <a:t>, </a:t>
            </a:r>
            <a:r>
              <a:rPr lang="sv-SE" i="1" dirty="0" err="1" smtClean="0"/>
              <a:t>etc</a:t>
            </a:r>
            <a:endParaRPr lang="sv-SE" i="1" dirty="0" smtClean="0"/>
          </a:p>
          <a:p>
            <a:pPr marL="342900" lvl="1" indent="-342900">
              <a:spcBef>
                <a:spcPct val="35000"/>
              </a:spcBef>
              <a:buFontTx/>
              <a:buChar char="•"/>
            </a:pPr>
            <a:r>
              <a:rPr lang="sv-SE" i="1" dirty="0" err="1" smtClean="0"/>
              <a:t>Verbes</a:t>
            </a:r>
            <a:r>
              <a:rPr lang="sv-SE" i="1" dirty="0" smtClean="0"/>
              <a:t> </a:t>
            </a:r>
          </a:p>
          <a:p>
            <a:pPr lvl="1"/>
            <a:r>
              <a:rPr lang="sv-SE" i="1" dirty="0" smtClean="0"/>
              <a:t> je </a:t>
            </a:r>
            <a:r>
              <a:rPr lang="sv-SE" i="1" dirty="0" err="1" smtClean="0"/>
              <a:t>reconnais</a:t>
            </a:r>
            <a:r>
              <a:rPr lang="sv-SE" i="1" dirty="0" smtClean="0"/>
              <a:t> </a:t>
            </a:r>
            <a:r>
              <a:rPr lang="sv-SE" i="1" dirty="0" err="1" smtClean="0"/>
              <a:t>que</a:t>
            </a:r>
            <a:r>
              <a:rPr lang="sv-SE" i="1" dirty="0" smtClean="0"/>
              <a:t>, je </a:t>
            </a:r>
            <a:r>
              <a:rPr lang="sv-SE" i="1" dirty="0" err="1" smtClean="0"/>
              <a:t>sais</a:t>
            </a:r>
            <a:r>
              <a:rPr lang="sv-SE" i="1" dirty="0" smtClean="0"/>
              <a:t> </a:t>
            </a:r>
            <a:r>
              <a:rPr lang="sv-SE" i="1" dirty="0" err="1" smtClean="0"/>
              <a:t>que</a:t>
            </a:r>
            <a:r>
              <a:rPr lang="sv-SE" i="1" dirty="0" smtClean="0"/>
              <a:t>, </a:t>
            </a:r>
            <a:r>
              <a:rPr lang="sv-SE" i="1" dirty="0" err="1" smtClean="0"/>
              <a:t>etc</a:t>
            </a:r>
            <a:endParaRPr lang="en-GB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9 % of </a:t>
            </a:r>
            <a:r>
              <a:rPr lang="en-GB" i="1" dirty="0" smtClean="0"/>
              <a:t>sans </a:t>
            </a:r>
            <a:r>
              <a:rPr lang="en-GB" i="1" dirty="0" err="1" smtClean="0"/>
              <a:t>doute</a:t>
            </a:r>
            <a:r>
              <a:rPr lang="en-GB" i="1" dirty="0" smtClean="0"/>
              <a:t> </a:t>
            </a:r>
            <a:r>
              <a:rPr lang="en-GB" dirty="0" smtClean="0"/>
              <a:t>in </a:t>
            </a:r>
            <a:r>
              <a:rPr lang="en-GB" dirty="0" err="1" smtClean="0"/>
              <a:t>concessives</a:t>
            </a:r>
            <a:endParaRPr lang="en-GB" dirty="0"/>
          </a:p>
        </p:txBody>
      </p:sp>
      <p:graphicFrame>
        <p:nvGraphicFramePr>
          <p:cNvPr id="9" name="Platshållare för innehåll 8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924799" cy="2596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914400"/>
                <a:gridCol w="990600"/>
                <a:gridCol w="947057"/>
                <a:gridCol w="1132114"/>
                <a:gridCol w="1132114"/>
                <a:gridCol w="1132114"/>
              </a:tblGrid>
              <a:tr h="61269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Fiction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Non fiction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Debate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58908">
                <a:tc>
                  <a:txBody>
                    <a:bodyPr/>
                    <a:lstStyle/>
                    <a:p>
                      <a:r>
                        <a:rPr lang="en-GB" dirty="0" smtClean="0"/>
                        <a:t>Sans </a:t>
                      </a:r>
                      <a:r>
                        <a:rPr lang="en-GB" dirty="0" err="1" smtClean="0"/>
                        <a:t>doute</a:t>
                      </a:r>
                      <a:r>
                        <a:rPr lang="en-GB" dirty="0" smtClean="0"/>
                        <a:t> -</a:t>
                      </a:r>
                      <a:r>
                        <a:rPr lang="en-GB" dirty="0" err="1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2692">
                <a:tc>
                  <a:txBody>
                    <a:bodyPr/>
                    <a:lstStyle/>
                    <a:p>
                      <a:r>
                        <a:rPr lang="en-GB" dirty="0" smtClean="0"/>
                        <a:t>Certes (all)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269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Translation epistemic strength or concession?</a:t>
            </a:r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idx="4294967295"/>
          </p:nvPr>
        </p:nvSpPr>
        <p:spPr>
          <a:xfrm>
            <a:off x="2133600" y="1676400"/>
            <a:ext cx="7010400" cy="4419600"/>
          </a:xfrm>
        </p:spPr>
        <p:txBody>
          <a:bodyPr/>
          <a:lstStyle/>
          <a:p>
            <a:r>
              <a:rPr lang="en-GB" dirty="0" smtClean="0"/>
              <a:t>X sans </a:t>
            </a:r>
            <a:r>
              <a:rPr lang="en-GB" dirty="0" err="1" smtClean="0"/>
              <a:t>doute</a:t>
            </a:r>
            <a:r>
              <a:rPr lang="en-GB" dirty="0" smtClean="0"/>
              <a:t> (</a:t>
            </a:r>
            <a:r>
              <a:rPr lang="en-GB" dirty="0" err="1" smtClean="0"/>
              <a:t>y</a:t>
            </a:r>
            <a:r>
              <a:rPr lang="en-GB" dirty="0" smtClean="0"/>
              <a:t>) </a:t>
            </a:r>
            <a:r>
              <a:rPr lang="en-GB" dirty="0" err="1" smtClean="0"/>
              <a:t>z</a:t>
            </a:r>
            <a:endParaRPr lang="en-GB" dirty="0" smtClean="0"/>
          </a:p>
          <a:p>
            <a:r>
              <a:rPr lang="en-GB" i="1" dirty="0" err="1" smtClean="0"/>
              <a:t>Visserligen</a:t>
            </a:r>
            <a:r>
              <a:rPr lang="en-GB" i="1" dirty="0" smtClean="0"/>
              <a:t> </a:t>
            </a:r>
            <a:r>
              <a:rPr lang="en-GB" dirty="0" smtClean="0"/>
              <a:t>dominates</a:t>
            </a:r>
          </a:p>
          <a:p>
            <a:r>
              <a:rPr lang="en-GB" dirty="0" smtClean="0"/>
              <a:t>Probability adverbials + concessive marker (translation problem ?)</a:t>
            </a:r>
          </a:p>
          <a:p>
            <a:r>
              <a:rPr lang="en-GB" dirty="0" smtClean="0"/>
              <a:t>Evidential marker (</a:t>
            </a:r>
            <a:r>
              <a:rPr lang="en-GB" i="1" dirty="0" err="1" smtClean="0"/>
              <a:t>naturligtvis</a:t>
            </a:r>
            <a:r>
              <a:rPr lang="en-GB" dirty="0" smtClean="0"/>
              <a:t>)</a:t>
            </a:r>
          </a:p>
          <a:p>
            <a:r>
              <a:rPr lang="en-GB" dirty="0" smtClean="0"/>
              <a:t>(ex. 11-13)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447800" y="130175"/>
            <a:ext cx="3733800" cy="708025"/>
          </a:xfrm>
        </p:spPr>
        <p:txBody>
          <a:bodyPr/>
          <a:lstStyle/>
          <a:p>
            <a:r>
              <a:rPr lang="en-GB" dirty="0" smtClean="0"/>
              <a:t>Conclusions …</a:t>
            </a:r>
            <a:endParaRPr lang="en-GB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1752600" y="914400"/>
            <a:ext cx="7010400" cy="5791200"/>
          </a:xfrm>
        </p:spPr>
        <p:txBody>
          <a:bodyPr/>
          <a:lstStyle/>
          <a:p>
            <a:r>
              <a:rPr lang="en-GB" dirty="0" smtClean="0"/>
              <a:t>Differences between ST and TT</a:t>
            </a:r>
          </a:p>
          <a:p>
            <a:pPr lvl="1"/>
            <a:r>
              <a:rPr lang="en-GB" dirty="0" smtClean="0"/>
              <a:t>Expressions</a:t>
            </a:r>
          </a:p>
          <a:p>
            <a:pPr lvl="1"/>
            <a:r>
              <a:rPr lang="en-GB" dirty="0" smtClean="0"/>
              <a:t>Distribution</a:t>
            </a:r>
          </a:p>
          <a:p>
            <a:r>
              <a:rPr lang="en-GB" dirty="0" smtClean="0"/>
              <a:t>Translation effects</a:t>
            </a:r>
          </a:p>
          <a:p>
            <a:pPr lvl="1"/>
            <a:r>
              <a:rPr lang="en-GB" dirty="0" smtClean="0"/>
              <a:t>Epistemic expressions (strength) vary cross-linguistically (specializations)</a:t>
            </a:r>
          </a:p>
          <a:p>
            <a:pPr lvl="1"/>
            <a:r>
              <a:rPr lang="en-GB" dirty="0" smtClean="0"/>
              <a:t>Influence from the translator / text type</a:t>
            </a:r>
          </a:p>
          <a:p>
            <a:r>
              <a:rPr lang="en-GB" dirty="0" smtClean="0"/>
              <a:t> Translation paradigms</a:t>
            </a:r>
          </a:p>
          <a:p>
            <a:pPr lvl="1"/>
            <a:r>
              <a:rPr lang="en-GB" dirty="0" smtClean="0"/>
              <a:t>a </a:t>
            </a:r>
            <a:r>
              <a:rPr lang="en-GB" i="1" dirty="0" smtClean="0"/>
              <a:t>complement </a:t>
            </a:r>
            <a:r>
              <a:rPr lang="en-GB" dirty="0" smtClean="0"/>
              <a:t>to monolingual analysis </a:t>
            </a:r>
          </a:p>
          <a:p>
            <a:pPr lvl="1"/>
            <a:r>
              <a:rPr lang="en-GB" dirty="0" smtClean="0"/>
              <a:t>spotting problematic constructions</a:t>
            </a:r>
          </a:p>
          <a:p>
            <a:pPr lvl="1"/>
            <a:r>
              <a:rPr lang="en-GB" dirty="0" smtClean="0"/>
              <a:t>divergences between text types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1676400" y="381000"/>
            <a:ext cx="7239000" cy="6172200"/>
          </a:xfrm>
        </p:spPr>
        <p:txBody>
          <a:bodyPr/>
          <a:lstStyle/>
          <a:p>
            <a:r>
              <a:rPr lang="en-GB" dirty="0" smtClean="0"/>
              <a:t>Meaning, comparison &amp; contrast </a:t>
            </a:r>
          </a:p>
          <a:p>
            <a:pPr lvl="1"/>
            <a:r>
              <a:rPr lang="en-GB" dirty="0" smtClean="0"/>
              <a:t>how to analyse translation paradigms</a:t>
            </a:r>
          </a:p>
          <a:p>
            <a:pPr lvl="2"/>
            <a:r>
              <a:rPr lang="en-GB" dirty="0" smtClean="0"/>
              <a:t>complement to monolingual analysis</a:t>
            </a:r>
          </a:p>
          <a:p>
            <a:pPr lvl="1"/>
            <a:r>
              <a:rPr lang="en-GB" dirty="0" smtClean="0"/>
              <a:t>formal translation equivalents : consequences ?</a:t>
            </a:r>
          </a:p>
          <a:p>
            <a:pPr lvl="1"/>
            <a:r>
              <a:rPr lang="en-GB" dirty="0" err="1" smtClean="0"/>
              <a:t>monosemic</a:t>
            </a:r>
            <a:r>
              <a:rPr lang="en-GB" dirty="0" smtClean="0"/>
              <a:t> translation equivalents </a:t>
            </a:r>
          </a:p>
          <a:p>
            <a:r>
              <a:rPr lang="en-GB" dirty="0" smtClean="0"/>
              <a:t>Source texts vs. target texts</a:t>
            </a:r>
          </a:p>
          <a:p>
            <a:pPr lvl="1"/>
            <a:r>
              <a:rPr lang="en-GB" dirty="0" smtClean="0"/>
              <a:t>over representation / under representation</a:t>
            </a:r>
          </a:p>
          <a:p>
            <a:pPr lvl="1"/>
            <a:r>
              <a:rPr lang="en-GB" dirty="0" smtClean="0"/>
              <a:t>distribution and text type</a:t>
            </a:r>
          </a:p>
          <a:p>
            <a:r>
              <a:rPr lang="en-GB" dirty="0" smtClean="0"/>
              <a:t>Translations</a:t>
            </a:r>
          </a:p>
          <a:p>
            <a:pPr lvl="1"/>
            <a:r>
              <a:rPr lang="en-GB" dirty="0" smtClean="0"/>
              <a:t>Translation types (fiction, non fiction, debate)</a:t>
            </a:r>
          </a:p>
          <a:p>
            <a:pPr lvl="1"/>
            <a:r>
              <a:rPr lang="en-GB" dirty="0" smtClean="0"/>
              <a:t>Problematic structures? </a:t>
            </a:r>
          </a:p>
          <a:p>
            <a:pPr lvl="1"/>
            <a:r>
              <a:rPr lang="en-GB" dirty="0" smtClean="0"/>
              <a:t>Translators idiolect ?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Platshållare för sidfot 3"/>
          <p:cNvSpPr txBox="1">
            <a:spLocks/>
          </p:cNvSpPr>
          <p:nvPr/>
        </p:nvSpPr>
        <p:spPr bwMode="auto">
          <a:xfrm>
            <a:off x="0" y="5486400"/>
            <a:ext cx="137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UCCTS 2010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Edge Hill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Carina Andersson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705600" cy="762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800" dirty="0" smtClean="0"/>
              <a:t>C-</a:t>
            </a:r>
            <a:r>
              <a:rPr lang="en-GB" sz="2800" dirty="0" err="1" smtClean="0"/>
              <a:t>ParaFraS</a:t>
            </a:r>
            <a:r>
              <a:rPr lang="en-GB" sz="2800" dirty="0" smtClean="0"/>
              <a:t> 2010 –</a:t>
            </a:r>
            <a:r>
              <a:rPr lang="en-GB" sz="2800" dirty="0" err="1" smtClean="0"/>
              <a:t>swedish-french</a:t>
            </a:r>
            <a:r>
              <a:rPr lang="en-GB" sz="2800" dirty="0" smtClean="0"/>
              <a:t> bilingual corpus </a:t>
            </a:r>
            <a:endParaRPr lang="en-GB" sz="2800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/>
        </p:nvGraphicFramePr>
        <p:xfrm>
          <a:off x="1219200" y="1752600"/>
          <a:ext cx="7696201" cy="487679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28800"/>
                <a:gridCol w="1524000"/>
                <a:gridCol w="1371600"/>
                <a:gridCol w="1295400"/>
                <a:gridCol w="1676401"/>
              </a:tblGrid>
              <a:tr h="929603"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endParaRPr lang="fr-FR" sz="20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S ST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F TT</a:t>
                      </a:r>
                      <a:endParaRPr lang="fr-FR" sz="2000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F ST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baseline="0" dirty="0" smtClean="0"/>
                        <a:t>S TT</a:t>
                      </a:r>
                      <a:endParaRPr lang="fr-FR" sz="20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</a:tr>
              <a:tr h="1315732"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en-GB" sz="2000" noProof="0" smtClean="0"/>
                        <a:t>Fiction</a:t>
                      </a:r>
                      <a:endParaRPr lang="en-GB" sz="2000" noProof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530000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560000</a:t>
                      </a:r>
                      <a:endParaRPr lang="fr-FR" sz="2000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575000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590000</a:t>
                      </a:r>
                    </a:p>
                    <a:p>
                      <a:pPr>
                        <a:spcAft>
                          <a:spcPts val="3000"/>
                        </a:spcAft>
                      </a:pPr>
                      <a:endParaRPr lang="fr-FR" sz="20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</a:tr>
              <a:tr h="1315732"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en-GB" sz="2000" baseline="0" noProof="0" smtClean="0"/>
                        <a:t>Non fiction</a:t>
                      </a:r>
                      <a:endParaRPr lang="en-GB" sz="2000" noProof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300000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345000</a:t>
                      </a:r>
                      <a:endParaRPr lang="fr-FR" sz="2000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370000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380000</a:t>
                      </a:r>
                    </a:p>
                    <a:p>
                      <a:pPr>
                        <a:spcAft>
                          <a:spcPts val="3000"/>
                        </a:spcAft>
                      </a:pPr>
                      <a:endParaRPr lang="fr-FR" sz="20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</a:tr>
              <a:tr h="1315732"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en-GB" sz="2000" noProof="0" dirty="0" err="1" smtClean="0"/>
                        <a:t>Debats</a:t>
                      </a:r>
                      <a:endParaRPr lang="en-GB" sz="2000" noProof="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111000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111000</a:t>
                      </a:r>
                      <a:endParaRPr lang="fr-FR" sz="2000" dirty="0"/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460000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0"/>
                        </a:spcAft>
                      </a:pPr>
                      <a:r>
                        <a:rPr lang="fr-FR" sz="2000" dirty="0" smtClean="0"/>
                        <a:t>-</a:t>
                      </a:r>
                    </a:p>
                    <a:p>
                      <a:pPr>
                        <a:spcAft>
                          <a:spcPts val="3000"/>
                        </a:spcAft>
                      </a:pPr>
                      <a:endParaRPr lang="fr-FR" sz="20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Definition: epistemic expression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“… the </a:t>
            </a:r>
            <a:r>
              <a:rPr lang="en-GB" b="1" dirty="0" smtClean="0"/>
              <a:t>estimation</a:t>
            </a:r>
            <a:r>
              <a:rPr lang="en-GB" dirty="0" smtClean="0"/>
              <a:t>, typically, but not necessary, by the speaker, of the chances that the state of affairs expressed in the clause applies in the word.” […] it expresses the </a:t>
            </a:r>
            <a:r>
              <a:rPr lang="en-GB" b="1" dirty="0" smtClean="0"/>
              <a:t>degree of probability </a:t>
            </a:r>
            <a:r>
              <a:rPr lang="en-GB" dirty="0" smtClean="0"/>
              <a:t>of the state of affairs.”</a:t>
            </a:r>
          </a:p>
          <a:p>
            <a:r>
              <a:rPr lang="en-GB" dirty="0" smtClean="0"/>
              <a:t>Face protecting operation - </a:t>
            </a:r>
          </a:p>
          <a:p>
            <a:r>
              <a:rPr lang="en-GB" dirty="0" smtClean="0"/>
              <a:t>Pre modal – modal – post modal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1752600" y="1600200"/>
            <a:ext cx="2001419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800" dirty="0" smtClean="0"/>
              <a:t>Sans </a:t>
            </a:r>
            <a:r>
              <a:rPr lang="en-GB" sz="2800" dirty="0" err="1" smtClean="0"/>
              <a:t>doute</a:t>
            </a:r>
            <a:endParaRPr lang="en-GB" sz="2800" dirty="0"/>
          </a:p>
        </p:txBody>
      </p:sp>
      <p:sp>
        <p:nvSpPr>
          <p:cNvPr id="9" name="Rektangel 8"/>
          <p:cNvSpPr/>
          <p:nvPr/>
        </p:nvSpPr>
        <p:spPr>
          <a:xfrm>
            <a:off x="1828800" y="4724400"/>
            <a:ext cx="18288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sz="2800" dirty="0" smtClean="0">
                <a:solidFill>
                  <a:srgbClr val="000000"/>
                </a:solidFill>
              </a:rPr>
              <a:t>Devoir</a:t>
            </a: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4419600" y="914400"/>
            <a:ext cx="432682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200" dirty="0" smtClean="0"/>
          </a:p>
          <a:p>
            <a:pPr>
              <a:buFont typeface="Wingdings" charset="2"/>
              <a:buChar char="§"/>
            </a:pPr>
            <a:r>
              <a:rPr lang="en-GB" sz="2200" dirty="0" smtClean="0"/>
              <a:t> Adverbial - Prep phrase</a:t>
            </a:r>
          </a:p>
          <a:p>
            <a:pPr>
              <a:buFont typeface="Wingdings" charset="2"/>
              <a:buChar char="§"/>
            </a:pPr>
            <a:r>
              <a:rPr lang="en-GB" sz="2200" dirty="0" smtClean="0"/>
              <a:t>Simple modal meaning (?)</a:t>
            </a:r>
          </a:p>
          <a:p>
            <a:pPr lvl="1">
              <a:buFont typeface="Wingdings" charset="2"/>
              <a:buChar char="§"/>
            </a:pPr>
            <a:r>
              <a:rPr lang="en-GB" sz="2200" dirty="0" smtClean="0"/>
              <a:t>high probability</a:t>
            </a:r>
          </a:p>
          <a:p>
            <a:pPr lvl="1">
              <a:buFont typeface="Wingdings" charset="2"/>
              <a:buChar char="§"/>
            </a:pPr>
            <a:r>
              <a:rPr lang="en-GB" sz="2200" dirty="0" smtClean="0"/>
              <a:t>Concessive ? (post modal)</a:t>
            </a:r>
          </a:p>
          <a:p>
            <a:pPr>
              <a:buFont typeface="Wingdings" charset="2"/>
              <a:buChar char="§"/>
            </a:pPr>
            <a:r>
              <a:rPr lang="en-GB" sz="2200" dirty="0" err="1" smtClean="0"/>
              <a:t>Monosemic</a:t>
            </a:r>
            <a:r>
              <a:rPr lang="en-GB" sz="2200" dirty="0" smtClean="0"/>
              <a:t> (epistemic modality</a:t>
            </a:r>
            <a:r>
              <a:rPr lang="fr-FR" sz="2200" dirty="0" smtClean="0"/>
              <a:t>)</a:t>
            </a:r>
          </a:p>
          <a:p>
            <a:endParaRPr lang="fr-FR" dirty="0"/>
          </a:p>
        </p:txBody>
      </p:sp>
      <p:sp>
        <p:nvSpPr>
          <p:cNvPr id="11" name="textruta 10"/>
          <p:cNvSpPr txBox="1"/>
          <p:nvPr/>
        </p:nvSpPr>
        <p:spPr>
          <a:xfrm>
            <a:off x="4267200" y="4191000"/>
            <a:ext cx="44196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§"/>
            </a:pPr>
            <a:r>
              <a:rPr lang="fr-FR" sz="2200" dirty="0" err="1" smtClean="0"/>
              <a:t>Epistemic</a:t>
            </a:r>
            <a:r>
              <a:rPr lang="fr-FR" sz="2200" dirty="0" smtClean="0"/>
              <a:t> aux</a:t>
            </a:r>
          </a:p>
          <a:p>
            <a:pPr>
              <a:buFont typeface="Wingdings" charset="2"/>
              <a:buChar char="§"/>
            </a:pPr>
            <a:r>
              <a:rPr lang="fr-FR" sz="2200" dirty="0" err="1" smtClean="0"/>
              <a:t>Complex</a:t>
            </a:r>
            <a:r>
              <a:rPr lang="fr-FR" sz="2200" dirty="0" smtClean="0"/>
              <a:t> modal </a:t>
            </a:r>
            <a:r>
              <a:rPr lang="fr-FR" sz="2200" dirty="0" err="1" smtClean="0"/>
              <a:t>meaning</a:t>
            </a:r>
            <a:endParaRPr lang="fr-FR" sz="2200" dirty="0" smtClean="0"/>
          </a:p>
          <a:p>
            <a:pPr lvl="1">
              <a:buFont typeface="Wingdings" charset="2"/>
              <a:buChar char="§"/>
            </a:pPr>
            <a:r>
              <a:rPr lang="fr-FR" sz="2200" dirty="0" err="1" smtClean="0"/>
              <a:t>inference</a:t>
            </a:r>
            <a:r>
              <a:rPr lang="fr-FR" sz="2200" dirty="0" smtClean="0"/>
              <a:t> + </a:t>
            </a:r>
            <a:r>
              <a:rPr lang="fr-FR" sz="2200" dirty="0" err="1" smtClean="0"/>
              <a:t>high</a:t>
            </a:r>
            <a:r>
              <a:rPr lang="fr-FR" sz="2200" dirty="0" smtClean="0"/>
              <a:t> </a:t>
            </a:r>
            <a:r>
              <a:rPr lang="fr-FR" sz="2200" dirty="0" err="1" smtClean="0"/>
              <a:t>probability</a:t>
            </a:r>
            <a:endParaRPr lang="fr-FR" sz="2200" dirty="0" smtClean="0"/>
          </a:p>
          <a:p>
            <a:pPr>
              <a:buFont typeface="Wingdings" charset="2"/>
              <a:buChar char="§"/>
            </a:pPr>
            <a:r>
              <a:rPr lang="fr-FR" sz="2200" dirty="0" err="1" smtClean="0"/>
              <a:t>Polysemic</a:t>
            </a:r>
            <a:r>
              <a:rPr lang="fr-FR" sz="2200" dirty="0" smtClean="0"/>
              <a:t> </a:t>
            </a:r>
          </a:p>
          <a:p>
            <a:pPr lvl="1">
              <a:buFont typeface="Wingdings" charset="2"/>
              <a:buChar char="§"/>
            </a:pPr>
            <a:r>
              <a:rPr lang="fr-FR" sz="2200" dirty="0" smtClean="0"/>
              <a:t>modal &amp; non modal</a:t>
            </a:r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</p:nvPr>
        </p:nvGraphicFramePr>
        <p:xfrm>
          <a:off x="1524000" y="457200"/>
          <a:ext cx="7391399" cy="472439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05000"/>
                <a:gridCol w="914400"/>
                <a:gridCol w="1143000"/>
                <a:gridCol w="991411"/>
                <a:gridCol w="913589"/>
                <a:gridCol w="1523999"/>
              </a:tblGrid>
              <a:tr h="1006573"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Fiction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Non</a:t>
                      </a:r>
                      <a:r>
                        <a:rPr lang="en-GB" sz="2800" baseline="0" dirty="0" smtClean="0"/>
                        <a:t> fiction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Debate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</a:tr>
              <a:tr h="1006573"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FST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</a:t>
                      </a:r>
                      <a:r>
                        <a:rPr lang="en-GB" sz="2800" baseline="0" dirty="0" smtClean="0"/>
                        <a:t>TT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</a:t>
                      </a:r>
                      <a:r>
                        <a:rPr lang="en-GB" sz="2800" baseline="0" dirty="0" smtClean="0"/>
                        <a:t>ST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</a:t>
                      </a:r>
                      <a:r>
                        <a:rPr lang="en-GB" sz="2800" baseline="0" dirty="0" smtClean="0"/>
                        <a:t>TT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r>
                        <a:rPr lang="en-GB" sz="2800" dirty="0" smtClean="0"/>
                        <a:t>FST</a:t>
                      </a:r>
                      <a:endParaRPr lang="en-GB" sz="2800" dirty="0"/>
                    </a:p>
                  </a:txBody>
                  <a:tcPr/>
                </a:tc>
              </a:tr>
              <a:tr h="1006573"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000" b="1" i="1" dirty="0" smtClean="0"/>
                        <a:t>Sans </a:t>
                      </a:r>
                      <a:r>
                        <a:rPr lang="en-GB" sz="2000" b="1" i="1" dirty="0" err="1" smtClean="0"/>
                        <a:t>doute</a:t>
                      </a:r>
                      <a:endParaRPr lang="en-GB" sz="2000" b="1" i="1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212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134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71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67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44</a:t>
                      </a:r>
                      <a:endParaRPr lang="en-GB" sz="2800" dirty="0"/>
                    </a:p>
                  </a:txBody>
                  <a:tcPr/>
                </a:tc>
              </a:tr>
              <a:tr h="1006573"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000" b="1" i="1" dirty="0" err="1" smtClean="0"/>
                        <a:t>probablement</a:t>
                      </a:r>
                      <a:endParaRPr lang="en-GB" sz="2000" b="1" i="1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34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b="1" dirty="0" smtClean="0"/>
                        <a:t>94</a:t>
                      </a:r>
                      <a:endParaRPr lang="en-GB" sz="2800" b="1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b="1" dirty="0" smtClean="0"/>
                        <a:t>47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43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13</a:t>
                      </a:r>
                      <a:endParaRPr lang="en-GB" sz="2800" dirty="0"/>
                    </a:p>
                  </a:txBody>
                  <a:tcPr/>
                </a:tc>
              </a:tr>
              <a:tr h="698107"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000" b="1" i="1" dirty="0" smtClean="0"/>
                        <a:t>devoir</a:t>
                      </a:r>
                      <a:endParaRPr lang="en-GB" sz="2000" b="1" i="1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342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221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?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?</a:t>
                      </a:r>
                      <a:endParaRPr lang="en-GB" sz="2800" dirty="0"/>
                    </a:p>
                  </a:txBody>
                  <a:tcPr>
                    <a:solidFill>
                      <a:srgbClr val="A8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4200"/>
                        </a:spcAft>
                      </a:pPr>
                      <a:r>
                        <a:rPr lang="en-GB" sz="2800" dirty="0" smtClean="0"/>
                        <a:t>?</a:t>
                      </a:r>
                      <a:endParaRPr lang="en-GB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3314531" y="6505613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1600200" y="228600"/>
            <a:ext cx="3200400" cy="892175"/>
          </a:xfrm>
        </p:spPr>
        <p:txBody>
          <a:bodyPr/>
          <a:lstStyle/>
          <a:p>
            <a:r>
              <a:rPr lang="en-GB" dirty="0" smtClean="0"/>
              <a:t>In Swedish … </a:t>
            </a:r>
            <a:endParaRPr lang="en-GB" dirty="0"/>
          </a:p>
        </p:txBody>
      </p:sp>
      <p:sp>
        <p:nvSpPr>
          <p:cNvPr id="7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 flipH="1">
            <a:off x="5638800" y="609600"/>
            <a:ext cx="2615845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/>
              <a:t>Sans </a:t>
            </a:r>
            <a:r>
              <a:rPr lang="en-GB" sz="3200" dirty="0" err="1" smtClean="0"/>
              <a:t>doute</a:t>
            </a:r>
            <a:endParaRPr lang="en-GB" sz="3200" dirty="0"/>
          </a:p>
        </p:txBody>
      </p:sp>
      <p:sp>
        <p:nvSpPr>
          <p:cNvPr id="9" name="textruta 8"/>
          <p:cNvSpPr txBox="1"/>
          <p:nvPr/>
        </p:nvSpPr>
        <p:spPr>
          <a:xfrm>
            <a:off x="4953000" y="1371600"/>
            <a:ext cx="325852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800" dirty="0" err="1" smtClean="0"/>
              <a:t>Nog</a:t>
            </a:r>
            <a:endParaRPr lang="en-GB" sz="2800" dirty="0" smtClean="0"/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Antagligen</a:t>
            </a:r>
            <a:endParaRPr lang="en-GB" sz="2800" dirty="0" smtClean="0"/>
          </a:p>
          <a:p>
            <a:pPr>
              <a:spcAft>
                <a:spcPts val="1200"/>
              </a:spcAft>
            </a:pPr>
            <a:r>
              <a:rPr lang="en-GB" sz="2800" dirty="0" smtClean="0"/>
              <a:t>Med all </a:t>
            </a:r>
            <a:r>
              <a:rPr lang="en-GB" sz="2800" dirty="0" err="1" smtClean="0"/>
              <a:t>sannolikhet</a:t>
            </a:r>
            <a:endParaRPr lang="en-GB" sz="2800" dirty="0"/>
          </a:p>
        </p:txBody>
      </p:sp>
      <p:sp>
        <p:nvSpPr>
          <p:cNvPr id="10" name="textruta 9"/>
          <p:cNvSpPr txBox="1"/>
          <p:nvPr/>
        </p:nvSpPr>
        <p:spPr>
          <a:xfrm>
            <a:off x="3429000" y="3352800"/>
            <a:ext cx="2743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800" dirty="0" err="1" smtClean="0"/>
              <a:t>Måste</a:t>
            </a:r>
            <a:endParaRPr lang="en-GB" sz="2800" dirty="0" smtClean="0"/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Torde</a:t>
            </a:r>
            <a:endParaRPr lang="en-GB" sz="2800" dirty="0" smtClean="0"/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Måtte</a:t>
            </a:r>
            <a:endParaRPr lang="en-GB" sz="2800" dirty="0" smtClean="0"/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Nog</a:t>
            </a:r>
            <a:r>
              <a:rPr lang="en-GB" sz="2800" dirty="0" smtClean="0"/>
              <a:t>	</a:t>
            </a:r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Troligen</a:t>
            </a:r>
            <a:endParaRPr lang="en-GB" sz="2800" dirty="0" smtClean="0"/>
          </a:p>
        </p:txBody>
      </p:sp>
      <p:sp>
        <p:nvSpPr>
          <p:cNvPr id="11" name="textruta 10"/>
          <p:cNvSpPr txBox="1"/>
          <p:nvPr/>
        </p:nvSpPr>
        <p:spPr>
          <a:xfrm>
            <a:off x="1752600" y="3200400"/>
            <a:ext cx="1313180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/>
              <a:t>devoir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 …</a:t>
            </a:r>
            <a:endParaRPr lang="en-GB" dirty="0"/>
          </a:p>
        </p:txBody>
      </p:sp>
      <p:sp>
        <p:nvSpPr>
          <p:cNvPr id="6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0" y="5486400"/>
            <a:ext cx="1371600" cy="1219200"/>
          </a:xfrm>
        </p:spPr>
        <p:txBody>
          <a:bodyPr/>
          <a:lstStyle/>
          <a:p>
            <a:pPr>
              <a:defRPr/>
            </a:pPr>
            <a:r>
              <a:rPr lang="sv-SE" b="1" dirty="0" smtClean="0"/>
              <a:t>UCCTS 2010 </a:t>
            </a:r>
          </a:p>
          <a:p>
            <a:pPr>
              <a:defRPr/>
            </a:pPr>
            <a:r>
              <a:rPr lang="sv-SE" dirty="0" err="1" smtClean="0"/>
              <a:t>Edge</a:t>
            </a:r>
            <a:r>
              <a:rPr lang="sv-SE" dirty="0" smtClean="0"/>
              <a:t> Hill</a:t>
            </a:r>
          </a:p>
          <a:p>
            <a:pPr>
              <a:defRPr/>
            </a:pPr>
            <a:endParaRPr lang="sv-SE" dirty="0" smtClean="0"/>
          </a:p>
          <a:p>
            <a:pPr>
              <a:defRPr/>
            </a:pPr>
            <a:r>
              <a:rPr lang="sv-SE" dirty="0" smtClean="0"/>
              <a:t>Carina Andersson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3124200" y="381000"/>
            <a:ext cx="2667000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 smtClean="0">
                <a:ln>
                  <a:solidFill>
                    <a:srgbClr val="3366FF"/>
                  </a:solidFill>
                </a:ln>
              </a:rPr>
              <a:t>utan tvivel</a:t>
            </a:r>
          </a:p>
          <a:p>
            <a:r>
              <a:rPr lang="sv-SE" i="1" dirty="0" smtClean="0">
                <a:ln>
                  <a:solidFill>
                    <a:srgbClr val="3366FF"/>
                  </a:solidFill>
                </a:ln>
              </a:rPr>
              <a:t>utan tvekan</a:t>
            </a:r>
          </a:p>
          <a:p>
            <a:r>
              <a:rPr lang="sv-SE" i="1" dirty="0" smtClean="0">
                <a:ln>
                  <a:solidFill>
                    <a:srgbClr val="800000"/>
                  </a:solidFill>
                </a:ln>
                <a:solidFill>
                  <a:srgbClr val="660066"/>
                </a:solidFill>
              </a:rPr>
              <a:t>Säkert, säkerligen </a:t>
            </a:r>
            <a:r>
              <a:rPr lang="sv-SE" i="1" dirty="0" smtClean="0">
                <a:ln>
                  <a:solidFill>
                    <a:srgbClr val="FF6600"/>
                  </a:solidFill>
                </a:ln>
              </a:rPr>
              <a:t>antagligen förmodligen</a:t>
            </a:r>
          </a:p>
          <a:p>
            <a:r>
              <a:rPr lang="sv-SE" i="1" dirty="0" smtClean="0">
                <a:ln>
                  <a:solidFill>
                    <a:srgbClr val="FF6600"/>
                  </a:solidFill>
                </a:ln>
              </a:rPr>
              <a:t>troligen</a:t>
            </a:r>
          </a:p>
          <a:p>
            <a:r>
              <a:rPr lang="sv-SE" i="1" dirty="0" smtClean="0">
                <a:ln>
                  <a:solidFill>
                    <a:srgbClr val="FF6600"/>
                  </a:solidFill>
                </a:ln>
              </a:rPr>
              <a:t>rimligen </a:t>
            </a:r>
          </a:p>
          <a:p>
            <a:r>
              <a:rPr lang="sv-SE" i="1" dirty="0" smtClean="0">
                <a:ln>
                  <a:solidFill>
                    <a:srgbClr val="FF6600"/>
                  </a:solidFill>
                </a:ln>
              </a:rPr>
              <a:t>nog </a:t>
            </a:r>
          </a:p>
          <a:p>
            <a:r>
              <a:rPr lang="sv-SE" i="1" dirty="0" smtClean="0">
                <a:ln>
                  <a:solidFill>
                    <a:srgbClr val="FF6600"/>
                  </a:solidFill>
                </a:ln>
              </a:rPr>
              <a:t>väl</a:t>
            </a:r>
          </a:p>
          <a:p>
            <a:r>
              <a:rPr lang="sv-SE" i="1" dirty="0" smtClean="0">
                <a:ln>
                  <a:solidFill>
                    <a:srgbClr val="3366FF"/>
                  </a:solidFill>
                </a:ln>
              </a:rPr>
              <a:t>kanske </a:t>
            </a:r>
          </a:p>
          <a:p>
            <a:r>
              <a:rPr lang="sv-SE" i="1" dirty="0" smtClean="0"/>
              <a:t>tydligen </a:t>
            </a:r>
          </a:p>
          <a:p>
            <a:r>
              <a:rPr lang="sv-SE" i="1" dirty="0" smtClean="0"/>
              <a:t>naturligtvis </a:t>
            </a:r>
          </a:p>
          <a:p>
            <a:r>
              <a:rPr lang="sv-SE" i="1" dirty="0" smtClean="0">
                <a:ln>
                  <a:solidFill>
                    <a:srgbClr val="008000"/>
                  </a:solidFill>
                </a:ln>
              </a:rPr>
              <a:t>måste</a:t>
            </a:r>
          </a:p>
          <a:p>
            <a:r>
              <a:rPr lang="sv-SE" i="1" dirty="0" smtClean="0">
                <a:ln>
                  <a:solidFill>
                    <a:srgbClr val="008000"/>
                  </a:solidFill>
                </a:ln>
              </a:rPr>
              <a:t>torde </a:t>
            </a:r>
          </a:p>
          <a:p>
            <a:r>
              <a:rPr lang="sv-SE" i="1" dirty="0" smtClean="0">
                <a:ln>
                  <a:solidFill>
                    <a:srgbClr val="008000"/>
                  </a:solidFill>
                </a:ln>
              </a:rPr>
              <a:t>borde </a:t>
            </a:r>
          </a:p>
          <a:p>
            <a:r>
              <a:rPr lang="sv-SE" i="1" dirty="0" smtClean="0">
                <a:ln>
                  <a:solidFill>
                    <a:srgbClr val="008000"/>
                  </a:solidFill>
                </a:ln>
              </a:rPr>
              <a:t>lär </a:t>
            </a:r>
          </a:p>
          <a:p>
            <a:r>
              <a:rPr lang="sv-SE" i="1" dirty="0" smtClean="0">
                <a:ln>
                  <a:solidFill>
                    <a:srgbClr val="008000"/>
                  </a:solidFill>
                </a:ln>
              </a:rPr>
              <a:t>kan ...</a:t>
            </a:r>
            <a:endParaRPr lang="en-GB" dirty="0">
              <a:ln>
                <a:solidFill>
                  <a:srgbClr val="008000"/>
                </a:solidFill>
              </a:ln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5486400" y="457200"/>
            <a:ext cx="1644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n>
                  <a:solidFill>
                    <a:srgbClr val="0000FF"/>
                  </a:solidFill>
                </a:ln>
              </a:rPr>
              <a:t>Certainty </a:t>
            </a:r>
            <a:endParaRPr lang="en-GB" dirty="0">
              <a:ln>
                <a:solidFill>
                  <a:srgbClr val="0000FF"/>
                </a:solidFill>
              </a:ln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5791200" y="1752600"/>
            <a:ext cx="2458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n>
                  <a:solidFill>
                    <a:srgbClr val="FF6600"/>
                  </a:solidFill>
                </a:ln>
              </a:rPr>
              <a:t>High probability</a:t>
            </a:r>
            <a:endParaRPr lang="en-GB" dirty="0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6172200" y="3657600"/>
            <a:ext cx="1857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n>
                  <a:solidFill>
                    <a:srgbClr val="0000FF"/>
                  </a:solidFill>
                </a:ln>
              </a:rPr>
              <a:t>Possibility</a:t>
            </a:r>
            <a:endParaRPr lang="en-GB" dirty="0">
              <a:ln>
                <a:solidFill>
                  <a:srgbClr val="0000FF"/>
                </a:solidFill>
              </a:ln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6324600" y="4267200"/>
            <a:ext cx="1826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Evidentiality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3" grpId="0"/>
    </p:bldLst>
  </p:timing>
</p:sld>
</file>

<file path=ppt/theme/theme1.xml><?xml version="1.0" encoding="utf-8"?>
<a:theme xmlns:a="http://schemas.openxmlformats.org/drawingml/2006/main" name="UU">
  <a:themeElements>
    <a:clrScheme name="UU">
      <a:dk1>
        <a:srgbClr val="000000"/>
      </a:dk1>
      <a:lt1>
        <a:srgbClr val="FFFFFF"/>
      </a:lt1>
      <a:dk2>
        <a:srgbClr val="666666"/>
      </a:dk2>
      <a:lt2>
        <a:srgbClr val="B3B3B3"/>
      </a:lt2>
      <a:accent1>
        <a:srgbClr val="C7D6EA"/>
      </a:accent1>
      <a:accent2>
        <a:srgbClr val="F9E7C9"/>
      </a:accent2>
      <a:accent3>
        <a:srgbClr val="FFFFFF"/>
      </a:accent3>
      <a:accent4>
        <a:srgbClr val="000000"/>
      </a:accent4>
      <a:accent5>
        <a:srgbClr val="E0E8F3"/>
      </a:accent5>
      <a:accent6>
        <a:srgbClr val="E2D1B6"/>
      </a:accent6>
      <a:hlink>
        <a:srgbClr val="B9D3C6"/>
      </a:hlink>
      <a:folHlink>
        <a:srgbClr val="990000"/>
      </a:folHlink>
    </a:clrScheme>
    <a:fontScheme name="UU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Words>1792</Words>
  <Application>Microsoft Macintosh PowerPoint</Application>
  <PresentationFormat>Bildspel på skärmen (4:3)</PresentationFormat>
  <Paragraphs>390</Paragraphs>
  <Slides>27</Slides>
  <Notes>5</Notes>
  <HiddenSlides>0</HiddenSlides>
  <MMClips>0</MMClips>
  <ScaleCrop>false</ScaleCrop>
  <HeadingPairs>
    <vt:vector size="4" baseType="variant">
      <vt:variant>
        <vt:lpstr>Formgivningsmall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28" baseType="lpstr">
      <vt:lpstr>UU</vt:lpstr>
      <vt:lpstr>     Epistemic expressions in contrast and translation </vt:lpstr>
      <vt:lpstr>Contrast? </vt:lpstr>
      <vt:lpstr>Bild 3</vt:lpstr>
      <vt:lpstr>C-ParaFraS 2010 –swedish-french bilingual corpus </vt:lpstr>
      <vt:lpstr>Definition: epistemic expression</vt:lpstr>
      <vt:lpstr>Bild 6</vt:lpstr>
      <vt:lpstr>Bild 7</vt:lpstr>
      <vt:lpstr>In Swedish … </vt:lpstr>
      <vt:lpstr>Or …</vt:lpstr>
      <vt:lpstr>Bild 10</vt:lpstr>
      <vt:lpstr>Bild 11</vt:lpstr>
      <vt:lpstr>Bild 12</vt:lpstr>
      <vt:lpstr>Formal equivalence  – grammtical form / polysemy</vt:lpstr>
      <vt:lpstr>Formal equivalents: adverbials</vt:lpstr>
      <vt:lpstr>Sans doute – utan tvivel/tvekan  (‘no doubt’) </vt:lpstr>
      <vt:lpstr>Bild 16</vt:lpstr>
      <vt:lpstr>Sans doute – säkert, säkerligen  (‘surely’)</vt:lpstr>
      <vt:lpstr>Adverbs –ligen : ST / TT</vt:lpstr>
      <vt:lpstr>Sans doute – kanske (‘mayby’)</vt:lpstr>
      <vt:lpstr>ST /TT- equivalences</vt:lpstr>
      <vt:lpstr>Grammatical form / ambiguity</vt:lpstr>
      <vt:lpstr>Concessive meaning</vt:lpstr>
      <vt:lpstr>Rhetoric concession:  ‘admittedly (…) but’ </vt:lpstr>
      <vt:lpstr>Epistemic adverbials among other means …</vt:lpstr>
      <vt:lpstr>9 % of sans doute in concessives</vt:lpstr>
      <vt:lpstr>Translation epistemic strength or concession?</vt:lpstr>
      <vt:lpstr>Conclusions …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/>
  <cp:keywords/>
  <dc:description/>
  <cp:lastModifiedBy>Markus Gossas</cp:lastModifiedBy>
  <cp:revision>53</cp:revision>
  <cp:lastPrinted>2008-11-17T13:18:01Z</cp:lastPrinted>
  <dcterms:created xsi:type="dcterms:W3CDTF">2010-08-10T08:28:06Z</dcterms:created>
  <dcterms:modified xsi:type="dcterms:W3CDTF">2010-08-10T16:02:18Z</dcterms:modified>
  <cp:category/>
</cp:coreProperties>
</file>