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7"/>
  </p:notesMasterIdLst>
  <p:handoutMasterIdLst>
    <p:handoutMasterId r:id="rId48"/>
  </p:handoutMasterIdLst>
  <p:sldIdLst>
    <p:sldId id="257" r:id="rId2"/>
    <p:sldId id="425" r:id="rId3"/>
    <p:sldId id="469" r:id="rId4"/>
    <p:sldId id="483" r:id="rId5"/>
    <p:sldId id="470" r:id="rId6"/>
    <p:sldId id="484" r:id="rId7"/>
    <p:sldId id="488" r:id="rId8"/>
    <p:sldId id="487" r:id="rId9"/>
    <p:sldId id="477" r:id="rId10"/>
    <p:sldId id="426" r:id="rId11"/>
    <p:sldId id="427" r:id="rId12"/>
    <p:sldId id="428" r:id="rId13"/>
    <p:sldId id="431" r:id="rId14"/>
    <p:sldId id="485" r:id="rId15"/>
    <p:sldId id="432" r:id="rId16"/>
    <p:sldId id="434" r:id="rId17"/>
    <p:sldId id="435" r:id="rId18"/>
    <p:sldId id="479" r:id="rId19"/>
    <p:sldId id="437" r:id="rId20"/>
    <p:sldId id="438" r:id="rId21"/>
    <p:sldId id="439" r:id="rId22"/>
    <p:sldId id="440" r:id="rId23"/>
    <p:sldId id="441" r:id="rId24"/>
    <p:sldId id="486" r:id="rId25"/>
    <p:sldId id="442" r:id="rId26"/>
    <p:sldId id="443" r:id="rId27"/>
    <p:sldId id="446" r:id="rId28"/>
    <p:sldId id="447" r:id="rId29"/>
    <p:sldId id="448" r:id="rId30"/>
    <p:sldId id="449" r:id="rId31"/>
    <p:sldId id="450" r:id="rId32"/>
    <p:sldId id="451" r:id="rId33"/>
    <p:sldId id="452" r:id="rId34"/>
    <p:sldId id="453" r:id="rId35"/>
    <p:sldId id="454" r:id="rId36"/>
    <p:sldId id="455" r:id="rId37"/>
    <p:sldId id="458" r:id="rId38"/>
    <p:sldId id="459" r:id="rId39"/>
    <p:sldId id="481" r:id="rId40"/>
    <p:sldId id="489" r:id="rId41"/>
    <p:sldId id="490" r:id="rId42"/>
    <p:sldId id="491" r:id="rId43"/>
    <p:sldId id="492" r:id="rId44"/>
    <p:sldId id="493" r:id="rId45"/>
    <p:sldId id="494" r:id="rId46"/>
  </p:sldIdLst>
  <p:sldSz cx="9144000" cy="6858000" type="screen4x3"/>
  <p:notesSz cx="6772275" cy="99028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0000"/>
    <a:srgbClr val="1E1C77"/>
    <a:srgbClr val="5BBF21"/>
    <a:srgbClr val="3A75C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84" autoAdjust="0"/>
  </p:normalViewPr>
  <p:slideViewPr>
    <p:cSldViewPr>
      <p:cViewPr varScale="1">
        <p:scale>
          <a:sx n="75" d="100"/>
          <a:sy n="75" d="100"/>
        </p:scale>
        <p:origin x="-102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485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7" d="100"/>
          <a:sy n="37" d="100"/>
        </p:scale>
        <p:origin x="-1470" y="-96"/>
      </p:cViewPr>
      <p:guideLst>
        <p:guide orient="horz" pos="3119"/>
        <p:guide pos="213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52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6988" y="0"/>
            <a:ext cx="29352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7525"/>
            <a:ext cx="29352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6988" y="9407525"/>
            <a:ext cx="29352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B9D7927-5A1E-4184-980B-26068AD3E89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52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36988" y="0"/>
            <a:ext cx="29352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2950"/>
            <a:ext cx="4951413" cy="37131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3288" y="4703763"/>
            <a:ext cx="4965700" cy="445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Muokkaa tekstin perustyylejä napsauttamalla</a:t>
            </a:r>
          </a:p>
          <a:p>
            <a:pPr lvl="1"/>
            <a:r>
              <a:rPr lang="en-US" noProof="0" smtClean="0"/>
              <a:t>toinen taso</a:t>
            </a:r>
          </a:p>
          <a:p>
            <a:pPr lvl="2"/>
            <a:r>
              <a:rPr lang="en-US" noProof="0" smtClean="0"/>
              <a:t>kolmas taso</a:t>
            </a:r>
          </a:p>
          <a:p>
            <a:pPr lvl="3"/>
            <a:r>
              <a:rPr lang="en-US" noProof="0" smtClean="0"/>
              <a:t>neljäs taso</a:t>
            </a:r>
          </a:p>
          <a:p>
            <a:pPr lvl="4"/>
            <a:r>
              <a:rPr lang="en-US" noProof="0" smtClean="0"/>
              <a:t>viides taso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7525"/>
            <a:ext cx="29352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6988" y="9407525"/>
            <a:ext cx="29352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EED2479-3E3E-4CFB-9207-85D965ABD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3DE341-552E-4650-ABA8-333A5ACD31F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 descr="xkansi_tk_humani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2098675"/>
            <a:ext cx="5410200" cy="1143000"/>
          </a:xfrm>
        </p:spPr>
        <p:txBody>
          <a:bodyPr/>
          <a:lstStyle>
            <a:lvl1pPr>
              <a:defRPr>
                <a:solidFill>
                  <a:srgbClr val="1E1C7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568700"/>
            <a:ext cx="5410200" cy="1384300"/>
          </a:xfrm>
        </p:spPr>
        <p:txBody>
          <a:bodyPr/>
          <a:lstStyle>
            <a:lvl1pPr marL="0" indent="0">
              <a:buFont typeface="Wingdings" pitchFamily="1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0D38D5-58AC-4704-AAA6-A516EEAE9D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6600" y="152400"/>
            <a:ext cx="1752600" cy="6400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8800" y="152400"/>
            <a:ext cx="5105400" cy="6400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566587-302D-4F8A-A9ED-8B5B2CF09C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9AE960-0526-48B5-B741-832F8ACBBE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3FEF0C-756C-4EC7-85AC-C0DE6BB1A7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8800" y="1600200"/>
            <a:ext cx="34290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0200" y="1600200"/>
            <a:ext cx="34290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7D3D82-63A0-4F65-9643-338DC54A5F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D41DBE-2482-49BD-875A-10046EC465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F12F54-D05B-49CB-A18F-71E7DE4851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9AF892-9176-4F1C-8CE6-ADAF955FC3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ECFC9-B49F-415E-A1E2-803D230987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E2123-2035-4210-B103-7B603F89FA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52400"/>
            <a:ext cx="7010400" cy="111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28800" y="1600200"/>
            <a:ext cx="70104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629400"/>
            <a:ext cx="19050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6EE3039C-A5E5-4834-983B-B4132ADB6A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29" name="Picture 12" descr="rgb-vaaka-logo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52425" y="477838"/>
            <a:ext cx="723900" cy="696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" charset="0"/>
        </a:defRPr>
      </a:lvl2pPr>
      <a:lvl3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" charset="0"/>
        </a:defRPr>
      </a:lvl3pPr>
      <a:lvl4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" charset="0"/>
        </a:defRPr>
      </a:lvl4pPr>
      <a:lvl5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" charset="0"/>
        </a:defRPr>
      </a:lvl5pPr>
      <a:lvl6pPr marL="457200"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" charset="0"/>
        </a:defRPr>
      </a:lvl6pPr>
      <a:lvl7pPr marL="914400"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" charset="0"/>
        </a:defRPr>
      </a:lvl7pPr>
      <a:lvl8pPr marL="1371600"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" charset="0"/>
        </a:defRPr>
      </a:lvl8pPr>
      <a:lvl9pPr marL="1828800"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" charset="0"/>
        </a:defRPr>
      </a:lvl9pPr>
    </p:titleStyle>
    <p:bodyStyle>
      <a:lvl1pPr marL="282575" indent="-282575"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buClr>
          <a:srgbClr val="3A75C4"/>
        </a:buClr>
        <a:buSzPct val="110000"/>
        <a:buFont typeface="Wingdings" pitchFamily="1" charset="2"/>
        <a:buChar char="n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190500"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buClr>
          <a:srgbClr val="3A75C4"/>
        </a:buClr>
        <a:buSzPct val="80000"/>
        <a:buFont typeface="Wingdings" pitchFamily="1" charset="2"/>
        <a:buChar char="n"/>
        <a:defRPr>
          <a:solidFill>
            <a:schemeClr val="tx1"/>
          </a:solidFill>
          <a:latin typeface="+mn-lt"/>
        </a:defRPr>
      </a:lvl2pPr>
      <a:lvl3pPr marL="1050925" indent="-190500"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buClr>
          <a:srgbClr val="3A75C4"/>
        </a:buClr>
        <a:buChar char="-"/>
        <a:defRPr>
          <a:solidFill>
            <a:schemeClr val="tx1"/>
          </a:solidFill>
          <a:latin typeface="+mn-lt"/>
        </a:defRPr>
      </a:lvl3pPr>
      <a:lvl4pPr marL="1622425" indent="-152400"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buClr>
          <a:srgbClr val="3A75C4"/>
        </a:buClr>
        <a:buChar char="-"/>
        <a:defRPr>
          <a:solidFill>
            <a:schemeClr val="tx1"/>
          </a:solidFill>
          <a:latin typeface="+mn-lt"/>
        </a:defRPr>
      </a:lvl4pPr>
      <a:lvl5pPr marL="2095500" indent="-190500"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buClr>
          <a:srgbClr val="3A75C4"/>
        </a:buClr>
        <a:buChar char="-"/>
        <a:defRPr>
          <a:solidFill>
            <a:schemeClr val="tx1"/>
          </a:solidFill>
          <a:latin typeface="+mn-lt"/>
        </a:defRPr>
      </a:lvl5pPr>
      <a:lvl6pPr marL="2552700" indent="-190500"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buClr>
          <a:srgbClr val="3A75C4"/>
        </a:buClr>
        <a:buChar char="-"/>
        <a:defRPr>
          <a:solidFill>
            <a:schemeClr val="tx1"/>
          </a:solidFill>
          <a:latin typeface="+mn-lt"/>
        </a:defRPr>
      </a:lvl6pPr>
      <a:lvl7pPr marL="3009900" indent="-190500"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buClr>
          <a:srgbClr val="3A75C4"/>
        </a:buClr>
        <a:buChar char="-"/>
        <a:defRPr>
          <a:solidFill>
            <a:schemeClr val="tx1"/>
          </a:solidFill>
          <a:latin typeface="+mn-lt"/>
        </a:defRPr>
      </a:lvl7pPr>
      <a:lvl8pPr marL="3467100" indent="-190500"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buClr>
          <a:srgbClr val="3A75C4"/>
        </a:buClr>
        <a:buChar char="-"/>
        <a:defRPr>
          <a:solidFill>
            <a:schemeClr val="tx1"/>
          </a:solidFill>
          <a:latin typeface="+mn-lt"/>
        </a:defRPr>
      </a:lvl8pPr>
      <a:lvl9pPr marL="3924300" indent="-190500"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buClr>
          <a:srgbClr val="3A75C4"/>
        </a:buClr>
        <a:buChar char="-"/>
        <a:defRPr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1905000"/>
            <a:ext cx="5410200" cy="2057400"/>
          </a:xfrm>
        </p:spPr>
        <p:txBody>
          <a:bodyPr/>
          <a:lstStyle/>
          <a:p>
            <a:endParaRPr lang="en-GB" sz="4000" smtClean="0">
              <a:solidFill>
                <a:schemeClr val="bg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1981200"/>
            <a:ext cx="5334000" cy="2743200"/>
          </a:xfrm>
        </p:spPr>
        <p:txBody>
          <a:bodyPr/>
          <a:lstStyle/>
          <a:p>
            <a:r>
              <a:rPr lang="en-GB" sz="2800" b="1" smtClean="0">
                <a:solidFill>
                  <a:schemeClr val="bg1"/>
                </a:solidFill>
              </a:rPr>
              <a:t>Translation corpora </a:t>
            </a:r>
          </a:p>
          <a:p>
            <a:r>
              <a:rPr lang="en-GB" sz="2800" b="1" smtClean="0">
                <a:solidFill>
                  <a:schemeClr val="bg1"/>
                </a:solidFill>
              </a:rPr>
              <a:t>and the quest for </a:t>
            </a:r>
          </a:p>
          <a:p>
            <a:r>
              <a:rPr lang="en-GB" sz="2800" b="1" smtClean="0">
                <a:solidFill>
                  <a:schemeClr val="bg1"/>
                </a:solidFill>
              </a:rPr>
              <a:t>Translation Universals</a:t>
            </a:r>
            <a:endParaRPr lang="en-GB" b="1" smtClean="0"/>
          </a:p>
          <a:p>
            <a:r>
              <a:rPr lang="en-US" sz="2400" b="1" smtClean="0"/>
              <a:t> </a:t>
            </a:r>
          </a:p>
          <a:p>
            <a:r>
              <a:rPr lang="en-US" sz="1800" b="1" smtClean="0"/>
              <a:t>UCCTS</a:t>
            </a:r>
            <a:r>
              <a:rPr lang="en-US" sz="1800" smtClean="0"/>
              <a:t>  </a:t>
            </a:r>
          </a:p>
          <a:p>
            <a:r>
              <a:rPr lang="en-US" sz="1600" smtClean="0"/>
              <a:t>29.07. 2010</a:t>
            </a:r>
            <a:endParaRPr lang="en-US" b="1" smtClean="0"/>
          </a:p>
          <a:p>
            <a:r>
              <a:rPr lang="fi-FI" b="1" smtClean="0"/>
              <a:t>Anna Mauranen</a:t>
            </a:r>
            <a:endParaRPr lang="en-GB" sz="2400" b="1" smtClean="0"/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1063625" y="5029200"/>
            <a:ext cx="693737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spcBef>
                <a:spcPct val="50000"/>
              </a:spcBef>
            </a:pPr>
            <a:endParaRPr lang="en-GB" sz="16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1E1C77"/>
                </a:solidFill>
              </a:rPr>
              <a:t>Corpus types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539552" y="1556792"/>
            <a:ext cx="7416824" cy="4824536"/>
          </a:xfrm>
        </p:spPr>
        <p:txBody>
          <a:bodyPr/>
          <a:lstStyle/>
          <a:p>
            <a:pPr algn="ctr">
              <a:buFontTx/>
              <a:buNone/>
            </a:pPr>
            <a:r>
              <a:rPr lang="en-GB" b="1" dirty="0" smtClean="0">
                <a:solidFill>
                  <a:srgbClr val="C00000"/>
                </a:solidFill>
              </a:rPr>
              <a:t> Bi- /multilingual corpora</a:t>
            </a:r>
          </a:p>
          <a:p>
            <a:pPr algn="ctr">
              <a:buFontTx/>
              <a:buNone/>
            </a:pPr>
            <a:endParaRPr lang="en-GB" b="1" dirty="0" smtClean="0">
              <a:solidFill>
                <a:srgbClr val="C00000"/>
              </a:solidFill>
            </a:endParaRPr>
          </a:p>
          <a:p>
            <a:pPr algn="ctr">
              <a:buFontTx/>
              <a:buNone/>
            </a:pPr>
            <a:r>
              <a:rPr lang="en-GB" dirty="0" smtClean="0">
                <a:solidFill>
                  <a:srgbClr val="C00000"/>
                </a:solidFill>
              </a:rPr>
              <a:t>Parallel corpus                                 Comparable corpus </a:t>
            </a:r>
          </a:p>
          <a:p>
            <a:pPr>
              <a:buFontTx/>
              <a:buNone/>
            </a:pPr>
            <a:endParaRPr lang="en-GB" dirty="0" smtClean="0"/>
          </a:p>
          <a:p>
            <a:pPr>
              <a:buFontTx/>
              <a:buNone/>
            </a:pPr>
            <a:r>
              <a:rPr lang="en-GB" dirty="0" smtClean="0"/>
              <a:t>		Texts 			 	Matched texts in the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	and </a:t>
            </a:r>
            <a:r>
              <a:rPr lang="en-GB" dirty="0" smtClean="0"/>
              <a:t>their translations 		same language:</a:t>
            </a:r>
          </a:p>
          <a:p>
            <a:pPr>
              <a:buFontTx/>
              <a:buNone/>
            </a:pPr>
            <a:r>
              <a:rPr lang="en-GB" dirty="0" smtClean="0"/>
              <a:t>		(one or multiple)			translated and  						‘original’/‘spontaneous’</a:t>
            </a:r>
          </a:p>
          <a:p>
            <a:pPr>
              <a:buFontTx/>
              <a:buNone/>
            </a:pPr>
            <a:endParaRPr lang="en-GB" dirty="0" smtClean="0"/>
          </a:p>
          <a:p>
            <a:pPr>
              <a:buFontTx/>
              <a:buNone/>
            </a:pPr>
            <a:r>
              <a:rPr lang="en-GB" dirty="0" smtClean="0"/>
              <a:t>						Matched L1 and L2 texts</a:t>
            </a:r>
            <a:br>
              <a:rPr lang="en-GB" dirty="0" smtClean="0"/>
            </a:br>
            <a:r>
              <a:rPr lang="en-GB" dirty="0" smtClean="0"/>
              <a:t>					(no translation)			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solidFill>
                  <a:srgbClr val="1E1C77"/>
                </a:solidFill>
              </a:rPr>
              <a:t>Hypotheses on Translation Universals</a:t>
            </a:r>
            <a:endParaRPr lang="en-GB" smtClean="0">
              <a:solidFill>
                <a:srgbClr val="1E1C77"/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dirty="0" smtClean="0"/>
              <a:t>	Early hypotheses based on small-scale studies, </a:t>
            </a:r>
            <a:br>
              <a:rPr lang="en-GB" dirty="0" smtClean="0"/>
            </a:br>
            <a:r>
              <a:rPr lang="en-GB" dirty="0" smtClean="0"/>
              <a:t>more recent on large-scale corpus studies</a:t>
            </a:r>
          </a:p>
          <a:p>
            <a:pPr>
              <a:buFontTx/>
              <a:buNone/>
            </a:pPr>
            <a:endParaRPr lang="en-GB" dirty="0" smtClean="0"/>
          </a:p>
          <a:p>
            <a:pPr>
              <a:buFontTx/>
              <a:buNone/>
            </a:pPr>
            <a:r>
              <a:rPr lang="en-GB" dirty="0" smtClean="0">
                <a:solidFill>
                  <a:srgbClr val="1E1C77"/>
                </a:solidFill>
              </a:rPr>
              <a:t>Most studied</a:t>
            </a:r>
            <a:endParaRPr lang="en-GB" dirty="0" smtClean="0"/>
          </a:p>
          <a:p>
            <a:pPr>
              <a:buFontTx/>
              <a:buNone/>
            </a:pPr>
            <a:r>
              <a:rPr lang="en-US" dirty="0" smtClean="0"/>
              <a:t>	‘</a:t>
            </a:r>
            <a:r>
              <a:rPr lang="en-US" dirty="0" err="1" smtClean="0"/>
              <a:t>explicitation</a:t>
            </a:r>
            <a:r>
              <a:rPr lang="en-US" dirty="0" smtClean="0"/>
              <a:t>’,</a:t>
            </a:r>
            <a:br>
              <a:rPr lang="en-US" dirty="0" smtClean="0"/>
            </a:br>
            <a:r>
              <a:rPr lang="en-US" dirty="0" smtClean="0"/>
              <a:t>‘</a:t>
            </a:r>
            <a:r>
              <a:rPr lang="en-US" dirty="0" err="1" smtClean="0"/>
              <a:t>simplification’,‘conventionalization</a:t>
            </a:r>
            <a:r>
              <a:rPr lang="en-US" dirty="0" smtClean="0"/>
              <a:t>/normalization’;</a:t>
            </a:r>
          </a:p>
          <a:p>
            <a:pPr>
              <a:buFontTx/>
              <a:buNone/>
            </a:pPr>
            <a:r>
              <a:rPr lang="en-US" dirty="0" smtClean="0"/>
              <a:t>	‘source language interference’</a:t>
            </a:r>
          </a:p>
          <a:p>
            <a:pPr>
              <a:buFontTx/>
              <a:buNone/>
            </a:pPr>
            <a:endParaRPr lang="en-US" dirty="0" smtClean="0"/>
          </a:p>
          <a:p>
            <a:pPr>
              <a:buFontTx/>
              <a:buNone/>
            </a:pPr>
            <a:r>
              <a:rPr lang="en-US" dirty="0" smtClean="0">
                <a:solidFill>
                  <a:srgbClr val="1E1C77"/>
                </a:solidFill>
              </a:rPr>
              <a:t>More recent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‘underrepresentation of unique target language items’, ‘untypical collocations’</a:t>
            </a:r>
            <a:endParaRPr lang="en-GB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CN" smtClean="0">
                <a:solidFill>
                  <a:srgbClr val="1E1C77"/>
                </a:solidFill>
                <a:ea typeface="宋体" pitchFamily="1" charset="-122"/>
              </a:rPr>
              <a:t>Explicitation</a:t>
            </a:r>
            <a:r>
              <a:rPr lang="en-GB" altLang="zh-CN" smtClean="0">
                <a:solidFill>
                  <a:srgbClr val="1E1C77"/>
                </a:solidFill>
                <a:ea typeface="宋体" pitchFamily="1" charset="-122"/>
              </a:rPr>
              <a:t> </a:t>
            </a:r>
            <a:endParaRPr lang="en-GB" smtClean="0">
              <a:solidFill>
                <a:srgbClr val="1E1C77"/>
              </a:solidFill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zh-CN" dirty="0" smtClean="0">
                <a:ea typeface="宋体" pitchFamily="1" charset="-122"/>
              </a:rPr>
              <a:t>The most widely accepted hypothesis, </a:t>
            </a:r>
            <a:br>
              <a:rPr lang="en-US" altLang="zh-CN" dirty="0" smtClean="0">
                <a:ea typeface="宋体" pitchFamily="1" charset="-122"/>
              </a:rPr>
            </a:br>
            <a:r>
              <a:rPr lang="en-US" altLang="zh-CN" dirty="0" smtClean="0">
                <a:ea typeface="宋体" pitchFamily="1" charset="-122"/>
              </a:rPr>
              <a:t>much support, little counterevidence </a:t>
            </a:r>
          </a:p>
          <a:p>
            <a:pPr>
              <a:buFontTx/>
              <a:buNone/>
            </a:pPr>
            <a:endParaRPr lang="en-US" altLang="zh-CN" dirty="0" smtClean="0">
              <a:ea typeface="宋体" pitchFamily="1" charset="-122"/>
            </a:endParaRPr>
          </a:p>
          <a:p>
            <a:pPr>
              <a:buFontTx/>
              <a:buNone/>
            </a:pPr>
            <a:r>
              <a:rPr lang="en-US" altLang="zh-CN" dirty="0" smtClean="0">
                <a:ea typeface="宋体" pitchFamily="1" charset="-122"/>
              </a:rPr>
              <a:t> Translations  more explicit than source texts, </a:t>
            </a:r>
          </a:p>
          <a:p>
            <a:pPr>
              <a:buFontTx/>
              <a:buNone/>
            </a:pPr>
            <a:r>
              <a:rPr lang="en-US" altLang="zh-CN" dirty="0" smtClean="0">
                <a:ea typeface="宋体" pitchFamily="1" charset="-122"/>
              </a:rPr>
              <a:t>i.e. the translation process tends to add information and linguistic </a:t>
            </a:r>
            <a:r>
              <a:rPr lang="en-US" altLang="zh-CN" dirty="0" smtClean="0">
                <a:ea typeface="宋体" pitchFamily="1" charset="-122"/>
              </a:rPr>
              <a:t>elements – </a:t>
            </a:r>
            <a:r>
              <a:rPr lang="en-US" altLang="zh-CN" dirty="0" err="1" smtClean="0">
                <a:ea typeface="宋体" pitchFamily="1" charset="-122"/>
              </a:rPr>
              <a:t>verbalise</a:t>
            </a:r>
            <a:r>
              <a:rPr lang="en-US" altLang="zh-CN" dirty="0" smtClean="0">
                <a:ea typeface="宋体" pitchFamily="1" charset="-122"/>
              </a:rPr>
              <a:t> more</a:t>
            </a:r>
            <a:endParaRPr lang="en-GB" altLang="zh-CN" dirty="0" smtClean="0">
              <a:ea typeface="宋体" pitchFamily="1" charset="-122"/>
            </a:endParaRPr>
          </a:p>
          <a:p>
            <a:pPr>
              <a:buFontTx/>
              <a:buNone/>
            </a:pPr>
            <a:endParaRPr lang="en-GB" dirty="0" smtClean="0">
              <a:ea typeface="宋体" pitchFamily="1" charset="-122"/>
            </a:endParaRPr>
          </a:p>
          <a:p>
            <a:pPr>
              <a:buFontTx/>
              <a:buNone/>
            </a:pPr>
            <a:r>
              <a:rPr lang="en-US" altLang="zh-CN" dirty="0" smtClean="0">
                <a:ea typeface="宋体" pitchFamily="1" charset="-122"/>
              </a:rPr>
              <a:t>Observed at different </a:t>
            </a:r>
            <a:r>
              <a:rPr lang="en-US" altLang="zh-CN" dirty="0" smtClean="0">
                <a:ea typeface="宋体" pitchFamily="1" charset="-122"/>
              </a:rPr>
              <a:t>levels</a:t>
            </a:r>
            <a:r>
              <a:rPr lang="en-US" altLang="zh-CN" dirty="0" smtClean="0">
                <a:ea typeface="宋体" pitchFamily="1" charset="-122"/>
              </a:rPr>
              <a:t/>
            </a:r>
            <a:br>
              <a:rPr lang="en-US" altLang="zh-CN" dirty="0" smtClean="0">
                <a:ea typeface="宋体" pitchFamily="1" charset="-122"/>
              </a:rPr>
            </a:br>
            <a:r>
              <a:rPr lang="en-US" altLang="zh-CN" dirty="0" smtClean="0">
                <a:ea typeface="宋体" pitchFamily="1" charset="-122"/>
              </a:rPr>
              <a:t>(syntax</a:t>
            </a:r>
            <a:r>
              <a:rPr lang="en-US" altLang="zh-CN" dirty="0" smtClean="0">
                <a:ea typeface="宋体" pitchFamily="1" charset="-122"/>
              </a:rPr>
              <a:t>, lexis, text)</a:t>
            </a:r>
            <a:endParaRPr lang="en-GB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5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endParaRPr lang="da-DK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260350"/>
            <a:ext cx="8229600" cy="5865813"/>
          </a:xfrm>
        </p:spPr>
        <p:txBody>
          <a:bodyPr/>
          <a:lstStyle/>
          <a:p>
            <a:pPr>
              <a:buFont typeface="Wingdings" pitchFamily="1" charset="2"/>
              <a:buNone/>
            </a:pPr>
            <a:r>
              <a:rPr lang="fi-FI" dirty="0" smtClean="0"/>
              <a:t>	</a:t>
            </a:r>
          </a:p>
          <a:p>
            <a:pPr>
              <a:buFont typeface="Wingdings" pitchFamily="1" charset="2"/>
              <a:buNone/>
            </a:pPr>
            <a:endParaRPr lang="fi-FI" dirty="0" smtClean="0"/>
          </a:p>
          <a:p>
            <a:pPr>
              <a:buFont typeface="Wingdings" pitchFamily="1" charset="2"/>
              <a:buNone/>
            </a:pPr>
            <a:r>
              <a:rPr lang="fi-FI" dirty="0" smtClean="0"/>
              <a:t>	</a:t>
            </a:r>
          </a:p>
          <a:p>
            <a:pPr>
              <a:buNone/>
            </a:pPr>
            <a:r>
              <a:rPr lang="fi-FI" b="1" dirty="0" smtClean="0">
                <a:solidFill>
                  <a:srgbClr val="1E1C77"/>
                </a:solidFill>
              </a:rPr>
              <a:t>	</a:t>
            </a:r>
            <a:r>
              <a:rPr lang="fi-FI" b="1" dirty="0" err="1" smtClean="0">
                <a:solidFill>
                  <a:srgbClr val="1E1C77"/>
                </a:solidFill>
              </a:rPr>
              <a:t>Finnish</a:t>
            </a:r>
            <a:r>
              <a:rPr lang="fi-FI" b="1" dirty="0" smtClean="0">
                <a:solidFill>
                  <a:srgbClr val="1E1C77"/>
                </a:solidFill>
              </a:rPr>
              <a:t> &gt; </a:t>
            </a:r>
            <a:r>
              <a:rPr lang="fi-FI" b="1" dirty="0" err="1" smtClean="0">
                <a:solidFill>
                  <a:srgbClr val="1E1C77"/>
                </a:solidFill>
              </a:rPr>
              <a:t>English</a:t>
            </a:r>
            <a:r>
              <a:rPr lang="fi-FI" b="1" dirty="0" smtClean="0">
                <a:solidFill>
                  <a:srgbClr val="1E1C77"/>
                </a:solidFill>
              </a:rPr>
              <a:t> </a:t>
            </a:r>
            <a:r>
              <a:rPr lang="en-GB" dirty="0" smtClean="0">
                <a:solidFill>
                  <a:srgbClr val="7030A0"/>
                </a:solidFill>
              </a:rPr>
              <a:t>(Parallel corpus, FECCS)</a:t>
            </a:r>
            <a:endParaRPr lang="fi-FI" sz="2400" b="1" dirty="0" smtClean="0">
              <a:solidFill>
                <a:srgbClr val="1E1C77"/>
              </a:solidFill>
            </a:endParaRPr>
          </a:p>
          <a:p>
            <a:pPr>
              <a:buFont typeface="Wingdings" pitchFamily="1" charset="2"/>
              <a:buNone/>
            </a:pPr>
            <a:r>
              <a:rPr lang="fi-FI" dirty="0" smtClean="0"/>
              <a:t>	Puolueen johto </a:t>
            </a:r>
            <a:r>
              <a:rPr lang="fi-FI" dirty="0" smtClean="0">
                <a:solidFill>
                  <a:srgbClr val="7030A0"/>
                </a:solidFill>
              </a:rPr>
              <a:t>oli sopinut </a:t>
            </a:r>
            <a:r>
              <a:rPr lang="fi-FI" dirty="0" smtClean="0"/>
              <a:t>Kekkosen miehenä tunnetun entisen ulko- ja pääministerin </a:t>
            </a:r>
            <a:r>
              <a:rPr lang="fi-FI" dirty="0" smtClean="0"/>
              <a:t>tohtori </a:t>
            </a:r>
            <a:r>
              <a:rPr lang="fi-FI" dirty="0" smtClean="0"/>
              <a:t>Ahti Karjalaisen </a:t>
            </a:r>
            <a:r>
              <a:rPr lang="fi-FI" dirty="0" smtClean="0">
                <a:solidFill>
                  <a:srgbClr val="7030A0"/>
                </a:solidFill>
              </a:rPr>
              <a:t>ehdokkuudesta</a:t>
            </a:r>
            <a:r>
              <a:rPr lang="fi-FI" dirty="0" smtClean="0"/>
              <a:t> ja puolueen eduskuntaryhmän enemmistö tuki häntä.</a:t>
            </a:r>
          </a:p>
          <a:p>
            <a:pPr>
              <a:buFontTx/>
              <a:buNone/>
            </a:pPr>
            <a:r>
              <a:rPr lang="fi-FI" dirty="0" smtClean="0"/>
              <a:t>	</a:t>
            </a:r>
            <a:r>
              <a:rPr lang="fi-FI" dirty="0" smtClean="0">
                <a:solidFill>
                  <a:srgbClr val="7030A0"/>
                </a:solidFill>
              </a:rPr>
              <a:t>’</a:t>
            </a:r>
            <a:r>
              <a:rPr lang="fi-FI" dirty="0" err="1" smtClean="0">
                <a:solidFill>
                  <a:srgbClr val="7030A0"/>
                </a:solidFill>
              </a:rPr>
              <a:t>had</a:t>
            </a:r>
            <a:r>
              <a:rPr lang="fi-FI" dirty="0" smtClean="0">
                <a:solidFill>
                  <a:srgbClr val="7030A0"/>
                </a:solidFill>
              </a:rPr>
              <a:t> </a:t>
            </a:r>
            <a:r>
              <a:rPr lang="fi-FI" dirty="0" err="1" smtClean="0">
                <a:solidFill>
                  <a:srgbClr val="7030A0"/>
                </a:solidFill>
              </a:rPr>
              <a:t>agreed</a:t>
            </a:r>
            <a:r>
              <a:rPr lang="fi-FI" dirty="0" smtClean="0">
                <a:solidFill>
                  <a:srgbClr val="7030A0"/>
                </a:solidFill>
              </a:rPr>
              <a:t> on </a:t>
            </a:r>
            <a:r>
              <a:rPr lang="fi-FI" dirty="0" smtClean="0"/>
              <a:t>... </a:t>
            </a:r>
            <a:r>
              <a:rPr lang="fi-FI" dirty="0" err="1" smtClean="0"/>
              <a:t>Karjalainen’s</a:t>
            </a:r>
            <a:r>
              <a:rPr lang="fi-FI" dirty="0" smtClean="0"/>
              <a:t> </a:t>
            </a:r>
            <a:r>
              <a:rPr lang="fi-FI" dirty="0" err="1" smtClean="0">
                <a:solidFill>
                  <a:srgbClr val="7030A0"/>
                </a:solidFill>
              </a:rPr>
              <a:t>candidacy</a:t>
            </a:r>
            <a:r>
              <a:rPr lang="fi-FI" dirty="0" smtClean="0">
                <a:solidFill>
                  <a:srgbClr val="7030A0"/>
                </a:solidFill>
              </a:rPr>
              <a:t>’</a:t>
            </a:r>
          </a:p>
          <a:p>
            <a:pPr>
              <a:buFontTx/>
              <a:buNone/>
            </a:pPr>
            <a:r>
              <a:rPr lang="fi-FI" dirty="0" smtClean="0">
                <a:solidFill>
                  <a:srgbClr val="1E1C77"/>
                </a:solidFill>
              </a:rPr>
              <a:t>	</a:t>
            </a:r>
          </a:p>
          <a:p>
            <a:pPr>
              <a:buFontTx/>
              <a:buNone/>
            </a:pPr>
            <a:r>
              <a:rPr lang="fi-FI" dirty="0" smtClean="0">
                <a:solidFill>
                  <a:srgbClr val="1E1C77"/>
                </a:solidFill>
              </a:rPr>
              <a:t>	The </a:t>
            </a:r>
            <a:r>
              <a:rPr lang="fi-FI" dirty="0" err="1" smtClean="0">
                <a:solidFill>
                  <a:srgbClr val="1E1C77"/>
                </a:solidFill>
              </a:rPr>
              <a:t>party</a:t>
            </a:r>
            <a:r>
              <a:rPr lang="fi-FI" dirty="0" smtClean="0">
                <a:solidFill>
                  <a:srgbClr val="1E1C77"/>
                </a:solidFill>
              </a:rPr>
              <a:t> </a:t>
            </a:r>
            <a:r>
              <a:rPr lang="fi-FI" dirty="0" err="1" smtClean="0">
                <a:solidFill>
                  <a:srgbClr val="1E1C77"/>
                </a:solidFill>
              </a:rPr>
              <a:t>leadership</a:t>
            </a:r>
            <a:r>
              <a:rPr lang="fi-FI" dirty="0" smtClean="0">
                <a:solidFill>
                  <a:srgbClr val="1E1C77"/>
                </a:solidFill>
              </a:rPr>
              <a:t> </a:t>
            </a:r>
            <a:r>
              <a:rPr lang="fi-FI" dirty="0" err="1" smtClean="0">
                <a:solidFill>
                  <a:srgbClr val="1E1C77"/>
                </a:solidFill>
              </a:rPr>
              <a:t>had</a:t>
            </a:r>
            <a:r>
              <a:rPr lang="fi-FI" dirty="0" smtClean="0">
                <a:solidFill>
                  <a:srgbClr val="1E1C77"/>
                </a:solidFill>
              </a:rPr>
              <a:t> </a:t>
            </a:r>
            <a:r>
              <a:rPr lang="fi-FI" dirty="0" err="1" smtClean="0">
                <a:solidFill>
                  <a:srgbClr val="1E1C77"/>
                </a:solidFill>
              </a:rPr>
              <a:t>already</a:t>
            </a:r>
            <a:r>
              <a:rPr lang="fi-FI" dirty="0" smtClean="0">
                <a:solidFill>
                  <a:srgbClr val="1E1C77"/>
                </a:solidFill>
              </a:rPr>
              <a:t> </a:t>
            </a:r>
            <a:r>
              <a:rPr lang="fi-FI" dirty="0" err="1" smtClean="0">
                <a:solidFill>
                  <a:srgbClr val="B40000"/>
                </a:solidFill>
              </a:rPr>
              <a:t>agreed</a:t>
            </a:r>
            <a:r>
              <a:rPr lang="fi-FI" dirty="0" smtClean="0">
                <a:solidFill>
                  <a:srgbClr val="B40000"/>
                </a:solidFill>
              </a:rPr>
              <a:t> </a:t>
            </a:r>
            <a:r>
              <a:rPr lang="fi-FI" dirty="0" err="1" smtClean="0">
                <a:solidFill>
                  <a:srgbClr val="B40000"/>
                </a:solidFill>
              </a:rPr>
              <a:t>among</a:t>
            </a:r>
            <a:r>
              <a:rPr lang="fi-FI" dirty="0" smtClean="0">
                <a:solidFill>
                  <a:srgbClr val="B40000"/>
                </a:solidFill>
              </a:rPr>
              <a:t> </a:t>
            </a:r>
            <a:r>
              <a:rPr lang="fi-FI" dirty="0" err="1" smtClean="0">
                <a:solidFill>
                  <a:srgbClr val="B40000"/>
                </a:solidFill>
              </a:rPr>
              <a:t>themselves</a:t>
            </a:r>
            <a:r>
              <a:rPr lang="fi-FI" dirty="0" smtClean="0">
                <a:solidFill>
                  <a:srgbClr val="B40000"/>
                </a:solidFill>
              </a:rPr>
              <a:t> </a:t>
            </a:r>
            <a:r>
              <a:rPr lang="fi-FI" dirty="0" err="1" smtClean="0">
                <a:solidFill>
                  <a:srgbClr val="B40000"/>
                </a:solidFill>
              </a:rPr>
              <a:t>that</a:t>
            </a:r>
            <a:r>
              <a:rPr lang="fi-FI" dirty="0" smtClean="0">
                <a:solidFill>
                  <a:srgbClr val="B40000"/>
                </a:solidFill>
              </a:rPr>
              <a:t> </a:t>
            </a:r>
            <a:r>
              <a:rPr lang="fi-FI" dirty="0" smtClean="0">
                <a:solidFill>
                  <a:srgbClr val="1E1C77"/>
                </a:solidFill>
              </a:rPr>
              <a:t>a </a:t>
            </a:r>
            <a:r>
              <a:rPr lang="fi-FI" dirty="0" err="1" smtClean="0">
                <a:solidFill>
                  <a:srgbClr val="1E1C77"/>
                </a:solidFill>
              </a:rPr>
              <a:t>known</a:t>
            </a:r>
            <a:r>
              <a:rPr lang="fi-FI" dirty="0" smtClean="0">
                <a:solidFill>
                  <a:srgbClr val="1E1C77"/>
                </a:solidFill>
              </a:rPr>
              <a:t> Kekkonen </a:t>
            </a:r>
            <a:r>
              <a:rPr lang="fi-FI" dirty="0" err="1" smtClean="0">
                <a:solidFill>
                  <a:srgbClr val="1E1C77"/>
                </a:solidFill>
              </a:rPr>
              <a:t>follower</a:t>
            </a:r>
            <a:r>
              <a:rPr lang="fi-FI" dirty="0" smtClean="0">
                <a:solidFill>
                  <a:srgbClr val="1E1C77"/>
                </a:solidFill>
              </a:rPr>
              <a:t>, </a:t>
            </a:r>
            <a:r>
              <a:rPr lang="fi-FI" dirty="0" err="1" smtClean="0">
                <a:solidFill>
                  <a:srgbClr val="1E1C77"/>
                </a:solidFill>
              </a:rPr>
              <a:t>former</a:t>
            </a:r>
            <a:r>
              <a:rPr lang="fi-FI" dirty="0" smtClean="0">
                <a:solidFill>
                  <a:srgbClr val="1E1C77"/>
                </a:solidFill>
              </a:rPr>
              <a:t> </a:t>
            </a:r>
            <a:r>
              <a:rPr lang="fi-FI" dirty="0" err="1" smtClean="0">
                <a:solidFill>
                  <a:srgbClr val="1E1C77"/>
                </a:solidFill>
              </a:rPr>
              <a:t>foreign</a:t>
            </a:r>
            <a:r>
              <a:rPr lang="fi-FI" dirty="0" smtClean="0">
                <a:solidFill>
                  <a:srgbClr val="1E1C77"/>
                </a:solidFill>
              </a:rPr>
              <a:t> </a:t>
            </a:r>
            <a:r>
              <a:rPr lang="fi-FI" dirty="0" err="1" smtClean="0">
                <a:solidFill>
                  <a:srgbClr val="1E1C77"/>
                </a:solidFill>
              </a:rPr>
              <a:t>minister</a:t>
            </a:r>
            <a:r>
              <a:rPr lang="fi-FI" dirty="0" smtClean="0">
                <a:solidFill>
                  <a:srgbClr val="1E1C77"/>
                </a:solidFill>
              </a:rPr>
              <a:t> and </a:t>
            </a:r>
            <a:r>
              <a:rPr lang="fi-FI" dirty="0" err="1" smtClean="0">
                <a:solidFill>
                  <a:srgbClr val="1E1C77"/>
                </a:solidFill>
              </a:rPr>
              <a:t>prime</a:t>
            </a:r>
            <a:r>
              <a:rPr lang="fi-FI" dirty="0" smtClean="0">
                <a:solidFill>
                  <a:srgbClr val="1E1C77"/>
                </a:solidFill>
              </a:rPr>
              <a:t> </a:t>
            </a:r>
            <a:r>
              <a:rPr lang="fi-FI" dirty="0" err="1" smtClean="0">
                <a:solidFill>
                  <a:srgbClr val="1E1C77"/>
                </a:solidFill>
              </a:rPr>
              <a:t>minister</a:t>
            </a:r>
            <a:r>
              <a:rPr lang="fi-FI" dirty="0" smtClean="0">
                <a:solidFill>
                  <a:srgbClr val="1E1C77"/>
                </a:solidFill>
              </a:rPr>
              <a:t> Ahti Karjalainen, </a:t>
            </a:r>
            <a:r>
              <a:rPr lang="fi-FI" dirty="0" err="1" smtClean="0">
                <a:solidFill>
                  <a:srgbClr val="B40000"/>
                </a:solidFill>
              </a:rPr>
              <a:t>should</a:t>
            </a:r>
            <a:r>
              <a:rPr lang="fi-FI" dirty="0" smtClean="0">
                <a:solidFill>
                  <a:srgbClr val="B40000"/>
                </a:solidFill>
              </a:rPr>
              <a:t> </a:t>
            </a:r>
            <a:r>
              <a:rPr lang="fi-FI" dirty="0" err="1" smtClean="0">
                <a:solidFill>
                  <a:srgbClr val="B40000"/>
                </a:solidFill>
              </a:rPr>
              <a:t>be</a:t>
            </a:r>
            <a:r>
              <a:rPr lang="fi-FI" dirty="0" smtClean="0">
                <a:solidFill>
                  <a:srgbClr val="B40000"/>
                </a:solidFill>
              </a:rPr>
              <a:t> </a:t>
            </a:r>
            <a:r>
              <a:rPr lang="fi-FI" dirty="0" err="1" smtClean="0">
                <a:solidFill>
                  <a:srgbClr val="B40000"/>
                </a:solidFill>
              </a:rPr>
              <a:t>their</a:t>
            </a:r>
            <a:r>
              <a:rPr lang="fi-FI" dirty="0" smtClean="0">
                <a:solidFill>
                  <a:srgbClr val="B40000"/>
                </a:solidFill>
              </a:rPr>
              <a:t> </a:t>
            </a:r>
            <a:r>
              <a:rPr lang="fi-FI" dirty="0" err="1" smtClean="0">
                <a:solidFill>
                  <a:srgbClr val="B40000"/>
                </a:solidFill>
              </a:rPr>
              <a:t>candidate</a:t>
            </a:r>
            <a:r>
              <a:rPr lang="fi-FI" dirty="0" smtClean="0"/>
              <a:t>.</a:t>
            </a:r>
          </a:p>
          <a:p>
            <a:pPr>
              <a:buFontTx/>
              <a:buNone/>
            </a:pPr>
            <a:endParaRPr lang="fi-FI" dirty="0" smtClean="0"/>
          </a:p>
          <a:p>
            <a:pPr>
              <a:buFont typeface="Wingdings" pitchFamily="1" charset="2"/>
              <a:buChar char="Ø"/>
            </a:pPr>
            <a:r>
              <a:rPr lang="en-GB" dirty="0" smtClean="0"/>
              <a:t>Syntactic explicitness, e.g. degree of ‘</a:t>
            </a:r>
            <a:r>
              <a:rPr lang="en-GB" dirty="0" smtClean="0">
                <a:solidFill>
                  <a:srgbClr val="1E1C77"/>
                </a:solidFill>
              </a:rPr>
              <a:t>sentence-likeness’ </a:t>
            </a:r>
            <a:r>
              <a:rPr lang="en-GB" dirty="0" smtClean="0"/>
              <a:t>increases (non-finite&gt;finite </a:t>
            </a:r>
            <a:r>
              <a:rPr lang="en-GB" dirty="0" smtClean="0"/>
              <a:t>constructions)  </a:t>
            </a:r>
            <a:r>
              <a:rPr lang="en-GB" dirty="0" smtClean="0"/>
              <a:t>(cf. also </a:t>
            </a:r>
            <a:r>
              <a:rPr lang="en-GB" dirty="0" err="1" smtClean="0"/>
              <a:t>Eskola</a:t>
            </a:r>
            <a:r>
              <a:rPr lang="en-GB" dirty="0" smtClean="0"/>
              <a:t> 2004)</a:t>
            </a:r>
            <a:endParaRPr lang="en-GB" dirty="0" smtClean="0"/>
          </a:p>
          <a:p>
            <a:pPr>
              <a:buFont typeface="Wingdings" pitchFamily="1" charset="2"/>
              <a:buNone/>
            </a:pPr>
            <a:endParaRPr lang="en-GB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2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2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2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  <p:bldP spid="2253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GB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Explicitation</a:t>
            </a:r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en-GB" dirty="0" smtClean="0"/>
              <a:t>f</a:t>
            </a:r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ound </a:t>
            </a:r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also in other kinds of language contact, </a:t>
            </a:r>
          </a:p>
          <a:p>
            <a:pPr lvl="0">
              <a:buNone/>
            </a:pPr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e.g</a:t>
            </a:r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lingua franca use</a:t>
            </a:r>
            <a:endParaRPr lang="fi-FI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endParaRPr lang="fi-FI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CN" smtClean="0">
                <a:solidFill>
                  <a:srgbClr val="1E1C77"/>
                </a:solidFill>
                <a:ea typeface="宋体" pitchFamily="1" charset="-122"/>
              </a:rPr>
              <a:t>Simplification</a:t>
            </a:r>
            <a:r>
              <a:rPr lang="en-GB" altLang="zh-CN" smtClean="0">
                <a:solidFill>
                  <a:srgbClr val="1E1C77"/>
                </a:solidFill>
                <a:ea typeface="宋体" pitchFamily="1" charset="-122"/>
              </a:rPr>
              <a:t> </a:t>
            </a:r>
            <a:endParaRPr lang="en-GB" smtClean="0">
              <a:solidFill>
                <a:srgbClr val="1E1C77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dirty="0" smtClean="0"/>
              <a:t>Controversial; findings conflicting</a:t>
            </a:r>
            <a:endParaRPr lang="en-US" altLang="zh-CN" dirty="0" smtClean="0">
              <a:ea typeface="宋体" pitchFamily="1" charset="-122"/>
            </a:endParaRPr>
          </a:p>
          <a:p>
            <a:pPr>
              <a:buFontTx/>
              <a:buNone/>
            </a:pPr>
            <a:r>
              <a:rPr lang="en-US" altLang="zh-CN" dirty="0" smtClean="0">
                <a:solidFill>
                  <a:srgbClr val="C00000"/>
                </a:solidFill>
                <a:ea typeface="宋体" pitchFamily="1" charset="-122"/>
              </a:rPr>
              <a:t>Simplification at one level may increase complexity at another. </a:t>
            </a:r>
            <a:r>
              <a:rPr lang="en-US" altLang="zh-CN" dirty="0" smtClean="0">
                <a:ea typeface="宋体" pitchFamily="1" charset="-122"/>
              </a:rPr>
              <a:t/>
            </a:r>
            <a:br>
              <a:rPr lang="en-US" altLang="zh-CN" dirty="0" smtClean="0">
                <a:ea typeface="宋体" pitchFamily="1" charset="-122"/>
              </a:rPr>
            </a:br>
            <a:endParaRPr lang="en-US" altLang="zh-CN" dirty="0" smtClean="0">
              <a:ea typeface="宋体" pitchFamily="1" charset="-122"/>
            </a:endParaRPr>
          </a:p>
          <a:p>
            <a:pPr>
              <a:buFontTx/>
              <a:buNone/>
            </a:pPr>
            <a:r>
              <a:rPr lang="en-US" altLang="zh-CN" dirty="0" smtClean="0">
                <a:ea typeface="宋体" pitchFamily="1" charset="-122"/>
              </a:rPr>
              <a:t>E.g. simple main clauses </a:t>
            </a:r>
            <a:br>
              <a:rPr lang="en-US" altLang="zh-CN" dirty="0" smtClean="0">
                <a:ea typeface="宋体" pitchFamily="1" charset="-122"/>
              </a:rPr>
            </a:br>
            <a:r>
              <a:rPr lang="en-US" altLang="zh-CN" dirty="0" smtClean="0">
                <a:ea typeface="宋体" pitchFamily="1" charset="-122"/>
              </a:rPr>
              <a:t>may cause complexity at text level, </a:t>
            </a:r>
          </a:p>
          <a:p>
            <a:pPr>
              <a:buFontTx/>
              <a:buNone/>
            </a:pPr>
            <a:r>
              <a:rPr lang="en-US" altLang="zh-CN" dirty="0" smtClean="0">
                <a:ea typeface="宋体" pitchFamily="1" charset="-122"/>
              </a:rPr>
              <a:t>	reducing coherent textual flow, </a:t>
            </a:r>
          </a:p>
          <a:p>
            <a:pPr>
              <a:buFontTx/>
              <a:buNone/>
            </a:pPr>
            <a:r>
              <a:rPr lang="en-US" altLang="zh-CN" dirty="0" smtClean="0">
                <a:ea typeface="宋体" pitchFamily="1" charset="-122"/>
              </a:rPr>
              <a:t>   	making it fragmented and hard to follow.</a:t>
            </a:r>
            <a:r>
              <a:rPr lang="en-GB" altLang="zh-CN" dirty="0" smtClean="0">
                <a:ea typeface="宋体" pitchFamily="1" charset="-122"/>
              </a:rPr>
              <a:t> </a:t>
            </a:r>
            <a:endParaRPr lang="en-GB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2355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dirty="0" smtClean="0"/>
              <a:t>Studies on comparable corpora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828800" y="1371600"/>
            <a:ext cx="7010400" cy="51816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GB" dirty="0" smtClean="0"/>
              <a:t>The first corpus study supported lexical simplification (</a:t>
            </a:r>
            <a:r>
              <a:rPr lang="en-GB" dirty="0" err="1" smtClean="0"/>
              <a:t>Laviosa</a:t>
            </a:r>
            <a:r>
              <a:rPr lang="en-GB" dirty="0" smtClean="0"/>
              <a:t>-Braithwaite 1996):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GB" dirty="0" smtClean="0"/>
              <a:t>	Most frequent lexis even more frequent in translations,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dirty="0" smtClean="0"/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dirty="0" smtClean="0"/>
              <a:t>	[But no less lexical variation (type/token ratio)]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GB" dirty="0" smtClean="0"/>
              <a:t>Studies on </a:t>
            </a:r>
            <a:r>
              <a:rPr lang="en-GB" b="1" dirty="0" smtClean="0"/>
              <a:t>CTF</a:t>
            </a:r>
            <a:r>
              <a:rPr lang="en-GB" dirty="0" smtClean="0"/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dirty="0" smtClean="0">
                <a:solidFill>
                  <a:srgbClr val="7030A0"/>
                </a:solidFill>
              </a:rPr>
              <a:t>(comparable Corpus of Translational Finnish, 10 million </a:t>
            </a:r>
            <a:r>
              <a:rPr lang="en-GB" dirty="0" err="1" smtClean="0">
                <a:solidFill>
                  <a:srgbClr val="7030A0"/>
                </a:solidFill>
              </a:rPr>
              <a:t>wds</a:t>
            </a:r>
            <a:r>
              <a:rPr lang="en-GB" dirty="0" smtClean="0">
                <a:solidFill>
                  <a:srgbClr val="7030A0"/>
                </a:solidFill>
              </a:rPr>
              <a:t>)</a:t>
            </a:r>
            <a:endParaRPr lang="en-GB" dirty="0" smtClean="0"/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endParaRPr lang="fi-FI" altLang="zh-CN" b="1" dirty="0" smtClean="0">
              <a:ea typeface="宋体" pitchFamily="1" charset="-122"/>
            </a:endParaRP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fi-FI" altLang="zh-CN" b="1" dirty="0" err="1" smtClean="0">
                <a:ea typeface="宋体" pitchFamily="1" charset="-122"/>
              </a:rPr>
              <a:t>Support</a:t>
            </a:r>
            <a:r>
              <a:rPr lang="fi-FI" altLang="zh-CN" dirty="0" smtClean="0">
                <a:ea typeface="宋体" pitchFamily="1" charset="-122"/>
              </a:rPr>
              <a:t> </a:t>
            </a:r>
          </a:p>
          <a:p>
            <a:pPr>
              <a:lnSpc>
                <a:spcPct val="80000"/>
              </a:lnSpc>
              <a:buNone/>
            </a:pPr>
            <a:r>
              <a:rPr lang="fi-FI" altLang="zh-CN" dirty="0" smtClean="0">
                <a:ea typeface="宋体" pitchFamily="1" charset="-122"/>
              </a:rPr>
              <a:t>Nevalainen (2005) </a:t>
            </a:r>
            <a:r>
              <a:rPr lang="en-GB" dirty="0" smtClean="0">
                <a:solidFill>
                  <a:srgbClr val="7030A0"/>
                </a:solidFill>
              </a:rPr>
              <a:t>(CTF)</a:t>
            </a:r>
            <a:endParaRPr lang="fi-FI" altLang="zh-CN" dirty="0" smtClean="0">
              <a:ea typeface="宋体" pitchFamily="1" charset="-122"/>
            </a:endParaRPr>
          </a:p>
          <a:p>
            <a:pPr>
              <a:lnSpc>
                <a:spcPct val="80000"/>
              </a:lnSpc>
            </a:pPr>
            <a:endParaRPr lang="fi-FI" altLang="zh-CN" dirty="0" smtClean="0">
              <a:ea typeface="宋体" pitchFamily="1" charset="-122"/>
            </a:endParaRPr>
          </a:p>
          <a:p>
            <a:pPr>
              <a:lnSpc>
                <a:spcPct val="80000"/>
              </a:lnSpc>
              <a:buNone/>
            </a:pPr>
            <a:r>
              <a:rPr lang="fi-FI" altLang="zh-CN" dirty="0" err="1" smtClean="0">
                <a:ea typeface="宋体" pitchFamily="1" charset="-122"/>
              </a:rPr>
              <a:t>Tirkkonen-Condit</a:t>
            </a:r>
            <a:r>
              <a:rPr lang="fi-FI" altLang="zh-CN" dirty="0" smtClean="0">
                <a:ea typeface="宋体" pitchFamily="1" charset="-122"/>
              </a:rPr>
              <a:t> (2005) </a:t>
            </a:r>
            <a:r>
              <a:rPr lang="en-GB" dirty="0" smtClean="0">
                <a:solidFill>
                  <a:srgbClr val="7030A0"/>
                </a:solidFill>
              </a:rPr>
              <a:t>(CTF) </a:t>
            </a:r>
            <a:r>
              <a:rPr lang="fi-FI" altLang="zh-CN" dirty="0" smtClean="0">
                <a:ea typeface="宋体" pitchFamily="1" charset="-122"/>
              </a:rPr>
              <a:t/>
            </a:r>
            <a:br>
              <a:rPr lang="fi-FI" altLang="zh-CN" dirty="0" smtClean="0">
                <a:ea typeface="宋体" pitchFamily="1" charset="-122"/>
              </a:rPr>
            </a:br>
            <a:r>
              <a:rPr lang="fi-FI" altLang="zh-CN" dirty="0" err="1" smtClean="0">
                <a:ea typeface="宋体" pitchFamily="1" charset="-122"/>
              </a:rPr>
              <a:t>translations</a:t>
            </a:r>
            <a:r>
              <a:rPr lang="fi-FI" altLang="zh-CN" dirty="0" smtClean="0">
                <a:ea typeface="宋体" pitchFamily="1" charset="-122"/>
              </a:rPr>
              <a:t> </a:t>
            </a:r>
            <a:r>
              <a:rPr lang="fi-FI" altLang="zh-CN" dirty="0" err="1" smtClean="0">
                <a:ea typeface="宋体" pitchFamily="1" charset="-122"/>
              </a:rPr>
              <a:t>have</a:t>
            </a:r>
            <a:r>
              <a:rPr lang="fi-FI" altLang="zh-CN" dirty="0" smtClean="0">
                <a:ea typeface="宋体" pitchFamily="1" charset="-122"/>
              </a:rPr>
              <a:t> </a:t>
            </a:r>
            <a:r>
              <a:rPr lang="fi-FI" altLang="zh-CN" dirty="0" err="1" smtClean="0">
                <a:ea typeface="宋体" pitchFamily="1" charset="-122"/>
              </a:rPr>
              <a:t>more</a:t>
            </a:r>
            <a:r>
              <a:rPr lang="fi-FI" altLang="zh-CN" dirty="0" smtClean="0">
                <a:ea typeface="宋体" pitchFamily="1" charset="-122"/>
              </a:rPr>
              <a:t> </a:t>
            </a:r>
            <a:r>
              <a:rPr lang="fi-FI" altLang="zh-CN" dirty="0" err="1" smtClean="0">
                <a:ea typeface="宋体" pitchFamily="1" charset="-122"/>
              </a:rPr>
              <a:t>repeated</a:t>
            </a:r>
            <a:r>
              <a:rPr lang="fi-FI" altLang="zh-CN" dirty="0" smtClean="0">
                <a:ea typeface="宋体" pitchFamily="1" charset="-122"/>
              </a:rPr>
              <a:t> </a:t>
            </a:r>
            <a:r>
              <a:rPr lang="fi-FI" altLang="zh-CN" dirty="0" err="1" smtClean="0">
                <a:ea typeface="宋体" pitchFamily="1" charset="-122"/>
              </a:rPr>
              <a:t>n-grams</a:t>
            </a:r>
            <a:r>
              <a:rPr lang="fi-FI" altLang="zh-CN" dirty="0" smtClean="0">
                <a:ea typeface="宋体" pitchFamily="1" charset="-122"/>
              </a:rPr>
              <a:t>: 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fi-FI" altLang="zh-CN" sz="2000" dirty="0" smtClean="0">
                <a:ea typeface="宋体" pitchFamily="1" charset="-122"/>
              </a:rPr>
              <a:t>	</a:t>
            </a:r>
            <a:r>
              <a:rPr lang="fi-FI" altLang="zh-CN" sz="2000" i="1" dirty="0" smtClean="0">
                <a:solidFill>
                  <a:srgbClr val="7030A0"/>
                </a:solidFill>
                <a:ea typeface="宋体" pitchFamily="1" charset="-122"/>
              </a:rPr>
              <a:t>ihan niin kuin, aivan niin kuin; samalta kuin ennenkin…</a:t>
            </a:r>
          </a:p>
          <a:p>
            <a:pPr>
              <a:lnSpc>
                <a:spcPct val="80000"/>
              </a:lnSpc>
              <a:buFontTx/>
              <a:buNone/>
            </a:pPr>
            <a:endParaRPr lang="fi-FI" altLang="zh-CN" i="1" dirty="0" smtClean="0">
              <a:solidFill>
                <a:schemeClr val="hlink"/>
              </a:solidFill>
              <a:ea typeface="宋体" pitchFamily="1" charset="-122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b="1" dirty="0" smtClean="0"/>
              <a:t>No support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err="1" smtClean="0"/>
              <a:t>Jantunen</a:t>
            </a:r>
            <a:r>
              <a:rPr lang="en-GB" dirty="0" smtClean="0"/>
              <a:t>  (2004, 2005) - lexis </a:t>
            </a:r>
            <a:r>
              <a:rPr lang="en-GB" dirty="0" smtClean="0">
                <a:solidFill>
                  <a:srgbClr val="7030A0"/>
                </a:solidFill>
              </a:rPr>
              <a:t>(CTF)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err="1" smtClean="0"/>
              <a:t>Eskola</a:t>
            </a:r>
            <a:r>
              <a:rPr lang="en-GB" dirty="0" smtClean="0"/>
              <a:t> (2004)  – syntax </a:t>
            </a:r>
            <a:r>
              <a:rPr lang="en-GB" dirty="0" smtClean="0">
                <a:solidFill>
                  <a:srgbClr val="7030A0"/>
                </a:solidFill>
              </a:rPr>
              <a:t>(CTF)</a:t>
            </a:r>
            <a:endParaRPr lang="fi-FI" altLang="zh-CN" dirty="0" smtClean="0">
              <a:ea typeface="宋体" pitchFamily="1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5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5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5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56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56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56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56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56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56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560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560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560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560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560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560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  <p:bldP spid="2560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da-DK" dirty="0" smtClean="0"/>
              <a:t>Example: degree modifiers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196975"/>
            <a:ext cx="8229600" cy="5040313"/>
          </a:xfrm>
        </p:spPr>
        <p:txBody>
          <a:bodyPr/>
          <a:lstStyle/>
          <a:p>
            <a:pPr>
              <a:buFontTx/>
              <a:buNone/>
            </a:pPr>
            <a:r>
              <a:rPr lang="fi-FI" altLang="zh-CN" dirty="0" smtClean="0">
                <a:ea typeface="宋体" pitchFamily="1" charset="-122"/>
              </a:rPr>
              <a:t>	 Jantunen (2004) : </a:t>
            </a:r>
            <a:r>
              <a:rPr lang="fi-FI" altLang="zh-CN" dirty="0" err="1" smtClean="0">
                <a:ea typeface="宋体" pitchFamily="1" charset="-122"/>
              </a:rPr>
              <a:t>synonymous</a:t>
            </a:r>
            <a:r>
              <a:rPr lang="fi-FI" altLang="zh-CN" dirty="0" smtClean="0">
                <a:ea typeface="宋体" pitchFamily="1" charset="-122"/>
              </a:rPr>
              <a:t> </a:t>
            </a:r>
            <a:r>
              <a:rPr lang="fi-FI" altLang="zh-CN" dirty="0" err="1" smtClean="0">
                <a:ea typeface="宋体" pitchFamily="1" charset="-122"/>
              </a:rPr>
              <a:t>degree</a:t>
            </a:r>
            <a:r>
              <a:rPr lang="fi-FI" altLang="zh-CN" dirty="0" smtClean="0">
                <a:ea typeface="宋体" pitchFamily="1" charset="-122"/>
              </a:rPr>
              <a:t> </a:t>
            </a:r>
            <a:r>
              <a:rPr lang="fi-FI" altLang="zh-CN" dirty="0" err="1" smtClean="0">
                <a:ea typeface="宋体" pitchFamily="1" charset="-122"/>
              </a:rPr>
              <a:t>modifiers</a:t>
            </a:r>
            <a:r>
              <a:rPr lang="fi-FI" altLang="zh-CN" dirty="0" smtClean="0">
                <a:ea typeface="宋体" pitchFamily="1" charset="-122"/>
              </a:rPr>
              <a:t> (</a:t>
            </a:r>
            <a:r>
              <a:rPr lang="fi-FI" altLang="zh-CN" i="1" dirty="0" smtClean="0">
                <a:solidFill>
                  <a:srgbClr val="7030A0"/>
                </a:solidFill>
                <a:ea typeface="宋体" pitchFamily="1" charset="-122"/>
              </a:rPr>
              <a:t>hyvin, oikein, kovin</a:t>
            </a:r>
            <a:r>
              <a:rPr lang="fi-FI" altLang="zh-CN" dirty="0" smtClean="0">
                <a:ea typeface="宋体" pitchFamily="1" charset="-122"/>
              </a:rPr>
              <a:t>) </a:t>
            </a:r>
          </a:p>
          <a:p>
            <a:pPr>
              <a:buFontTx/>
              <a:buNone/>
            </a:pPr>
            <a:r>
              <a:rPr lang="fi-FI" altLang="zh-CN" dirty="0" smtClean="0">
                <a:ea typeface="宋体" pitchFamily="1" charset="-122"/>
              </a:rPr>
              <a:t>		</a:t>
            </a:r>
            <a:r>
              <a:rPr lang="fi-FI" altLang="zh-CN" dirty="0" err="1" smtClean="0">
                <a:ea typeface="宋体" pitchFamily="1" charset="-122"/>
              </a:rPr>
              <a:t>E.g</a:t>
            </a:r>
            <a:r>
              <a:rPr lang="fi-FI" altLang="zh-CN" dirty="0" smtClean="0">
                <a:ea typeface="宋体" pitchFamily="1" charset="-122"/>
              </a:rPr>
              <a:t>. </a:t>
            </a:r>
            <a:r>
              <a:rPr lang="fi-FI" altLang="zh-CN" dirty="0" err="1" smtClean="0">
                <a:ea typeface="宋体" pitchFamily="1" charset="-122"/>
              </a:rPr>
              <a:t>major</a:t>
            </a:r>
            <a:r>
              <a:rPr lang="fi-FI" altLang="zh-CN" dirty="0" smtClean="0">
                <a:ea typeface="宋体" pitchFamily="1" charset="-122"/>
              </a:rPr>
              <a:t> </a:t>
            </a:r>
            <a:r>
              <a:rPr lang="fi-FI" altLang="zh-CN" dirty="0" err="1" smtClean="0">
                <a:ea typeface="宋体" pitchFamily="1" charset="-122"/>
              </a:rPr>
              <a:t>collocates</a:t>
            </a:r>
            <a:r>
              <a:rPr lang="fi-FI" altLang="zh-CN" dirty="0" smtClean="0">
                <a:ea typeface="宋体" pitchFamily="1" charset="-122"/>
              </a:rPr>
              <a:t> of </a:t>
            </a:r>
            <a:r>
              <a:rPr lang="fi-FI" i="1" dirty="0" smtClean="0">
                <a:solidFill>
                  <a:srgbClr val="7030A0"/>
                </a:solidFill>
              </a:rPr>
              <a:t>hyvin</a:t>
            </a:r>
            <a:r>
              <a:rPr lang="en-GB" dirty="0" smtClean="0">
                <a:solidFill>
                  <a:srgbClr val="7030A0"/>
                </a:solidFill>
              </a:rPr>
              <a:t>  (Comparable corpus, CTF)</a:t>
            </a:r>
          </a:p>
          <a:p>
            <a:pPr>
              <a:buFontTx/>
              <a:buNone/>
            </a:pPr>
            <a:r>
              <a:rPr lang="fi-FI" altLang="zh-CN" dirty="0" smtClean="0">
                <a:solidFill>
                  <a:schemeClr val="tx2"/>
                </a:solidFill>
                <a:ea typeface="宋体" pitchFamily="1" charset="-122"/>
              </a:rPr>
              <a:t>	1. </a:t>
            </a:r>
            <a:r>
              <a:rPr lang="fi-FI" altLang="zh-CN" dirty="0" err="1" smtClean="0">
                <a:ea typeface="宋体" pitchFamily="1" charset="-122"/>
              </a:rPr>
              <a:t>Original</a:t>
            </a:r>
            <a:r>
              <a:rPr lang="fi-FI" altLang="zh-CN" dirty="0" smtClean="0">
                <a:ea typeface="宋体" pitchFamily="1" charset="-122"/>
              </a:rPr>
              <a:t> </a:t>
            </a:r>
            <a:r>
              <a:rPr lang="fi-FI" altLang="zh-CN" dirty="0" err="1" smtClean="0">
                <a:ea typeface="宋体" pitchFamily="1" charset="-122"/>
              </a:rPr>
              <a:t>Finnish</a:t>
            </a:r>
            <a:endParaRPr lang="fi-FI" altLang="zh-CN" dirty="0" smtClean="0">
              <a:ea typeface="宋体" pitchFamily="1" charset="-122"/>
            </a:endParaRPr>
          </a:p>
          <a:p>
            <a:pPr lvl="1">
              <a:buFontTx/>
              <a:buNone/>
            </a:pPr>
            <a:r>
              <a:rPr lang="fi-FI" sz="2000" dirty="0" smtClean="0"/>
              <a:t>	</a:t>
            </a:r>
            <a:r>
              <a:rPr lang="fi-FI" sz="2000" dirty="0" err="1" smtClean="0">
                <a:solidFill>
                  <a:srgbClr val="5BBF21"/>
                </a:solidFill>
              </a:rPr>
              <a:t>adjectives</a:t>
            </a:r>
            <a:r>
              <a:rPr lang="fi-FI" sz="2000" dirty="0" smtClean="0">
                <a:solidFill>
                  <a:srgbClr val="5BBF21"/>
                </a:solidFill>
              </a:rPr>
              <a:t>:  </a:t>
            </a:r>
            <a:r>
              <a:rPr lang="fi-FI" sz="2000" i="1" dirty="0" smtClean="0">
                <a:solidFill>
                  <a:srgbClr val="7030A0"/>
                </a:solidFill>
              </a:rPr>
              <a:t>väsynyt, pieni</a:t>
            </a:r>
          </a:p>
          <a:p>
            <a:pPr lvl="1">
              <a:buFontTx/>
              <a:buNone/>
            </a:pPr>
            <a:r>
              <a:rPr lang="fi-FI" sz="2000" dirty="0" smtClean="0"/>
              <a:t>	</a:t>
            </a:r>
            <a:r>
              <a:rPr lang="fi-FI" sz="2000" dirty="0" err="1" smtClean="0">
                <a:solidFill>
                  <a:srgbClr val="5BBF21"/>
                </a:solidFill>
              </a:rPr>
              <a:t>adverbs</a:t>
            </a:r>
            <a:r>
              <a:rPr lang="fi-FI" sz="2000" dirty="0" smtClean="0">
                <a:solidFill>
                  <a:srgbClr val="1E1C77"/>
                </a:solidFill>
              </a:rPr>
              <a:t>:</a:t>
            </a:r>
            <a:r>
              <a:rPr lang="fi-FI" sz="2000" dirty="0" smtClean="0"/>
              <a:t>	 </a:t>
            </a:r>
            <a:r>
              <a:rPr lang="fi-FI" sz="2000" i="1" dirty="0" smtClean="0">
                <a:solidFill>
                  <a:srgbClr val="7030A0"/>
                </a:solidFill>
              </a:rPr>
              <a:t>hiljaa, hyvin, hitaasti, pian, varovasti</a:t>
            </a:r>
          </a:p>
          <a:p>
            <a:pPr>
              <a:buFontTx/>
              <a:buNone/>
            </a:pPr>
            <a:r>
              <a:rPr lang="en-GB" dirty="0" smtClean="0"/>
              <a:t> 	2. Translated Finnish  </a:t>
            </a:r>
          </a:p>
          <a:p>
            <a:pPr lvl="1">
              <a:buFontTx/>
              <a:buNone/>
            </a:pPr>
            <a:r>
              <a:rPr lang="fi-FI" sz="2000" dirty="0" smtClean="0"/>
              <a:t>	</a:t>
            </a:r>
            <a:r>
              <a:rPr lang="fi-FI" sz="2000" dirty="0" smtClean="0">
                <a:solidFill>
                  <a:srgbClr val="1E1C77"/>
                </a:solidFill>
              </a:rPr>
              <a:t> </a:t>
            </a:r>
            <a:r>
              <a:rPr lang="fi-FI" sz="2000" dirty="0" err="1" smtClean="0">
                <a:solidFill>
                  <a:srgbClr val="5BBF21"/>
                </a:solidFill>
              </a:rPr>
              <a:t>adjectives</a:t>
            </a:r>
            <a:r>
              <a:rPr lang="fi-FI" sz="2000" dirty="0" smtClean="0"/>
              <a:t>: </a:t>
            </a:r>
            <a:r>
              <a:rPr lang="fi-FI" sz="2000" i="1" dirty="0" smtClean="0">
                <a:solidFill>
                  <a:srgbClr val="7030A0"/>
                </a:solidFill>
              </a:rPr>
              <a:t>erikoinen, hieno, kaunis, lyhyt, nuori, pieni, sairas, suuri, tyytyväinen, tärkeä, vaalea, vaarallinen, vaatimaton, vahva, vaikea, vakava, väsynyt, yksinkertainen, ylpeä</a:t>
            </a:r>
          </a:p>
          <a:p>
            <a:pPr lvl="1">
              <a:buFontTx/>
              <a:buNone/>
            </a:pPr>
            <a:r>
              <a:rPr lang="fi-FI" sz="2000" dirty="0" smtClean="0"/>
              <a:t>	</a:t>
            </a:r>
            <a:r>
              <a:rPr lang="fi-FI" sz="2000" dirty="0" smtClean="0">
                <a:solidFill>
                  <a:srgbClr val="1E1C77"/>
                </a:solidFill>
              </a:rPr>
              <a:t> </a:t>
            </a:r>
            <a:r>
              <a:rPr lang="fi-FI" sz="2000" dirty="0" err="1" smtClean="0">
                <a:solidFill>
                  <a:srgbClr val="5BBF21"/>
                </a:solidFill>
              </a:rPr>
              <a:t>adverbs</a:t>
            </a:r>
            <a:r>
              <a:rPr lang="fi-FI" sz="2000" dirty="0" smtClean="0"/>
              <a:t>: 	</a:t>
            </a:r>
            <a:r>
              <a:rPr lang="fi-FI" sz="2000" i="1" dirty="0" smtClean="0">
                <a:solidFill>
                  <a:srgbClr val="7030A0"/>
                </a:solidFill>
              </a:rPr>
              <a:t>harvoin, hitaasti, hyvin, kauas, korkealla, lähellä, nopeasti, pian, pitkään, selvästi, vakavasti, varhain, varovasti</a:t>
            </a:r>
            <a:endParaRPr lang="fi-FI" sz="2000" dirty="0" smtClean="0">
              <a:solidFill>
                <a:srgbClr val="0066FF"/>
              </a:solidFill>
            </a:endParaRPr>
          </a:p>
          <a:p>
            <a:pPr>
              <a:buFont typeface="Wingdings" pitchFamily="1" charset="2"/>
              <a:buChar char="Ø"/>
            </a:pPr>
            <a:r>
              <a:rPr lang="en-GB" dirty="0" smtClean="0"/>
              <a:t>     more variation in translations</a:t>
            </a:r>
          </a:p>
          <a:p>
            <a:pPr>
              <a:buFont typeface="Wingdings" pitchFamily="1" charset="2"/>
              <a:buNone/>
            </a:pPr>
            <a:r>
              <a:rPr lang="fi-FI" dirty="0" smtClean="0">
                <a:solidFill>
                  <a:srgbClr val="0066FF"/>
                </a:solidFill>
              </a:rPr>
              <a:t>	</a:t>
            </a:r>
            <a:endParaRPr lang="en-GB" dirty="0" smtClean="0">
              <a:solidFill>
                <a:srgbClr val="0066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P spid="26627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smtClean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1" charset="2"/>
              <a:buNone/>
            </a:pPr>
            <a:r>
              <a:rPr lang="fi-FI" smtClean="0"/>
              <a:t>Simultaneous</a:t>
            </a:r>
            <a:br>
              <a:rPr lang="fi-FI" smtClean="0"/>
            </a:br>
            <a:r>
              <a:rPr lang="en-GB" smtClean="0"/>
              <a:t>simplification  of lexis as overall frequencies</a:t>
            </a:r>
            <a:br>
              <a:rPr lang="en-GB" smtClean="0"/>
            </a:br>
            <a:r>
              <a:rPr lang="en-GB" smtClean="0"/>
              <a:t>proliferation of variety</a:t>
            </a:r>
          </a:p>
          <a:p>
            <a:pPr>
              <a:buFont typeface="Wingdings" pitchFamily="1" charset="2"/>
              <a:buNone/>
            </a:pPr>
            <a:r>
              <a:rPr lang="en-GB" smtClean="0"/>
              <a:t> </a:t>
            </a:r>
          </a:p>
          <a:p>
            <a:pPr>
              <a:buFont typeface="Wingdings" pitchFamily="1" charset="2"/>
              <a:buNone/>
            </a:pPr>
            <a:endParaRPr lang="fi-FI" smtClean="0"/>
          </a:p>
          <a:p>
            <a:endParaRPr lang="fi-FI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da-DK" dirty="0" smtClean="0"/>
              <a:t>Example: verb frequencies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828800" y="1285875"/>
            <a:ext cx="7010400" cy="5267325"/>
          </a:xfrm>
        </p:spPr>
        <p:txBody>
          <a:bodyPr/>
          <a:lstStyle/>
          <a:p>
            <a:pPr>
              <a:buFontTx/>
              <a:buNone/>
            </a:pPr>
            <a:r>
              <a:rPr lang="en-GB" dirty="0" err="1" smtClean="0"/>
              <a:t>Mauranen</a:t>
            </a:r>
            <a:r>
              <a:rPr lang="en-GB" dirty="0" smtClean="0"/>
              <a:t> 2000 </a:t>
            </a:r>
            <a:r>
              <a:rPr lang="en-GB" dirty="0" smtClean="0">
                <a:solidFill>
                  <a:srgbClr val="7030A0"/>
                </a:solidFill>
              </a:rPr>
              <a:t>(CTF)</a:t>
            </a:r>
            <a:endParaRPr lang="en-GB" dirty="0" smtClean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fi-FI" dirty="0" smtClean="0"/>
              <a:t>	</a:t>
            </a:r>
            <a:r>
              <a:rPr lang="fi-FI" dirty="0" err="1" smtClean="0"/>
              <a:t>e.g</a:t>
            </a:r>
            <a:r>
              <a:rPr lang="fi-FI" dirty="0" smtClean="0"/>
              <a:t>. </a:t>
            </a:r>
            <a:r>
              <a:rPr lang="fi-FI" dirty="0" err="1" smtClean="0"/>
              <a:t>Finnish</a:t>
            </a:r>
            <a:r>
              <a:rPr lang="fi-FI" dirty="0" smtClean="0"/>
              <a:t> </a:t>
            </a:r>
            <a:r>
              <a:rPr lang="fi-FI" dirty="0" err="1" smtClean="0"/>
              <a:t>verb</a:t>
            </a:r>
            <a:r>
              <a:rPr lang="fi-FI" dirty="0" smtClean="0"/>
              <a:t> </a:t>
            </a:r>
            <a:r>
              <a:rPr lang="fi-FI" dirty="0" smtClean="0">
                <a:solidFill>
                  <a:srgbClr val="1E1C77"/>
                </a:solidFill>
              </a:rPr>
              <a:t>HALUTA</a:t>
            </a:r>
            <a:r>
              <a:rPr lang="fi-FI" dirty="0" smtClean="0"/>
              <a:t>  </a:t>
            </a:r>
            <a:endParaRPr lang="fi-FI" b="1" dirty="0" smtClean="0"/>
          </a:p>
          <a:p>
            <a:pPr>
              <a:buFontTx/>
              <a:buNone/>
            </a:pPr>
            <a:endParaRPr lang="fi-FI" dirty="0" smtClean="0"/>
          </a:p>
          <a:p>
            <a:pPr>
              <a:buFontTx/>
              <a:buNone/>
            </a:pPr>
            <a:r>
              <a:rPr lang="fi-FI" dirty="0" smtClean="0">
                <a:solidFill>
                  <a:srgbClr val="1E1C77"/>
                </a:solidFill>
              </a:rPr>
              <a:t>HALUTA</a:t>
            </a:r>
            <a:r>
              <a:rPr lang="fi-FI" b="1" dirty="0" smtClean="0"/>
              <a:t>,  </a:t>
            </a:r>
            <a:r>
              <a:rPr lang="fi-FI" b="1" dirty="0" err="1" smtClean="0"/>
              <a:t>academic</a:t>
            </a:r>
            <a:r>
              <a:rPr lang="fi-FI" b="1" dirty="0" smtClean="0"/>
              <a:t> </a:t>
            </a:r>
            <a:r>
              <a:rPr lang="fi-FI" b="1" dirty="0" err="1" smtClean="0"/>
              <a:t>texts</a:t>
            </a:r>
            <a:endParaRPr lang="fi-FI" dirty="0" smtClean="0"/>
          </a:p>
          <a:p>
            <a:pPr>
              <a:buFontTx/>
              <a:buNone/>
            </a:pPr>
            <a:r>
              <a:rPr lang="fi-FI" dirty="0" err="1" smtClean="0"/>
              <a:t>Original</a:t>
            </a:r>
            <a:r>
              <a:rPr lang="fi-FI" dirty="0" smtClean="0"/>
              <a:t> </a:t>
            </a:r>
            <a:r>
              <a:rPr lang="fi-FI" dirty="0" err="1" smtClean="0"/>
              <a:t>Finnish</a:t>
            </a:r>
            <a:r>
              <a:rPr lang="fi-FI" dirty="0" smtClean="0"/>
              <a:t>		 	  46 /</a:t>
            </a:r>
            <a:r>
              <a:rPr lang="fi-FI" dirty="0" err="1" smtClean="0"/>
              <a:t>mio</a:t>
            </a:r>
            <a:r>
              <a:rPr lang="fi-FI" dirty="0" smtClean="0"/>
              <a:t>  w</a:t>
            </a:r>
          </a:p>
          <a:p>
            <a:pPr>
              <a:buFontTx/>
              <a:buNone/>
            </a:pPr>
            <a:r>
              <a:rPr lang="fi-FI" dirty="0" err="1" smtClean="0"/>
              <a:t>Transl</a:t>
            </a:r>
            <a:r>
              <a:rPr lang="fi-FI" dirty="0" smtClean="0"/>
              <a:t> </a:t>
            </a:r>
            <a:r>
              <a:rPr lang="fi-FI" dirty="0" err="1" smtClean="0"/>
              <a:t>from</a:t>
            </a:r>
            <a:r>
              <a:rPr lang="fi-FI" dirty="0" smtClean="0"/>
              <a:t> </a:t>
            </a:r>
            <a:r>
              <a:rPr lang="fi-FI" dirty="0" err="1" smtClean="0"/>
              <a:t>English</a:t>
            </a:r>
            <a:r>
              <a:rPr lang="fi-FI" dirty="0" smtClean="0"/>
              <a:t> 		101 / </a:t>
            </a:r>
            <a:r>
              <a:rPr lang="fi-FI" dirty="0" err="1" smtClean="0"/>
              <a:t>mio</a:t>
            </a:r>
            <a:r>
              <a:rPr lang="fi-FI" dirty="0" smtClean="0"/>
              <a:t> w </a:t>
            </a:r>
          </a:p>
          <a:p>
            <a:pPr>
              <a:buFontTx/>
              <a:buNone/>
            </a:pPr>
            <a:r>
              <a:rPr lang="fi-FI" dirty="0" err="1" smtClean="0"/>
              <a:t>Transl</a:t>
            </a:r>
            <a:r>
              <a:rPr lang="fi-FI" dirty="0" smtClean="0"/>
              <a:t> </a:t>
            </a:r>
            <a:r>
              <a:rPr lang="fi-FI" dirty="0" err="1" smtClean="0"/>
              <a:t>from</a:t>
            </a:r>
            <a:r>
              <a:rPr lang="fi-FI" dirty="0" smtClean="0"/>
              <a:t> </a:t>
            </a:r>
            <a:r>
              <a:rPr lang="fi-FI" dirty="0" err="1" smtClean="0"/>
              <a:t>other</a:t>
            </a:r>
            <a:r>
              <a:rPr lang="fi-FI" dirty="0" smtClean="0"/>
              <a:t> </a:t>
            </a:r>
            <a:r>
              <a:rPr lang="fi-FI" dirty="0" err="1" smtClean="0"/>
              <a:t>lgs</a:t>
            </a:r>
            <a:r>
              <a:rPr lang="fi-FI" dirty="0" smtClean="0"/>
              <a:t>		110 / </a:t>
            </a:r>
            <a:r>
              <a:rPr lang="fi-FI" dirty="0" err="1" smtClean="0"/>
              <a:t>mio</a:t>
            </a:r>
            <a:r>
              <a:rPr lang="fi-FI" dirty="0" smtClean="0"/>
              <a:t> w </a:t>
            </a:r>
          </a:p>
          <a:p>
            <a:pPr>
              <a:buFontTx/>
              <a:buNone/>
            </a:pPr>
            <a:endParaRPr lang="fi-FI" dirty="0" smtClean="0"/>
          </a:p>
          <a:p>
            <a:pPr>
              <a:buFontTx/>
              <a:buNone/>
            </a:pPr>
            <a:r>
              <a:rPr lang="fi-FI" dirty="0" smtClean="0">
                <a:solidFill>
                  <a:srgbClr val="1E1C77"/>
                </a:solidFill>
              </a:rPr>
              <a:t>HALUTA</a:t>
            </a:r>
            <a:r>
              <a:rPr lang="fi-FI" b="1" dirty="0" smtClean="0"/>
              <a:t>,  </a:t>
            </a:r>
            <a:r>
              <a:rPr lang="fi-FI" b="1" dirty="0" err="1" smtClean="0"/>
              <a:t>popular</a:t>
            </a:r>
            <a:r>
              <a:rPr lang="fi-FI" b="1" dirty="0" smtClean="0"/>
              <a:t> </a:t>
            </a:r>
            <a:r>
              <a:rPr lang="fi-FI" b="1" dirty="0" err="1" smtClean="0"/>
              <a:t>non-fiction</a:t>
            </a:r>
            <a:endParaRPr lang="fi-FI" dirty="0" smtClean="0"/>
          </a:p>
          <a:p>
            <a:pPr>
              <a:buFontTx/>
              <a:buNone/>
            </a:pPr>
            <a:r>
              <a:rPr lang="fi-FI" dirty="0" err="1" smtClean="0"/>
              <a:t>Original</a:t>
            </a:r>
            <a:r>
              <a:rPr lang="fi-FI" dirty="0" smtClean="0"/>
              <a:t> </a:t>
            </a:r>
            <a:r>
              <a:rPr lang="fi-FI" dirty="0" err="1" smtClean="0"/>
              <a:t>Finnish</a:t>
            </a:r>
            <a:r>
              <a:rPr lang="fi-FI" dirty="0" smtClean="0"/>
              <a:t> 			19 / </a:t>
            </a:r>
            <a:r>
              <a:rPr lang="fi-FI" dirty="0" err="1" smtClean="0"/>
              <a:t>mio</a:t>
            </a:r>
            <a:r>
              <a:rPr lang="fi-FI" dirty="0" smtClean="0"/>
              <a:t> w </a:t>
            </a:r>
          </a:p>
          <a:p>
            <a:pPr>
              <a:buFontTx/>
              <a:buNone/>
            </a:pPr>
            <a:r>
              <a:rPr lang="fi-FI" dirty="0" err="1" smtClean="0"/>
              <a:t>Transl</a:t>
            </a:r>
            <a:r>
              <a:rPr lang="fi-FI" dirty="0" smtClean="0"/>
              <a:t> </a:t>
            </a:r>
            <a:r>
              <a:rPr lang="fi-FI" dirty="0" err="1" smtClean="0"/>
              <a:t>from</a:t>
            </a:r>
            <a:r>
              <a:rPr lang="fi-FI" dirty="0" smtClean="0"/>
              <a:t> </a:t>
            </a:r>
            <a:r>
              <a:rPr lang="fi-FI" dirty="0" err="1" smtClean="0"/>
              <a:t>English</a:t>
            </a:r>
            <a:r>
              <a:rPr lang="fi-FI" dirty="0" smtClean="0"/>
              <a:t> 		31 / </a:t>
            </a:r>
            <a:r>
              <a:rPr lang="fi-FI" dirty="0" err="1" smtClean="0"/>
              <a:t>mio</a:t>
            </a:r>
            <a:r>
              <a:rPr lang="fi-FI" dirty="0" smtClean="0"/>
              <a:t> w</a:t>
            </a:r>
            <a:endParaRPr lang="en-GB" dirty="0" smtClean="0"/>
          </a:p>
          <a:p>
            <a:pPr>
              <a:buFontTx/>
              <a:buNone/>
            </a:pPr>
            <a:endParaRPr lang="fi-FI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8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8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8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86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86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86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  <p:bldP spid="2867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1E1C77"/>
                </a:solidFill>
                <a:ea typeface="宋体" pitchFamily="1" charset="-122"/>
              </a:rPr>
              <a:t>Search for Translation Universals</a:t>
            </a:r>
            <a:endParaRPr lang="en-GB" dirty="0" smtClean="0">
              <a:solidFill>
                <a:srgbClr val="1E1C77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r>
              <a:rPr lang="en-US" altLang="zh-CN" dirty="0" smtClean="0">
                <a:ea typeface="宋体" pitchFamily="1" charset="-122"/>
              </a:rPr>
              <a:t>Characteristics that translations generally have</a:t>
            </a:r>
          </a:p>
          <a:p>
            <a:endParaRPr lang="en-US" altLang="zh-CN" dirty="0" smtClean="0">
              <a:ea typeface="宋体" pitchFamily="1" charset="-122"/>
            </a:endParaRPr>
          </a:p>
          <a:p>
            <a:r>
              <a:rPr lang="en-US" altLang="zh-CN" dirty="0" smtClean="0">
                <a:ea typeface="宋体" pitchFamily="1" charset="-122"/>
              </a:rPr>
              <a:t>began in the early / mid -1990s</a:t>
            </a:r>
          </a:p>
          <a:p>
            <a:endParaRPr lang="en-US" altLang="zh-CN" dirty="0" smtClean="0">
              <a:ea typeface="宋体" pitchFamily="1" charset="-122"/>
            </a:endParaRPr>
          </a:p>
          <a:p>
            <a:r>
              <a:rPr lang="en-US" altLang="zh-CN" dirty="0" smtClean="0">
                <a:ea typeface="宋体" pitchFamily="1" charset="-122"/>
              </a:rPr>
              <a:t>roots in translation studies and corpus linguistics </a:t>
            </a:r>
          </a:p>
          <a:p>
            <a:r>
              <a:rPr lang="en-US" altLang="zh-CN" dirty="0" err="1" smtClean="0">
                <a:ea typeface="宋体" pitchFamily="1" charset="-122"/>
              </a:rPr>
              <a:t>Toury</a:t>
            </a:r>
            <a:r>
              <a:rPr lang="en-US" altLang="zh-CN" dirty="0" smtClean="0">
                <a:ea typeface="宋体" pitchFamily="1" charset="-122"/>
              </a:rPr>
              <a:t>, </a:t>
            </a:r>
            <a:br>
              <a:rPr lang="en-US" altLang="zh-CN" dirty="0" smtClean="0">
                <a:ea typeface="宋体" pitchFamily="1" charset="-122"/>
              </a:rPr>
            </a:br>
            <a:r>
              <a:rPr lang="en-US" altLang="zh-CN" dirty="0" err="1" smtClean="0">
                <a:ea typeface="宋体" pitchFamily="1" charset="-122"/>
              </a:rPr>
              <a:t>Klaudy</a:t>
            </a:r>
            <a:r>
              <a:rPr lang="en-US" altLang="zh-CN" dirty="0" smtClean="0">
                <a:ea typeface="宋体" pitchFamily="1" charset="-122"/>
              </a:rPr>
              <a:t/>
            </a:r>
            <a:br>
              <a:rPr lang="en-US" altLang="zh-CN" dirty="0" smtClean="0">
                <a:ea typeface="宋体" pitchFamily="1" charset="-122"/>
              </a:rPr>
            </a:br>
            <a:r>
              <a:rPr lang="en-US" altLang="zh-CN" dirty="0" smtClean="0">
                <a:ea typeface="宋体" pitchFamily="1" charset="-122"/>
              </a:rPr>
              <a:t>Blum-</a:t>
            </a:r>
            <a:r>
              <a:rPr lang="en-US" altLang="zh-CN" dirty="0" err="1" smtClean="0">
                <a:ea typeface="宋体" pitchFamily="1" charset="-122"/>
              </a:rPr>
              <a:t>Kulka</a:t>
            </a:r>
            <a:endParaRPr lang="en-US" altLang="zh-CN" dirty="0" smtClean="0">
              <a:ea typeface="宋体" pitchFamily="1" charset="-122"/>
            </a:endParaRPr>
          </a:p>
          <a:p>
            <a:r>
              <a:rPr lang="en-US" dirty="0" smtClean="0"/>
              <a:t>Baker, </a:t>
            </a:r>
            <a:br>
              <a:rPr lang="en-US" dirty="0" smtClean="0"/>
            </a:br>
            <a:r>
              <a:rPr lang="en-US" dirty="0" err="1" smtClean="0"/>
              <a:t>Laviosa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Olohan</a:t>
            </a:r>
            <a:endParaRPr lang="en-US" dirty="0" smtClean="0"/>
          </a:p>
          <a:p>
            <a:pPr>
              <a:buFont typeface="Wingdings" pitchFamily="1" charset="2"/>
              <a:buNone/>
            </a:pPr>
            <a:r>
              <a:rPr lang="en-US" dirty="0" smtClean="0"/>
              <a:t> </a:t>
            </a:r>
          </a:p>
          <a:p>
            <a:pPr>
              <a:buFont typeface="Wingdings" pitchFamily="1" charset="2"/>
              <a:buNone/>
            </a:pPr>
            <a:endParaRPr lang="en-US" dirty="0" smtClean="0"/>
          </a:p>
          <a:p>
            <a:endParaRPr lang="en-GB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da-DK" dirty="0" smtClean="0"/>
              <a:t>Example: verb </a:t>
            </a:r>
            <a:r>
              <a:rPr lang="en-GB" dirty="0" smtClean="0"/>
              <a:t>collocations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GB" dirty="0" smtClean="0">
                <a:solidFill>
                  <a:srgbClr val="1E1C77"/>
                </a:solidFill>
              </a:rPr>
              <a:t>HALUTA</a:t>
            </a:r>
            <a:endParaRPr lang="en-GB" sz="2800" dirty="0" smtClean="0">
              <a:solidFill>
                <a:srgbClr val="1E1C77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fi-FI" sz="2800" dirty="0" smtClean="0"/>
              <a:t>	</a:t>
            </a:r>
            <a:r>
              <a:rPr lang="fi-FI" dirty="0" err="1" smtClean="0">
                <a:solidFill>
                  <a:srgbClr val="B40000"/>
                </a:solidFill>
              </a:rPr>
              <a:t>Original</a:t>
            </a:r>
            <a:r>
              <a:rPr lang="fi-FI" dirty="0" smtClean="0"/>
              <a:t> </a:t>
            </a:r>
            <a:r>
              <a:rPr lang="fi-FI" dirty="0" err="1" smtClean="0"/>
              <a:t>Finnish</a:t>
            </a:r>
            <a:r>
              <a:rPr lang="fi-FI" dirty="0" smtClean="0"/>
              <a:t>: </a:t>
            </a:r>
            <a:br>
              <a:rPr lang="fi-FI" dirty="0" smtClean="0"/>
            </a:br>
            <a:r>
              <a:rPr lang="fi-FI" dirty="0" err="1" smtClean="0"/>
              <a:t>commonest</a:t>
            </a:r>
            <a:r>
              <a:rPr lang="fi-FI" dirty="0" smtClean="0"/>
              <a:t> </a:t>
            </a:r>
            <a:r>
              <a:rPr lang="fi-FI" dirty="0" err="1" smtClean="0"/>
              <a:t>collocate</a:t>
            </a:r>
            <a:r>
              <a:rPr lang="fi-FI" dirty="0" smtClean="0"/>
              <a:t> </a:t>
            </a:r>
            <a:r>
              <a:rPr lang="fi-FI" dirty="0" smtClean="0">
                <a:solidFill>
                  <a:srgbClr val="1E1C77"/>
                </a:solidFill>
              </a:rPr>
              <a:t>KOROSTAA</a:t>
            </a:r>
            <a:r>
              <a:rPr lang="fi-FI" dirty="0" smtClean="0"/>
              <a:t> (</a:t>
            </a:r>
            <a:r>
              <a:rPr lang="en-GB" dirty="0" smtClean="0"/>
              <a:t>‘</a:t>
            </a:r>
            <a:r>
              <a:rPr lang="fi-FI" dirty="0" err="1" smtClean="0"/>
              <a:t>emphasise</a:t>
            </a:r>
            <a:r>
              <a:rPr lang="fi-FI" dirty="0" smtClean="0"/>
              <a:t>’)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fi-FI" dirty="0" smtClean="0"/>
              <a:t>	</a:t>
            </a:r>
            <a:r>
              <a:rPr lang="fi-FI" dirty="0" err="1" smtClean="0"/>
              <a:t>nearly</a:t>
            </a:r>
            <a:r>
              <a:rPr lang="fi-FI" dirty="0" smtClean="0"/>
              <a:t> 40% of </a:t>
            </a:r>
            <a:r>
              <a:rPr lang="fi-FI" dirty="0" err="1" smtClean="0"/>
              <a:t>all</a:t>
            </a:r>
            <a:r>
              <a:rPr lang="fi-FI" dirty="0" smtClean="0"/>
              <a:t> </a:t>
            </a:r>
            <a:r>
              <a:rPr lang="fi-FI" dirty="0" err="1" smtClean="0"/>
              <a:t>collocations</a:t>
            </a:r>
            <a:endParaRPr lang="fi-FI" dirty="0" smtClean="0"/>
          </a:p>
          <a:p>
            <a:pPr>
              <a:lnSpc>
                <a:spcPct val="90000"/>
              </a:lnSpc>
              <a:buFontTx/>
              <a:buNone/>
            </a:pPr>
            <a:endParaRPr lang="fi-FI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zh-CN" dirty="0" smtClean="0">
                <a:solidFill>
                  <a:srgbClr val="0033CC"/>
                </a:solidFill>
                <a:ea typeface="宋体" pitchFamily="1" charset="-122"/>
              </a:rPr>
              <a:t>	...</a:t>
            </a:r>
            <a:r>
              <a:rPr lang="en-GB" altLang="zh-CN" i="1" dirty="0" err="1" smtClean="0">
                <a:solidFill>
                  <a:srgbClr val="0033CC"/>
                </a:solidFill>
                <a:ea typeface="宋体" pitchFamily="1" charset="-122"/>
              </a:rPr>
              <a:t>moniaineksisuus</a:t>
            </a:r>
            <a:r>
              <a:rPr lang="en-GB" altLang="zh-CN" i="1" dirty="0" smtClean="0">
                <a:solidFill>
                  <a:srgbClr val="0033CC"/>
                </a:solidFill>
                <a:ea typeface="宋体" pitchFamily="1" charset="-122"/>
              </a:rPr>
              <a:t> </a:t>
            </a:r>
            <a:r>
              <a:rPr lang="en-GB" altLang="zh-CN" i="1" dirty="0" err="1" smtClean="0">
                <a:solidFill>
                  <a:srgbClr val="0033CC"/>
                </a:solidFill>
                <a:ea typeface="宋体" pitchFamily="1" charset="-122"/>
              </a:rPr>
              <a:t>ei</a:t>
            </a:r>
            <a:r>
              <a:rPr lang="en-GB" altLang="zh-CN" i="1" dirty="0" smtClean="0">
                <a:solidFill>
                  <a:srgbClr val="0033CC"/>
                </a:solidFill>
                <a:ea typeface="宋体" pitchFamily="1" charset="-122"/>
              </a:rPr>
              <a:t> ole </a:t>
            </a:r>
            <a:r>
              <a:rPr lang="en-GB" altLang="zh-CN" i="1" dirty="0" err="1" smtClean="0">
                <a:solidFill>
                  <a:srgbClr val="0033CC"/>
                </a:solidFill>
                <a:ea typeface="宋体" pitchFamily="1" charset="-122"/>
              </a:rPr>
              <a:t>ainoa</a:t>
            </a:r>
            <a:r>
              <a:rPr lang="en-GB" altLang="zh-CN" i="1" dirty="0" smtClean="0">
                <a:solidFill>
                  <a:srgbClr val="0033CC"/>
                </a:solidFill>
                <a:ea typeface="宋体" pitchFamily="1" charset="-122"/>
              </a:rPr>
              <a:t> </a:t>
            </a:r>
            <a:r>
              <a:rPr lang="en-GB" altLang="zh-CN" i="1" dirty="0" err="1" smtClean="0">
                <a:solidFill>
                  <a:srgbClr val="0033CC"/>
                </a:solidFill>
                <a:ea typeface="宋体" pitchFamily="1" charset="-122"/>
              </a:rPr>
              <a:t>asia</a:t>
            </a:r>
            <a:r>
              <a:rPr lang="en-GB" altLang="zh-CN" i="1" dirty="0" smtClean="0">
                <a:solidFill>
                  <a:srgbClr val="0033CC"/>
                </a:solidFill>
                <a:ea typeface="宋体" pitchFamily="1" charset="-122"/>
              </a:rPr>
              <a:t> jota </a:t>
            </a:r>
            <a:r>
              <a:rPr lang="en-GB" altLang="zh-CN" b="1" i="1" dirty="0" err="1" smtClean="0">
                <a:solidFill>
                  <a:srgbClr val="0033CC"/>
                </a:solidFill>
                <a:ea typeface="宋体" pitchFamily="1" charset="-122"/>
              </a:rPr>
              <a:t>haluan</a:t>
            </a:r>
            <a:r>
              <a:rPr lang="en-GB" altLang="zh-CN" b="1" i="1" dirty="0" smtClean="0">
                <a:solidFill>
                  <a:srgbClr val="0033CC"/>
                </a:solidFill>
                <a:ea typeface="宋体" pitchFamily="1" charset="-122"/>
              </a:rPr>
              <a:t> </a:t>
            </a:r>
            <a:r>
              <a:rPr lang="en-GB" altLang="zh-CN" b="1" i="1" dirty="0" err="1" smtClean="0">
                <a:solidFill>
                  <a:srgbClr val="0033CC"/>
                </a:solidFill>
                <a:ea typeface="宋体" pitchFamily="1" charset="-122"/>
              </a:rPr>
              <a:t>korostaa</a:t>
            </a:r>
            <a:r>
              <a:rPr lang="en-GB" altLang="zh-CN" b="1" i="1" dirty="0" smtClean="0">
                <a:solidFill>
                  <a:srgbClr val="0033CC"/>
                </a:solidFill>
                <a:ea typeface="宋体" pitchFamily="1" charset="-122"/>
              </a:rPr>
              <a:t>, </a:t>
            </a:r>
            <a:br>
              <a:rPr lang="en-GB" altLang="zh-CN" b="1" i="1" dirty="0" smtClean="0">
                <a:solidFill>
                  <a:srgbClr val="0033CC"/>
                </a:solidFill>
                <a:ea typeface="宋体" pitchFamily="1" charset="-122"/>
              </a:rPr>
            </a:br>
            <a:r>
              <a:rPr lang="en-GB" dirty="0" smtClean="0"/>
              <a:t> ‘</a:t>
            </a:r>
            <a:r>
              <a:rPr lang="en-GB" altLang="zh-CN" dirty="0" smtClean="0">
                <a:ea typeface="宋体" pitchFamily="1" charset="-122"/>
              </a:rPr>
              <a:t>heterogeneity is not the only thing</a:t>
            </a:r>
            <a:r>
              <a:rPr lang="en-GB" altLang="zh-CN" b="1" dirty="0" smtClean="0">
                <a:ea typeface="宋体" pitchFamily="1" charset="-122"/>
              </a:rPr>
              <a:t> I want to emphasise’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altLang="zh-CN" b="1" dirty="0" smtClean="0">
              <a:ea typeface="宋体" pitchFamily="1" charset="-122"/>
            </a:endParaRPr>
          </a:p>
          <a:p>
            <a:pPr>
              <a:buFontTx/>
              <a:buNone/>
            </a:pPr>
            <a:r>
              <a:rPr lang="fi-FI" dirty="0" smtClean="0"/>
              <a:t>	</a:t>
            </a:r>
            <a:r>
              <a:rPr lang="fi-FI" altLang="ja-JP" dirty="0" err="1" smtClean="0">
                <a:solidFill>
                  <a:srgbClr val="C00000"/>
                </a:solidFill>
                <a:ea typeface="ＭＳ Ｐゴシック" pitchFamily="1" charset="-128"/>
              </a:rPr>
              <a:t>Tra</a:t>
            </a:r>
            <a:r>
              <a:rPr lang="fi-FI" dirty="0" err="1" smtClean="0">
                <a:solidFill>
                  <a:srgbClr val="C00000"/>
                </a:solidFill>
              </a:rPr>
              <a:t>nslated</a:t>
            </a:r>
            <a:r>
              <a:rPr lang="fi-FI" dirty="0" smtClean="0"/>
              <a:t> </a:t>
            </a:r>
            <a:r>
              <a:rPr lang="fi-FI" dirty="0" err="1" smtClean="0"/>
              <a:t>Finnish</a:t>
            </a:r>
            <a:r>
              <a:rPr lang="fi-FI" dirty="0" smtClean="0"/>
              <a:t>: </a:t>
            </a:r>
            <a:br>
              <a:rPr lang="fi-FI" dirty="0" smtClean="0"/>
            </a:br>
            <a:r>
              <a:rPr lang="fi-FI" dirty="0" smtClean="0">
                <a:solidFill>
                  <a:srgbClr val="1E1C77"/>
                </a:solidFill>
              </a:rPr>
              <a:t>KOROSTAA</a:t>
            </a:r>
            <a:r>
              <a:rPr lang="fi-FI" dirty="0" smtClean="0"/>
              <a:t> </a:t>
            </a:r>
          </a:p>
          <a:p>
            <a:pPr>
              <a:buFontTx/>
              <a:buNone/>
            </a:pPr>
            <a:r>
              <a:rPr lang="fi-FI" dirty="0" smtClean="0"/>
              <a:t>	</a:t>
            </a:r>
            <a:r>
              <a:rPr lang="fi-FI" dirty="0" err="1" smtClean="0"/>
              <a:t>less</a:t>
            </a:r>
            <a:r>
              <a:rPr lang="fi-FI" dirty="0" smtClean="0"/>
              <a:t> </a:t>
            </a:r>
            <a:r>
              <a:rPr lang="fi-FI" dirty="0" err="1" smtClean="0"/>
              <a:t>than</a:t>
            </a:r>
            <a:r>
              <a:rPr lang="fi-FI" dirty="0" smtClean="0"/>
              <a:t> 8% of </a:t>
            </a:r>
            <a:r>
              <a:rPr lang="fi-FI" dirty="0" err="1" smtClean="0"/>
              <a:t>all</a:t>
            </a:r>
            <a:r>
              <a:rPr lang="fi-FI" dirty="0" smtClean="0"/>
              <a:t> </a:t>
            </a:r>
            <a:r>
              <a:rPr lang="fi-FI" dirty="0" err="1" smtClean="0"/>
              <a:t>collocations</a:t>
            </a:r>
            <a:endParaRPr lang="fi-FI" dirty="0" smtClean="0"/>
          </a:p>
          <a:p>
            <a:pPr>
              <a:buFontTx/>
              <a:buNone/>
            </a:pPr>
            <a:r>
              <a:rPr lang="fi-FI" dirty="0" smtClean="0"/>
              <a:t>	</a:t>
            </a:r>
            <a:r>
              <a:rPr lang="fi-FI" dirty="0" err="1" smtClean="0"/>
              <a:t>even</a:t>
            </a:r>
            <a:r>
              <a:rPr lang="fi-FI" dirty="0" smtClean="0"/>
              <a:t> </a:t>
            </a:r>
            <a:r>
              <a:rPr lang="fi-FI" dirty="0" err="1" smtClean="0"/>
              <a:t>though</a:t>
            </a:r>
            <a:r>
              <a:rPr lang="fi-FI" dirty="0" smtClean="0"/>
              <a:t> </a:t>
            </a:r>
            <a:r>
              <a:rPr lang="fi-FI" dirty="0" smtClean="0">
                <a:solidFill>
                  <a:srgbClr val="1E1C77"/>
                </a:solidFill>
              </a:rPr>
              <a:t>HALUTA</a:t>
            </a:r>
            <a:r>
              <a:rPr lang="fi-FI" dirty="0" smtClean="0"/>
              <a:t> </a:t>
            </a:r>
            <a:r>
              <a:rPr lang="fi-FI" dirty="0" err="1" smtClean="0"/>
              <a:t>itself</a:t>
            </a:r>
            <a:r>
              <a:rPr lang="fi-FI" dirty="0" smtClean="0"/>
              <a:t>  </a:t>
            </a:r>
            <a:r>
              <a:rPr lang="fi-FI" dirty="0" err="1" smtClean="0"/>
              <a:t>was</a:t>
            </a:r>
            <a:r>
              <a:rPr lang="fi-FI" dirty="0" smtClean="0"/>
              <a:t> </a:t>
            </a:r>
            <a:r>
              <a:rPr lang="fi-FI" dirty="0" err="1" smtClean="0"/>
              <a:t>more</a:t>
            </a:r>
            <a:r>
              <a:rPr lang="fi-FI" dirty="0" smtClean="0"/>
              <a:t> </a:t>
            </a:r>
            <a:r>
              <a:rPr lang="fi-FI" dirty="0" err="1" smtClean="0"/>
              <a:t>than</a:t>
            </a:r>
            <a:r>
              <a:rPr lang="fi-FI" dirty="0" smtClean="0"/>
              <a:t> </a:t>
            </a:r>
            <a:r>
              <a:rPr lang="fi-FI" dirty="0" err="1" smtClean="0"/>
              <a:t>twice</a:t>
            </a:r>
            <a:r>
              <a:rPr lang="fi-FI" dirty="0" smtClean="0"/>
              <a:t> as </a:t>
            </a:r>
            <a:r>
              <a:rPr lang="fi-FI" dirty="0" err="1" smtClean="0"/>
              <a:t>frequent</a:t>
            </a:r>
            <a:endParaRPr lang="fi-FI" dirty="0" smtClean="0"/>
          </a:p>
          <a:p>
            <a:pPr>
              <a:lnSpc>
                <a:spcPct val="90000"/>
              </a:lnSpc>
              <a:buFontTx/>
              <a:buNone/>
            </a:pPr>
            <a:endParaRPr lang="en-GB" altLang="zh-CN" b="1" dirty="0" smtClean="0">
              <a:ea typeface="宋体" pitchFamily="1" charset="-122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zh-CN" dirty="0" smtClean="0">
                <a:ea typeface="宋体" pitchFamily="1" charset="-122"/>
              </a:rPr>
              <a:t> </a:t>
            </a:r>
            <a:endParaRPr lang="fi-FI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fi-FI" sz="2800" dirty="0" smtClean="0"/>
              <a:t> </a:t>
            </a:r>
            <a:endParaRPr lang="en-GB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9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9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9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96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96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96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96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96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96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  <p:bldP spid="29699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endParaRPr lang="da-DK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i-FI" sz="2800" dirty="0" smtClean="0"/>
              <a:t>	</a:t>
            </a:r>
            <a:r>
              <a:rPr lang="fi-FI" dirty="0" smtClean="0"/>
              <a:t>	</a:t>
            </a:r>
          </a:p>
          <a:p>
            <a:pPr>
              <a:buFontTx/>
              <a:buNone/>
            </a:pPr>
            <a:r>
              <a:rPr lang="fi-FI" dirty="0" smtClean="0"/>
              <a:t>	</a:t>
            </a:r>
            <a:r>
              <a:rPr lang="fi-FI" dirty="0" err="1" smtClean="0"/>
              <a:t>Instead</a:t>
            </a:r>
            <a:r>
              <a:rPr lang="fi-FI" dirty="0" smtClean="0"/>
              <a:t>, </a:t>
            </a:r>
            <a:r>
              <a:rPr lang="fi-FI" dirty="0" err="1" smtClean="0"/>
              <a:t>strongest</a:t>
            </a:r>
            <a:r>
              <a:rPr lang="fi-FI" dirty="0" smtClean="0"/>
              <a:t> </a:t>
            </a:r>
            <a:r>
              <a:rPr lang="fi-FI" dirty="0" err="1" smtClean="0"/>
              <a:t>collocate</a:t>
            </a:r>
            <a:r>
              <a:rPr lang="fi-FI" dirty="0" smtClean="0"/>
              <a:t> of </a:t>
            </a:r>
            <a:r>
              <a:rPr lang="fi-FI" dirty="0" smtClean="0">
                <a:solidFill>
                  <a:srgbClr val="1E1C77"/>
                </a:solidFill>
              </a:rPr>
              <a:t>HALUTA</a:t>
            </a:r>
            <a:r>
              <a:rPr lang="fi-FI" dirty="0" smtClean="0"/>
              <a:t> in </a:t>
            </a:r>
            <a:r>
              <a:rPr lang="fi-FI" dirty="0" err="1" smtClean="0">
                <a:solidFill>
                  <a:srgbClr val="B40000"/>
                </a:solidFill>
              </a:rPr>
              <a:t>translations</a:t>
            </a:r>
            <a:r>
              <a:rPr lang="fi-FI" dirty="0" smtClean="0"/>
              <a:t>: </a:t>
            </a:r>
            <a:r>
              <a:rPr lang="fi-FI" dirty="0" smtClean="0">
                <a:solidFill>
                  <a:srgbClr val="1E1C77"/>
                </a:solidFill>
              </a:rPr>
              <a:t>OSOITTAA</a:t>
            </a:r>
            <a:r>
              <a:rPr lang="fi-FI" dirty="0" smtClean="0"/>
              <a:t> (</a:t>
            </a:r>
            <a:r>
              <a:rPr lang="en-GB" dirty="0" smtClean="0"/>
              <a:t>‘</a:t>
            </a:r>
            <a:r>
              <a:rPr lang="fi-FI" dirty="0" smtClean="0"/>
              <a:t>show, </a:t>
            </a:r>
            <a:r>
              <a:rPr lang="fi-FI" dirty="0" err="1" smtClean="0"/>
              <a:t>prove</a:t>
            </a:r>
            <a:r>
              <a:rPr lang="fi-FI" dirty="0" smtClean="0"/>
              <a:t>’), </a:t>
            </a:r>
          </a:p>
          <a:p>
            <a:pPr>
              <a:buFontTx/>
              <a:buNone/>
            </a:pPr>
            <a:r>
              <a:rPr lang="fi-FI" i="1" dirty="0" smtClean="0">
                <a:solidFill>
                  <a:srgbClr val="0033CC"/>
                </a:solidFill>
              </a:rPr>
              <a:t>	Tämän ainakin </a:t>
            </a:r>
            <a:r>
              <a:rPr lang="fi-FI" b="1" i="1" dirty="0" smtClean="0">
                <a:solidFill>
                  <a:srgbClr val="0033CC"/>
                </a:solidFill>
              </a:rPr>
              <a:t>halusin</a:t>
            </a:r>
            <a:r>
              <a:rPr lang="fi-FI" i="1" dirty="0" smtClean="0">
                <a:solidFill>
                  <a:srgbClr val="0033CC"/>
                </a:solidFill>
              </a:rPr>
              <a:t> tässä varsin luonnosmaisessa todistelussani </a:t>
            </a:r>
            <a:r>
              <a:rPr lang="fi-FI" b="1" i="1" dirty="0" smtClean="0">
                <a:solidFill>
                  <a:srgbClr val="0033CC"/>
                </a:solidFill>
              </a:rPr>
              <a:t>osoittaa</a:t>
            </a:r>
            <a:r>
              <a:rPr lang="en-GB" dirty="0" smtClean="0"/>
              <a:t> </a:t>
            </a:r>
            <a:br>
              <a:rPr lang="en-GB" dirty="0" smtClean="0"/>
            </a:br>
            <a:r>
              <a:rPr lang="en-GB" dirty="0" smtClean="0"/>
              <a:t>‘this at least I </a:t>
            </a:r>
            <a:r>
              <a:rPr lang="en-GB" b="1" dirty="0" smtClean="0"/>
              <a:t>wanted</a:t>
            </a:r>
            <a:r>
              <a:rPr lang="en-GB" dirty="0" smtClean="0"/>
              <a:t> to </a:t>
            </a:r>
            <a:r>
              <a:rPr lang="en-GB" b="1" dirty="0" smtClean="0"/>
              <a:t>show</a:t>
            </a:r>
            <a:r>
              <a:rPr lang="en-GB" dirty="0" smtClean="0"/>
              <a:t> in this very sketchy proof’.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  <p:bldP spid="3072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endParaRPr lang="da-DK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i-FI" smtClean="0"/>
              <a:t>	But </a:t>
            </a:r>
            <a:r>
              <a:rPr lang="fi-FI" smtClean="0">
                <a:solidFill>
                  <a:srgbClr val="1E1C77"/>
                </a:solidFill>
              </a:rPr>
              <a:t>OSOITTAA</a:t>
            </a:r>
            <a:r>
              <a:rPr lang="fi-FI" smtClean="0"/>
              <a:t> </a:t>
            </a:r>
            <a:r>
              <a:rPr lang="fi-FI" smtClean="0">
                <a:solidFill>
                  <a:srgbClr val="C00000"/>
                </a:solidFill>
              </a:rPr>
              <a:t>never</a:t>
            </a:r>
            <a:r>
              <a:rPr lang="fi-FI" smtClean="0"/>
              <a:t> co-occurred with </a:t>
            </a:r>
            <a:r>
              <a:rPr lang="fi-FI" smtClean="0">
                <a:solidFill>
                  <a:srgbClr val="1E1C77"/>
                </a:solidFill>
              </a:rPr>
              <a:t>HALUTA</a:t>
            </a:r>
            <a:r>
              <a:rPr lang="fi-FI" smtClean="0"/>
              <a:t> in Finnish </a:t>
            </a:r>
            <a:r>
              <a:rPr lang="fi-FI" smtClean="0">
                <a:solidFill>
                  <a:srgbClr val="C00000"/>
                </a:solidFill>
              </a:rPr>
              <a:t>originals</a:t>
            </a:r>
            <a:r>
              <a:rPr lang="fi-FI" smtClean="0"/>
              <a:t> </a:t>
            </a:r>
          </a:p>
          <a:p>
            <a:pPr>
              <a:buFontTx/>
              <a:buNone/>
            </a:pPr>
            <a:r>
              <a:rPr lang="fi-FI" smtClean="0"/>
              <a:t>	where </a:t>
            </a:r>
            <a:r>
              <a:rPr lang="fi-FI" smtClean="0">
                <a:solidFill>
                  <a:srgbClr val="1E1C77"/>
                </a:solidFill>
              </a:rPr>
              <a:t>OSOITTAA</a:t>
            </a:r>
            <a:r>
              <a:rPr lang="fi-FI" smtClean="0"/>
              <a:t> collocates with </a:t>
            </a:r>
            <a:r>
              <a:rPr lang="fi-FI" smtClean="0">
                <a:solidFill>
                  <a:srgbClr val="1E1C77"/>
                </a:solidFill>
              </a:rPr>
              <a:t>PYRKIÄ</a:t>
            </a:r>
            <a:r>
              <a:rPr lang="fi-FI" smtClean="0"/>
              <a:t> (’try’)</a:t>
            </a:r>
            <a:endParaRPr lang="en-GB" smtClean="0"/>
          </a:p>
          <a:p>
            <a:pPr>
              <a:buFontTx/>
              <a:buNone/>
            </a:pPr>
            <a:r>
              <a:rPr lang="fi-FI" i="1" smtClean="0">
                <a:solidFill>
                  <a:srgbClr val="0033CC"/>
                </a:solidFill>
              </a:rPr>
              <a:t>	Koko järjestelmä on turha, kuten </a:t>
            </a:r>
            <a:r>
              <a:rPr lang="fi-FI" b="1" i="1" smtClean="0">
                <a:solidFill>
                  <a:srgbClr val="0033CC"/>
                </a:solidFill>
              </a:rPr>
              <a:t>olen pyrkinyt osoittamaan</a:t>
            </a:r>
            <a:r>
              <a:rPr lang="fi-FI" i="1" smtClean="0">
                <a:solidFill>
                  <a:srgbClr val="0033CC"/>
                </a:solidFill>
              </a:rPr>
              <a:t>.</a:t>
            </a:r>
            <a:r>
              <a:rPr lang="fi-FI" smtClean="0"/>
              <a:t> </a:t>
            </a:r>
          </a:p>
          <a:p>
            <a:pPr>
              <a:buFontTx/>
              <a:buNone/>
            </a:pPr>
            <a:r>
              <a:rPr lang="fi-FI" smtClean="0"/>
              <a:t>	’the whole system is unnecessary, as </a:t>
            </a:r>
            <a:r>
              <a:rPr lang="fi-FI" b="1" smtClean="0"/>
              <a:t>I have tried to show</a:t>
            </a:r>
            <a:r>
              <a:rPr lang="fi-FI" smtClean="0"/>
              <a:t>’</a:t>
            </a:r>
            <a:endParaRPr lang="en-GB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  <p:bldP spid="31747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endParaRPr lang="da-DK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828800" y="1196752"/>
            <a:ext cx="7010400" cy="5356448"/>
          </a:xfrm>
        </p:spPr>
        <p:txBody>
          <a:bodyPr/>
          <a:lstStyle/>
          <a:p>
            <a:pPr>
              <a:buFontTx/>
              <a:buNone/>
            </a:pPr>
            <a:r>
              <a:rPr lang="en-GB" dirty="0" smtClean="0"/>
              <a:t>Are these findings incompatible with the “overrepresentation” of the most frequent words?</a:t>
            </a:r>
          </a:p>
          <a:p>
            <a:pPr>
              <a:buFontTx/>
              <a:buNone/>
            </a:pPr>
            <a:endParaRPr lang="en-GB" dirty="0" smtClean="0"/>
          </a:p>
          <a:p>
            <a:pPr>
              <a:buFontTx/>
              <a:buNone/>
            </a:pPr>
            <a:r>
              <a:rPr lang="en-GB" dirty="0" smtClean="0"/>
              <a:t>Not necessarily: </a:t>
            </a:r>
          </a:p>
          <a:p>
            <a:pPr>
              <a:buFontTx/>
              <a:buNone/>
            </a:pPr>
            <a:r>
              <a:rPr lang="en-GB" dirty="0" smtClean="0"/>
              <a:t>	items participating in the collocations </a:t>
            </a:r>
          </a:p>
          <a:p>
            <a:pPr>
              <a:buFontTx/>
              <a:buNone/>
            </a:pPr>
            <a:r>
              <a:rPr lang="en-GB" dirty="0" smtClean="0"/>
              <a:t>	may be very frequent </a:t>
            </a:r>
            <a:br>
              <a:rPr lang="en-GB" dirty="0" smtClean="0"/>
            </a:br>
            <a:r>
              <a:rPr lang="en-GB" dirty="0" smtClean="0"/>
              <a:t>if considered individually</a:t>
            </a:r>
          </a:p>
          <a:p>
            <a:endParaRPr lang="en-GB" dirty="0" smtClean="0"/>
          </a:p>
          <a:p>
            <a:pPr>
              <a:buFont typeface="Wingdings" pitchFamily="1" charset="2"/>
              <a:buChar char="Ø"/>
            </a:pPr>
            <a:r>
              <a:rPr lang="en-GB" dirty="0" smtClean="0"/>
              <a:t>Simplification more complex than first meets the eye</a:t>
            </a:r>
          </a:p>
          <a:p>
            <a:pPr>
              <a:buFontTx/>
              <a:buNone/>
            </a:pPr>
            <a:endParaRPr lang="en-GB" dirty="0" smtClean="0"/>
          </a:p>
          <a:p>
            <a:pPr>
              <a:buFont typeface="Wingdings" pitchFamily="1" charset="2"/>
              <a:buChar char="Ø"/>
            </a:pPr>
            <a:r>
              <a:rPr lang="en-GB" dirty="0" smtClean="0"/>
              <a:t>Postulate </a:t>
            </a:r>
            <a:r>
              <a:rPr lang="en-GB" dirty="0" smtClean="0">
                <a:solidFill>
                  <a:srgbClr val="B40000"/>
                </a:solidFill>
              </a:rPr>
              <a:t>untypical collocations</a:t>
            </a:r>
            <a:r>
              <a:rPr lang="en-GB" dirty="0" smtClean="0"/>
              <a:t> as a hypothetical universal</a:t>
            </a:r>
            <a:br>
              <a:rPr lang="en-GB" dirty="0" smtClean="0"/>
            </a:br>
            <a:r>
              <a:rPr lang="en-GB" dirty="0" smtClean="0"/>
              <a:t>(also supported by </a:t>
            </a:r>
            <a:r>
              <a:rPr lang="en-GB" dirty="0" err="1" smtClean="0"/>
              <a:t>Jantunen</a:t>
            </a:r>
            <a:r>
              <a:rPr lang="en-GB" dirty="0" smtClean="0"/>
              <a:t> 2004 and </a:t>
            </a:r>
            <a:r>
              <a:rPr lang="en-GB" dirty="0" err="1" smtClean="0"/>
              <a:t>Kemppanen</a:t>
            </a:r>
            <a:r>
              <a:rPr lang="en-GB" dirty="0" smtClean="0"/>
              <a:t> 2008)</a:t>
            </a:r>
          </a:p>
          <a:p>
            <a:pPr>
              <a:buFontTx/>
              <a:buNone/>
            </a:pPr>
            <a:endParaRPr lang="en-GB" dirty="0" smtClean="0"/>
          </a:p>
          <a:p>
            <a:pPr>
              <a:buFontTx/>
              <a:buNone/>
            </a:pPr>
            <a:endParaRPr lang="en-GB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/>
      <p:bldP spid="32771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i-FI" dirty="0" smtClean="0"/>
              <a:t>	</a:t>
            </a:r>
            <a:r>
              <a:rPr lang="fi-FI" dirty="0" err="1" smtClean="0"/>
              <a:t>Untypical</a:t>
            </a:r>
            <a:r>
              <a:rPr lang="fi-FI" dirty="0" smtClean="0"/>
              <a:t> </a:t>
            </a:r>
            <a:r>
              <a:rPr lang="fi-FI" dirty="0" err="1" smtClean="0"/>
              <a:t>collocations</a:t>
            </a:r>
            <a:r>
              <a:rPr lang="fi-FI" dirty="0" smtClean="0"/>
              <a:t> and  </a:t>
            </a:r>
            <a:br>
              <a:rPr lang="fi-FI" dirty="0" smtClean="0"/>
            </a:br>
            <a:r>
              <a:rPr lang="fi-FI" dirty="0" err="1" smtClean="0"/>
              <a:t>unusually</a:t>
            </a:r>
            <a:r>
              <a:rPr lang="fi-FI" dirty="0" smtClean="0"/>
              <a:t> </a:t>
            </a:r>
            <a:r>
              <a:rPr lang="fi-FI" dirty="0" err="1" smtClean="0"/>
              <a:t>high</a:t>
            </a:r>
            <a:r>
              <a:rPr lang="fi-FI" dirty="0" smtClean="0"/>
              <a:t> proportion of </a:t>
            </a:r>
            <a:r>
              <a:rPr lang="fi-FI" dirty="0" err="1" smtClean="0"/>
              <a:t>very</a:t>
            </a:r>
            <a:r>
              <a:rPr lang="fi-FI" dirty="0" smtClean="0"/>
              <a:t> common </a:t>
            </a:r>
            <a:r>
              <a:rPr lang="fi-FI" dirty="0" err="1" smtClean="0"/>
              <a:t>words</a:t>
            </a:r>
            <a:r>
              <a:rPr lang="fi-FI" dirty="0" smtClean="0"/>
              <a:t> </a:t>
            </a:r>
            <a:br>
              <a:rPr lang="fi-FI" dirty="0" smtClean="0"/>
            </a:br>
            <a:r>
              <a:rPr lang="fi-FI" dirty="0" err="1" smtClean="0"/>
              <a:t>also</a:t>
            </a:r>
            <a:r>
              <a:rPr lang="fi-FI" dirty="0" smtClean="0"/>
              <a:t> </a:t>
            </a:r>
            <a:r>
              <a:rPr lang="fi-FI" dirty="0" err="1" smtClean="0"/>
              <a:t>found</a:t>
            </a:r>
            <a:r>
              <a:rPr lang="fi-FI" dirty="0" smtClean="0"/>
              <a:t> in </a:t>
            </a:r>
            <a:r>
              <a:rPr lang="fi-FI" dirty="0" err="1" smtClean="0"/>
              <a:t>learner</a:t>
            </a:r>
            <a:r>
              <a:rPr lang="fi-FI" dirty="0" smtClean="0"/>
              <a:t> </a:t>
            </a:r>
            <a:r>
              <a:rPr lang="fi-FI" dirty="0" err="1" smtClean="0"/>
              <a:t>language</a:t>
            </a:r>
            <a:r>
              <a:rPr lang="fi-FI" dirty="0" smtClean="0"/>
              <a:t> and </a:t>
            </a:r>
            <a:r>
              <a:rPr lang="fi-FI" dirty="0" err="1" smtClean="0"/>
              <a:t>lingua</a:t>
            </a:r>
            <a:r>
              <a:rPr lang="fi-FI" dirty="0" smtClean="0"/>
              <a:t> </a:t>
            </a:r>
            <a:r>
              <a:rPr lang="fi-FI" dirty="0" err="1" smtClean="0"/>
              <a:t>franca</a:t>
            </a:r>
            <a:r>
              <a:rPr lang="fi-FI" dirty="0" smtClean="0"/>
              <a:t> </a:t>
            </a:r>
            <a:r>
              <a:rPr lang="fi-FI" dirty="0" err="1" smtClean="0"/>
              <a:t>speech</a:t>
            </a:r>
            <a:r>
              <a:rPr lang="fi-FI" dirty="0" smtClean="0"/>
              <a:t>  </a:t>
            </a:r>
          </a:p>
          <a:p>
            <a:pPr>
              <a:buNone/>
            </a:pPr>
            <a:endParaRPr lang="fi-FI" dirty="0" smtClean="0"/>
          </a:p>
          <a:p>
            <a:pPr>
              <a:buNone/>
            </a:pPr>
            <a:r>
              <a:rPr lang="fi-FI" dirty="0" smtClean="0"/>
              <a:t> 	</a:t>
            </a:r>
            <a:r>
              <a:rPr lang="fi-FI" dirty="0" err="1" smtClean="0"/>
              <a:t>Simultaneous</a:t>
            </a:r>
            <a:r>
              <a:rPr lang="fi-FI" dirty="0" smtClean="0"/>
              <a:t> </a:t>
            </a:r>
            <a:r>
              <a:rPr lang="en-GB" dirty="0" smtClean="0"/>
              <a:t>simplification of lexis (as overall frequencies)</a:t>
            </a:r>
            <a:br>
              <a:rPr lang="en-GB" dirty="0" smtClean="0"/>
            </a:br>
            <a:r>
              <a:rPr lang="en-GB" dirty="0" smtClean="0"/>
              <a:t>and proliferation of variety </a:t>
            </a:r>
          </a:p>
          <a:p>
            <a:pPr>
              <a:buNone/>
            </a:pPr>
            <a:r>
              <a:rPr lang="en-GB" dirty="0" smtClean="0"/>
              <a:t>	also in lingua franca speech</a:t>
            </a:r>
          </a:p>
          <a:p>
            <a:endParaRPr lang="fi-FI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solidFill>
                  <a:srgbClr val="1E1C77"/>
                </a:solidFill>
              </a:rPr>
              <a:t>Transfer /Interference</a:t>
            </a:r>
            <a:endParaRPr lang="en-GB" smtClean="0">
              <a:solidFill>
                <a:srgbClr val="1E1C77"/>
              </a:solidFill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i-FI" sz="2800" smtClean="0"/>
              <a:t>	</a:t>
            </a:r>
            <a:r>
              <a:rPr lang="fi-FI" smtClean="0"/>
              <a:t>Baker’s definition excluded  interference </a:t>
            </a:r>
            <a:br>
              <a:rPr lang="fi-FI" smtClean="0"/>
            </a:br>
            <a:endParaRPr lang="fi-FI" smtClean="0"/>
          </a:p>
          <a:p>
            <a:pPr>
              <a:buFontTx/>
              <a:buNone/>
            </a:pPr>
            <a:r>
              <a:rPr lang="fi-FI" smtClean="0"/>
              <a:t>	Earlier, Toury had formulated a</a:t>
            </a:r>
          </a:p>
          <a:p>
            <a:pPr>
              <a:buFontTx/>
              <a:buNone/>
            </a:pPr>
            <a:r>
              <a:rPr lang="fi-FI" smtClean="0">
                <a:solidFill>
                  <a:srgbClr val="1E1C77"/>
                </a:solidFill>
              </a:rPr>
              <a:t>	“law of interference” :</a:t>
            </a:r>
          </a:p>
          <a:p>
            <a:pPr>
              <a:buFontTx/>
              <a:buNone/>
            </a:pPr>
            <a:endParaRPr lang="fi-FI" smtClean="0">
              <a:solidFill>
                <a:srgbClr val="1E1C77"/>
              </a:solidFill>
            </a:endParaRPr>
          </a:p>
          <a:p>
            <a:pPr>
              <a:buFontTx/>
              <a:buNone/>
            </a:pPr>
            <a:r>
              <a:rPr lang="fi-FI" smtClean="0"/>
              <a:t>	“in translation, phenomena pertaining to the make-up of the source text tend to be transferred to the target text.” (Toury 1995)</a:t>
            </a:r>
            <a:endParaRPr lang="en-GB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/>
      <p:bldP spid="33795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endParaRPr lang="da-DK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>
              <a:buFont typeface="Wingdings" pitchFamily="1" charset="2"/>
              <a:buNone/>
            </a:pPr>
            <a:r>
              <a:rPr lang="en-GB" dirty="0" smtClean="0"/>
              <a:t>More recently, transfer has resurfaced as a potential translation universal </a:t>
            </a:r>
          </a:p>
          <a:p>
            <a:pPr>
              <a:buFont typeface="Wingdings" pitchFamily="1" charset="2"/>
              <a:buNone/>
            </a:pPr>
            <a:r>
              <a:rPr lang="en-GB" dirty="0" smtClean="0"/>
              <a:t>E.g.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err="1" smtClean="0"/>
              <a:t>Eskola</a:t>
            </a:r>
            <a:r>
              <a:rPr lang="en-GB" dirty="0" smtClean="0"/>
              <a:t> </a:t>
            </a:r>
            <a:r>
              <a:rPr lang="en-GB" dirty="0" smtClean="0"/>
              <a:t>(2004) on the basis of syntactic research </a:t>
            </a:r>
            <a:r>
              <a:rPr lang="en-GB" dirty="0" smtClean="0">
                <a:solidFill>
                  <a:srgbClr val="0070C0"/>
                </a:solidFill>
              </a:rPr>
              <a:t>(comparable corpus, CTF)</a:t>
            </a:r>
          </a:p>
          <a:p>
            <a:pPr>
              <a:buNone/>
            </a:pPr>
            <a:r>
              <a:rPr lang="en-GB" dirty="0" smtClean="0"/>
              <a:t>	</a:t>
            </a:r>
            <a:r>
              <a:rPr lang="en-GB" dirty="0" err="1" smtClean="0"/>
              <a:t>Mauranen</a:t>
            </a:r>
            <a:r>
              <a:rPr lang="en-GB" dirty="0" smtClean="0"/>
              <a:t> </a:t>
            </a:r>
            <a:r>
              <a:rPr lang="en-GB" dirty="0" smtClean="0"/>
              <a:t>(2004) on the basis of lexis </a:t>
            </a:r>
            <a:r>
              <a:rPr lang="en-GB" dirty="0" smtClean="0">
                <a:solidFill>
                  <a:srgbClr val="0070C0"/>
                </a:solidFill>
              </a:rPr>
              <a:t>(comparable corpus, CTF</a:t>
            </a:r>
            <a:r>
              <a:rPr lang="en-GB" dirty="0" smtClean="0">
                <a:solidFill>
                  <a:srgbClr val="0070C0"/>
                </a:solidFill>
              </a:rPr>
              <a:t>)</a:t>
            </a:r>
          </a:p>
          <a:p>
            <a:pPr>
              <a:buNone/>
            </a:pPr>
            <a:endParaRPr lang="en-GB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GB" dirty="0" smtClean="0"/>
              <a:t>	Also </a:t>
            </a:r>
            <a:r>
              <a:rPr lang="en-GB" dirty="0" err="1" smtClean="0"/>
              <a:t>Teich</a:t>
            </a:r>
            <a:r>
              <a:rPr lang="en-GB" dirty="0" smtClean="0"/>
              <a:t> (2003) “shining-through” (?)</a:t>
            </a:r>
            <a:endParaRPr lang="en-GB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  <p:bldP spid="34819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2800" smtClean="0">
                <a:solidFill>
                  <a:srgbClr val="008000"/>
                </a:solidFill>
              </a:rPr>
              <a:t>  </a:t>
            </a:r>
            <a:r>
              <a:rPr lang="en-GB" smtClean="0">
                <a:solidFill>
                  <a:srgbClr val="1E1C77"/>
                </a:solidFill>
              </a:rPr>
              <a:t>English and Russian Translations compared to Mixed Source Languages </a:t>
            </a:r>
            <a:r>
              <a:rPr lang="en-GB" i="1" smtClean="0">
                <a:solidFill>
                  <a:srgbClr val="1E1C77"/>
                </a:solidFill>
              </a:rPr>
              <a:t>and</a:t>
            </a:r>
            <a:r>
              <a:rPr lang="en-GB" smtClean="0">
                <a:solidFill>
                  <a:srgbClr val="1E1C77"/>
                </a:solidFill>
              </a:rPr>
              <a:t> Original Finnish</a:t>
            </a:r>
            <a:endParaRPr lang="en-GB" sz="2800" smtClean="0">
              <a:solidFill>
                <a:srgbClr val="008000"/>
              </a:solidFill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899592" y="1340768"/>
            <a:ext cx="7939608" cy="5212432"/>
          </a:xfrm>
        </p:spPr>
        <p:txBody>
          <a:bodyPr/>
          <a:lstStyle/>
          <a:p>
            <a:pPr>
              <a:buFont typeface="Wingdings" pitchFamily="1" charset="2"/>
              <a:buNone/>
            </a:pPr>
            <a:r>
              <a:rPr lang="en-GB" dirty="0" smtClean="0"/>
              <a:t> </a:t>
            </a:r>
            <a:r>
              <a:rPr lang="en-GB" dirty="0" smtClean="0"/>
              <a:t>(</a:t>
            </a:r>
            <a:r>
              <a:rPr lang="en-GB" dirty="0" err="1" smtClean="0"/>
              <a:t>Mauranen</a:t>
            </a:r>
            <a:r>
              <a:rPr lang="en-GB" dirty="0" smtClean="0"/>
              <a:t> 2004)</a:t>
            </a:r>
            <a:endParaRPr lang="en-GB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GB" dirty="0" smtClean="0"/>
              <a:t>Frequency bands based on rank order </a:t>
            </a:r>
            <a:r>
              <a:rPr lang="en-GB" dirty="0" smtClean="0">
                <a:solidFill>
                  <a:srgbClr val="0070C0"/>
                </a:solidFill>
              </a:rPr>
              <a:t>(</a:t>
            </a:r>
            <a:r>
              <a:rPr lang="en-GB" dirty="0" smtClean="0">
                <a:solidFill>
                  <a:srgbClr val="7030A0"/>
                </a:solidFill>
              </a:rPr>
              <a:t>C</a:t>
            </a:r>
            <a:r>
              <a:rPr lang="en-GB" dirty="0" smtClean="0">
                <a:solidFill>
                  <a:srgbClr val="7030A0"/>
                </a:solidFill>
              </a:rPr>
              <a:t>omparable </a:t>
            </a:r>
            <a:r>
              <a:rPr lang="en-GB" dirty="0" smtClean="0">
                <a:solidFill>
                  <a:srgbClr val="7030A0"/>
                </a:solidFill>
              </a:rPr>
              <a:t>Corpus of Translational Finnish, 10 million </a:t>
            </a:r>
            <a:r>
              <a:rPr lang="en-GB" dirty="0" err="1" smtClean="0">
                <a:solidFill>
                  <a:srgbClr val="7030A0"/>
                </a:solidFill>
              </a:rPr>
              <a:t>wds</a:t>
            </a:r>
            <a:r>
              <a:rPr lang="en-GB" dirty="0" smtClean="0">
                <a:solidFill>
                  <a:srgbClr val="7030A0"/>
                </a:solidFill>
              </a:rPr>
              <a:t>)</a:t>
            </a:r>
            <a:endParaRPr lang="en-GB" dirty="0" smtClean="0"/>
          </a:p>
          <a:p>
            <a:pPr>
              <a:buFontTx/>
              <a:buNone/>
            </a:pPr>
            <a:r>
              <a:rPr lang="en-GB" dirty="0" smtClean="0"/>
              <a:t>Difference from the reference database:</a:t>
            </a:r>
          </a:p>
          <a:p>
            <a:pPr>
              <a:buFontTx/>
              <a:buNone/>
            </a:pPr>
            <a:endParaRPr lang="en-GB" dirty="0" smtClean="0"/>
          </a:p>
          <a:p>
            <a:pPr>
              <a:buFontTx/>
              <a:buNone/>
            </a:pPr>
            <a:r>
              <a:rPr lang="en-GB" dirty="0" smtClean="0"/>
              <a:t>Vs. </a:t>
            </a:r>
            <a:r>
              <a:rPr lang="en-GB" b="1" dirty="0" smtClean="0"/>
              <a:t>Mixed-source Translations</a:t>
            </a:r>
            <a:r>
              <a:rPr lang="en-GB" dirty="0" smtClean="0"/>
              <a:t>	         	 </a:t>
            </a:r>
            <a:r>
              <a:rPr lang="en-GB" dirty="0" smtClean="0"/>
              <a:t>vs. </a:t>
            </a:r>
            <a:r>
              <a:rPr lang="en-GB" b="1" dirty="0" smtClean="0"/>
              <a:t>Finnish</a:t>
            </a:r>
            <a:r>
              <a:rPr lang="en-GB" dirty="0" smtClean="0"/>
              <a:t>  </a:t>
            </a:r>
            <a:r>
              <a:rPr lang="en-GB" b="1" dirty="0" smtClean="0"/>
              <a:t>Originals</a:t>
            </a:r>
            <a:endParaRPr lang="en-GB" dirty="0" smtClean="0"/>
          </a:p>
          <a:p>
            <a:pPr>
              <a:buFontTx/>
              <a:buNone/>
            </a:pPr>
            <a:r>
              <a:rPr lang="en-GB" dirty="0" smtClean="0"/>
              <a:t>Freq. 	Eng 	Russ 	 </a:t>
            </a:r>
            <a:r>
              <a:rPr lang="en-GB" dirty="0" smtClean="0">
                <a:latin typeface="Symbol" pitchFamily="1" charset="2"/>
              </a:rPr>
              <a:t>S</a:t>
            </a:r>
            <a:r>
              <a:rPr lang="en-GB" dirty="0" smtClean="0"/>
              <a:t> 		Eng 	Russ	 </a:t>
            </a:r>
            <a:r>
              <a:rPr lang="en-GB" dirty="0" smtClean="0">
                <a:latin typeface="Symbol" pitchFamily="1" charset="2"/>
              </a:rPr>
              <a:t>S</a:t>
            </a:r>
            <a:endParaRPr lang="en-GB" dirty="0" smtClean="0"/>
          </a:p>
          <a:p>
            <a:pPr>
              <a:buFontTx/>
              <a:buNone/>
            </a:pPr>
            <a:r>
              <a:rPr lang="en-GB" dirty="0" smtClean="0"/>
              <a:t>Band</a:t>
            </a:r>
            <a:endParaRPr lang="en-GB" dirty="0" smtClean="0"/>
          </a:p>
          <a:p>
            <a:pPr>
              <a:buFontTx/>
              <a:buNone/>
            </a:pPr>
            <a:r>
              <a:rPr lang="en-GB" dirty="0" smtClean="0"/>
              <a:t>1-30	  63	71	134		75	  96	171</a:t>
            </a:r>
          </a:p>
          <a:p>
            <a:pPr>
              <a:buFontTx/>
              <a:buNone/>
            </a:pPr>
            <a:r>
              <a:rPr lang="en-GB" dirty="0" smtClean="0"/>
              <a:t>50-79	190	115	305		87	178	265</a:t>
            </a:r>
          </a:p>
          <a:p>
            <a:pPr>
              <a:buFontTx/>
              <a:buNone/>
            </a:pPr>
            <a:r>
              <a:rPr lang="en-GB" dirty="0" smtClean="0"/>
              <a:t>100-129  104	51	155		167	  77	244</a:t>
            </a:r>
          </a:p>
          <a:p>
            <a:pPr>
              <a:buFontTx/>
              <a:buNone/>
            </a:pPr>
            <a:r>
              <a:rPr lang="en-GB" dirty="0" smtClean="0">
                <a:latin typeface="Symbol" pitchFamily="1" charset="2"/>
              </a:rPr>
              <a:t>S</a:t>
            </a:r>
            <a:r>
              <a:rPr lang="en-GB" dirty="0" smtClean="0"/>
              <a:t> 		 357	237    	</a:t>
            </a:r>
            <a:r>
              <a:rPr lang="en-GB" dirty="0" smtClean="0">
                <a:solidFill>
                  <a:srgbClr val="C00000"/>
                </a:solidFill>
              </a:rPr>
              <a:t>594</a:t>
            </a:r>
            <a:r>
              <a:rPr lang="en-GB" dirty="0" smtClean="0"/>
              <a:t>		329	351	</a:t>
            </a:r>
            <a:r>
              <a:rPr lang="en-GB" dirty="0" smtClean="0">
                <a:solidFill>
                  <a:srgbClr val="C00000"/>
                </a:solidFill>
              </a:rPr>
              <a:t>680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7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7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7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7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7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7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/>
      <p:bldP spid="37891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endParaRPr lang="da-DK" smtClean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828800" y="1196752"/>
            <a:ext cx="7010400" cy="5356448"/>
          </a:xfrm>
        </p:spPr>
        <p:txBody>
          <a:bodyPr/>
          <a:lstStyle/>
          <a:p>
            <a:r>
              <a:rPr lang="en-GB" dirty="0" smtClean="0"/>
              <a:t>Translations from different source languages had different profiles</a:t>
            </a:r>
          </a:p>
          <a:p>
            <a:pPr>
              <a:buFont typeface="Wingdings" pitchFamily="1" charset="2"/>
              <a:buNone/>
            </a:pPr>
            <a:r>
              <a:rPr lang="en-GB" dirty="0" smtClean="0"/>
              <a:t>	but</a:t>
            </a:r>
          </a:p>
          <a:p>
            <a:r>
              <a:rPr lang="en-GB" dirty="0" smtClean="0"/>
              <a:t>Translations </a:t>
            </a:r>
            <a:r>
              <a:rPr lang="en-GB" dirty="0" smtClean="0">
                <a:solidFill>
                  <a:srgbClr val="C00000"/>
                </a:solidFill>
              </a:rPr>
              <a:t>differed from originals more </a:t>
            </a:r>
            <a:r>
              <a:rPr lang="en-GB" dirty="0" smtClean="0"/>
              <a:t>than from other translations</a:t>
            </a:r>
          </a:p>
          <a:p>
            <a:endParaRPr lang="en-GB" dirty="0" smtClean="0">
              <a:solidFill>
                <a:srgbClr val="C00000"/>
              </a:solidFill>
            </a:endParaRPr>
          </a:p>
          <a:p>
            <a:pPr>
              <a:buFont typeface="Wingdings" pitchFamily="1" charset="2"/>
              <a:buChar char="Ø"/>
            </a:pPr>
            <a:r>
              <a:rPr lang="en-GB" dirty="0" smtClean="0"/>
              <a:t>Transfer looks plausible</a:t>
            </a:r>
            <a:br>
              <a:rPr lang="en-GB" dirty="0" smtClean="0"/>
            </a:br>
            <a:r>
              <a:rPr lang="en-GB" dirty="0" smtClean="0"/>
              <a:t>but the remaining variation must have </a:t>
            </a:r>
            <a:br>
              <a:rPr lang="en-GB" dirty="0" smtClean="0"/>
            </a:br>
            <a:r>
              <a:rPr lang="en-GB" dirty="0" smtClean="0"/>
              <a:t>other explanations</a:t>
            </a:r>
          </a:p>
          <a:p>
            <a:pPr>
              <a:buFont typeface="Wingdings" pitchFamily="1" charset="2"/>
              <a:buNone/>
            </a:pPr>
            <a:r>
              <a:rPr lang="en-GB" dirty="0" smtClean="0"/>
              <a:t>	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/>
      <p:bldP spid="38915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mtClean="0">
                <a:solidFill>
                  <a:srgbClr val="1E1C77"/>
                </a:solidFill>
              </a:rPr>
              <a:t>What Transfer?</a:t>
            </a:r>
            <a:endParaRPr lang="da-DK" smtClean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828800" y="1600200"/>
            <a:ext cx="7010400" cy="4471988"/>
          </a:xfrm>
        </p:spPr>
        <p:txBody>
          <a:bodyPr/>
          <a:lstStyle/>
          <a:p>
            <a:pPr>
              <a:buFontTx/>
              <a:buNone/>
            </a:pPr>
            <a:r>
              <a:rPr lang="en-GB" dirty="0" smtClean="0"/>
              <a:t>	</a:t>
            </a:r>
            <a:r>
              <a:rPr lang="en-GB" dirty="0" smtClean="0">
                <a:solidFill>
                  <a:srgbClr val="1E1C77"/>
                </a:solidFill>
              </a:rPr>
              <a:t>SLA research</a:t>
            </a:r>
            <a:r>
              <a:rPr lang="en-GB" dirty="0" smtClean="0"/>
              <a:t>: 		transfer from L1 affects L2 </a:t>
            </a:r>
          </a:p>
          <a:p>
            <a:pPr>
              <a:buFontTx/>
              <a:buNone/>
            </a:pPr>
            <a:r>
              <a:rPr lang="en-GB" dirty="0" smtClean="0"/>
              <a:t>	</a:t>
            </a:r>
            <a:r>
              <a:rPr lang="en-GB" dirty="0" smtClean="0">
                <a:solidFill>
                  <a:srgbClr val="1E1C77"/>
                </a:solidFill>
              </a:rPr>
              <a:t>Translation studies</a:t>
            </a:r>
            <a:r>
              <a:rPr lang="en-GB" dirty="0" smtClean="0"/>
              <a:t>: 	transfer from L2 affects L1 </a:t>
            </a:r>
          </a:p>
          <a:p>
            <a:pPr>
              <a:buFontTx/>
              <a:buNone/>
            </a:pPr>
            <a:endParaRPr lang="en-GB" dirty="0" smtClean="0"/>
          </a:p>
          <a:p>
            <a:pPr>
              <a:buFontTx/>
              <a:buNone/>
            </a:pPr>
            <a:r>
              <a:rPr lang="en-GB" dirty="0" smtClean="0"/>
              <a:t>	</a:t>
            </a:r>
            <a:r>
              <a:rPr lang="en-GB" dirty="0" smtClean="0">
                <a:solidFill>
                  <a:srgbClr val="1E1C77"/>
                </a:solidFill>
              </a:rPr>
              <a:t>Recent</a:t>
            </a:r>
            <a:r>
              <a:rPr lang="en-GB" dirty="0" smtClean="0"/>
              <a:t> </a:t>
            </a:r>
            <a:r>
              <a:rPr lang="en-GB" dirty="0" smtClean="0">
                <a:solidFill>
                  <a:srgbClr val="1E1C77"/>
                </a:solidFill>
              </a:rPr>
              <a:t>SLA research</a:t>
            </a:r>
            <a:r>
              <a:rPr lang="en-GB" dirty="0" smtClean="0"/>
              <a:t>: 	L2 influences </a:t>
            </a:r>
            <a:r>
              <a:rPr lang="en-GB" dirty="0" smtClean="0"/>
              <a:t>L1 (Cook 2003); </a:t>
            </a:r>
            <a:endParaRPr lang="en-GB" dirty="0" smtClean="0"/>
          </a:p>
          <a:p>
            <a:pPr>
              <a:buFontTx/>
              <a:buNone/>
            </a:pPr>
            <a:r>
              <a:rPr lang="en-GB" dirty="0" smtClean="0"/>
              <a:t>	L2 learners have better L1 skills than monolinguals (</a:t>
            </a:r>
            <a:r>
              <a:rPr lang="en-GB" dirty="0" err="1" smtClean="0"/>
              <a:t>Kecskes</a:t>
            </a:r>
            <a:r>
              <a:rPr lang="en-GB" dirty="0" smtClean="0"/>
              <a:t> &amp; </a:t>
            </a:r>
            <a:r>
              <a:rPr lang="en-GB" dirty="0" smtClean="0"/>
              <a:t>Papp 2000)</a:t>
            </a:r>
            <a:endParaRPr lang="en-GB" dirty="0" smtClean="0"/>
          </a:p>
          <a:p>
            <a:pPr>
              <a:buFontTx/>
              <a:buNone/>
            </a:pPr>
            <a:r>
              <a:rPr lang="en-GB" dirty="0" smtClean="0"/>
              <a:t>	Transfer ubiquitous (Jarvis &amp; </a:t>
            </a:r>
            <a:r>
              <a:rPr lang="en-GB" dirty="0" err="1" smtClean="0"/>
              <a:t>Pavlenko</a:t>
            </a:r>
            <a:r>
              <a:rPr lang="en-GB" dirty="0" smtClean="0"/>
              <a:t> 2007)</a:t>
            </a:r>
          </a:p>
          <a:p>
            <a:pPr>
              <a:buFontTx/>
              <a:buNone/>
            </a:pPr>
            <a:endParaRPr lang="en-GB" dirty="0" smtClean="0"/>
          </a:p>
          <a:p>
            <a:pPr>
              <a:buFontTx/>
              <a:buNone/>
            </a:pPr>
            <a:r>
              <a:rPr lang="en-GB" dirty="0" smtClean="0"/>
              <a:t>	</a:t>
            </a:r>
            <a:r>
              <a:rPr lang="en-GB" dirty="0" smtClean="0">
                <a:solidFill>
                  <a:srgbClr val="1E1C77"/>
                </a:solidFill>
              </a:rPr>
              <a:t>Translation  studies</a:t>
            </a:r>
            <a:r>
              <a:rPr lang="en-GB" dirty="0" smtClean="0"/>
              <a:t>:  SL / ST influences  TL /TT?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  <p:bldP spid="3993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da-DK" smtClean="0"/>
              <a:t>Why ”Universals”?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buFont typeface="Wingdings" pitchFamily="1" charset="2"/>
              <a:buNone/>
            </a:pPr>
            <a:r>
              <a:rPr lang="da-DK" b="1" dirty="0" smtClean="0">
                <a:solidFill>
                  <a:srgbClr val="1E1C77"/>
                </a:solidFill>
              </a:rPr>
              <a:t>Objections  from Translation Studies</a:t>
            </a:r>
          </a:p>
          <a:p>
            <a:pPr>
              <a:buFont typeface="Wingdings" pitchFamily="1" charset="2"/>
              <a:buNone/>
            </a:pPr>
            <a:endParaRPr lang="da-DK" dirty="0" smtClean="0"/>
          </a:p>
          <a:p>
            <a:pPr>
              <a:buFont typeface="Wingdings" pitchFamily="1" charset="2"/>
              <a:buNone/>
            </a:pPr>
            <a:r>
              <a:rPr lang="da-DK" dirty="0" smtClean="0"/>
              <a:t>”Translations inextricably linked to their particular contexts”</a:t>
            </a:r>
          </a:p>
          <a:p>
            <a:pPr>
              <a:buFont typeface="Wingdings" pitchFamily="1" charset="2"/>
              <a:buNone/>
            </a:pPr>
            <a:endParaRPr lang="en-GB" dirty="0" smtClean="0">
              <a:solidFill>
                <a:srgbClr val="1E1C77"/>
              </a:solidFill>
            </a:endParaRPr>
          </a:p>
          <a:p>
            <a:pPr>
              <a:buFont typeface="Wingdings" pitchFamily="1" charset="2"/>
              <a:buNone/>
            </a:pPr>
            <a:r>
              <a:rPr lang="en-GB" dirty="0" smtClean="0">
                <a:solidFill>
                  <a:srgbClr val="1E1C77"/>
                </a:solidFill>
              </a:rPr>
              <a:t>Any science seeks general  laws, why not Translation Studies (</a:t>
            </a:r>
            <a:r>
              <a:rPr lang="en-GB" dirty="0" err="1" smtClean="0">
                <a:solidFill>
                  <a:srgbClr val="1E1C77"/>
                </a:solidFill>
              </a:rPr>
              <a:t>Chesterman</a:t>
            </a:r>
            <a:r>
              <a:rPr lang="en-GB" dirty="0" smtClean="0">
                <a:solidFill>
                  <a:srgbClr val="1E1C77"/>
                </a:solidFill>
              </a:rPr>
              <a:t>)</a:t>
            </a:r>
          </a:p>
          <a:p>
            <a:pPr>
              <a:buFont typeface="Wingdings" pitchFamily="1" charset="2"/>
              <a:buNone/>
            </a:pPr>
            <a:endParaRPr lang="da-DK" dirty="0" smtClean="0"/>
          </a:p>
          <a:p>
            <a:pPr>
              <a:buFont typeface="Wingdings" pitchFamily="1" charset="2"/>
              <a:buNone/>
            </a:pPr>
            <a:r>
              <a:rPr lang="da-DK" dirty="0" smtClean="0"/>
              <a:t>”Impossible to capture translations from all times and all languages” (e.g. </a:t>
            </a:r>
            <a:r>
              <a:rPr lang="en-GB" dirty="0" err="1" smtClean="0"/>
              <a:t>Tymoczko</a:t>
            </a:r>
            <a:r>
              <a:rPr lang="en-GB" dirty="0" smtClean="0"/>
              <a:t>)</a:t>
            </a:r>
          </a:p>
          <a:p>
            <a:pPr>
              <a:buFont typeface="Wingdings" pitchFamily="1" charset="2"/>
              <a:buNone/>
            </a:pPr>
            <a:endParaRPr lang="en-GB" dirty="0" smtClean="0"/>
          </a:p>
          <a:p>
            <a:pPr>
              <a:buFont typeface="Wingdings" pitchFamily="1" charset="2"/>
              <a:buNone/>
            </a:pPr>
            <a:r>
              <a:rPr lang="en-GB" dirty="0" smtClean="0">
                <a:solidFill>
                  <a:srgbClr val="1E1C77"/>
                </a:solidFill>
              </a:rPr>
              <a:t>What discipline has such access?</a:t>
            </a:r>
          </a:p>
          <a:p>
            <a:pPr>
              <a:buFont typeface="Wingdings" pitchFamily="1" charset="2"/>
              <a:buNone/>
            </a:pPr>
            <a:endParaRPr lang="en-GB" dirty="0" smtClean="0">
              <a:solidFill>
                <a:srgbClr val="1E1C77"/>
              </a:solidFill>
            </a:endParaRPr>
          </a:p>
          <a:p>
            <a:pPr>
              <a:buFont typeface="Wingdings" pitchFamily="1" charset="2"/>
              <a:buNone/>
            </a:pPr>
            <a:endParaRPr lang="da-DK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3" grpId="0" build="p"/>
      <p:bldP spid="3" grpI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1E1C77"/>
                </a:solidFill>
              </a:rPr>
              <a:t>Optional vs. obligatory: personal pronouns to and from Finnish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dirty="0" smtClean="0"/>
              <a:t>In Finnish </a:t>
            </a:r>
          </a:p>
          <a:p>
            <a:pPr>
              <a:buFontTx/>
              <a:buNone/>
            </a:pPr>
            <a:r>
              <a:rPr lang="en-GB" dirty="0" smtClean="0"/>
              <a:t>person reference</a:t>
            </a:r>
          </a:p>
          <a:p>
            <a:pPr>
              <a:buFontTx/>
              <a:buNone/>
            </a:pPr>
            <a:r>
              <a:rPr lang="en-GB" dirty="0" smtClean="0"/>
              <a:t>either by verb inflection alone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or </a:t>
            </a:r>
            <a:r>
              <a:rPr lang="en-GB" dirty="0" smtClean="0"/>
              <a:t>by a combination of pronoun and inflected verb</a:t>
            </a:r>
          </a:p>
          <a:p>
            <a:pPr>
              <a:buFontTx/>
              <a:buNone/>
            </a:pPr>
            <a:endParaRPr lang="en-GB" dirty="0" smtClean="0"/>
          </a:p>
          <a:p>
            <a:pPr>
              <a:buFontTx/>
              <a:buNone/>
            </a:pPr>
            <a:r>
              <a:rPr lang="en-GB" dirty="0" smtClean="0"/>
              <a:t>Verb inflection </a:t>
            </a:r>
            <a:r>
              <a:rPr lang="en-GB" dirty="0" smtClean="0"/>
              <a:t> </a:t>
            </a:r>
            <a:r>
              <a:rPr lang="en-GB" dirty="0" smtClean="0"/>
              <a:t>obligatory, pronoun optional. </a:t>
            </a:r>
          </a:p>
          <a:p>
            <a:pPr>
              <a:buFontTx/>
              <a:buNone/>
            </a:pPr>
            <a:r>
              <a:rPr lang="en-GB" sz="2800" dirty="0" smtClean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/>
      <p:bldP spid="4096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endParaRPr lang="da-DK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dirty="0" smtClean="0"/>
              <a:t>Translators often use inflected verb alone </a:t>
            </a:r>
          </a:p>
          <a:p>
            <a:pPr>
              <a:buFontTx/>
              <a:buNone/>
            </a:pPr>
            <a:r>
              <a:rPr lang="en-GB" dirty="0" smtClean="0"/>
              <a:t>(i.e. ‘drop pronouns’)</a:t>
            </a:r>
          </a:p>
          <a:p>
            <a:pPr>
              <a:buFontTx/>
              <a:buNone/>
            </a:pPr>
            <a:endParaRPr lang="en-GB" dirty="0" smtClean="0"/>
          </a:p>
          <a:p>
            <a:pPr>
              <a:buFontTx/>
              <a:buNone/>
            </a:pPr>
            <a:r>
              <a:rPr lang="en-GB" dirty="0" smtClean="0"/>
              <a:t>“ </a:t>
            </a:r>
            <a:r>
              <a:rPr lang="en-GB" b="1" i="1" dirty="0" smtClean="0">
                <a:solidFill>
                  <a:srgbClr val="B40000"/>
                </a:solidFill>
              </a:rPr>
              <a:t>I</a:t>
            </a:r>
            <a:r>
              <a:rPr lang="en-GB" i="1" dirty="0" smtClean="0">
                <a:solidFill>
                  <a:srgbClr val="B40000"/>
                </a:solidFill>
              </a:rPr>
              <a:t> </a:t>
            </a:r>
            <a:r>
              <a:rPr lang="en-GB" i="1" dirty="0" smtClean="0">
                <a:solidFill>
                  <a:srgbClr val="0033CC"/>
                </a:solidFill>
              </a:rPr>
              <a:t>was going to wait until another time we met, but I may as well tell you now. </a:t>
            </a:r>
            <a:r>
              <a:rPr lang="en-GB" b="1" i="1" dirty="0" smtClean="0">
                <a:solidFill>
                  <a:srgbClr val="B40000"/>
                </a:solidFill>
              </a:rPr>
              <a:t>I</a:t>
            </a:r>
            <a:r>
              <a:rPr lang="en-GB" i="1" dirty="0" smtClean="0">
                <a:solidFill>
                  <a:srgbClr val="0033CC"/>
                </a:solidFill>
              </a:rPr>
              <a:t>'ve decided to marry you.”</a:t>
            </a:r>
            <a:r>
              <a:rPr lang="en-GB" dirty="0" smtClean="0"/>
              <a:t> (EO)</a:t>
            </a:r>
          </a:p>
          <a:p>
            <a:pPr>
              <a:buFontTx/>
              <a:buNone/>
            </a:pPr>
            <a:endParaRPr lang="en-GB" dirty="0" smtClean="0"/>
          </a:p>
          <a:p>
            <a:pPr>
              <a:buFontTx/>
              <a:buNone/>
            </a:pPr>
            <a:r>
              <a:rPr lang="en-GB" dirty="0" smtClean="0"/>
              <a:t>   </a:t>
            </a:r>
            <a:r>
              <a:rPr lang="en-GB" i="1" dirty="0" smtClean="0">
                <a:solidFill>
                  <a:srgbClr val="0033CC"/>
                </a:solidFill>
              </a:rPr>
              <a:t>– </a:t>
            </a:r>
            <a:r>
              <a:rPr lang="en-GB" i="1" dirty="0" err="1" smtClean="0">
                <a:solidFill>
                  <a:srgbClr val="0033CC"/>
                </a:solidFill>
              </a:rPr>
              <a:t>Ajatteli</a:t>
            </a:r>
            <a:r>
              <a:rPr lang="en-GB" b="1" i="1" dirty="0" err="1" smtClean="0">
                <a:solidFill>
                  <a:srgbClr val="B40000"/>
                </a:solidFill>
              </a:rPr>
              <a:t>n</a:t>
            </a:r>
            <a:r>
              <a:rPr lang="en-GB" i="1" dirty="0" smtClean="0">
                <a:solidFill>
                  <a:srgbClr val="0033CC"/>
                </a:solidFill>
              </a:rPr>
              <a:t> </a:t>
            </a:r>
            <a:r>
              <a:rPr lang="en-GB" i="1" dirty="0" err="1" smtClean="0">
                <a:solidFill>
                  <a:srgbClr val="0033CC"/>
                </a:solidFill>
              </a:rPr>
              <a:t>säästää</a:t>
            </a:r>
            <a:r>
              <a:rPr lang="en-GB" i="1" dirty="0" smtClean="0">
                <a:solidFill>
                  <a:srgbClr val="0033CC"/>
                </a:solidFill>
              </a:rPr>
              <a:t> </a:t>
            </a:r>
            <a:r>
              <a:rPr lang="en-GB" i="1" dirty="0" err="1" smtClean="0">
                <a:solidFill>
                  <a:srgbClr val="0033CC"/>
                </a:solidFill>
              </a:rPr>
              <a:t>sen</a:t>
            </a:r>
            <a:r>
              <a:rPr lang="en-GB" i="1" dirty="0" smtClean="0">
                <a:solidFill>
                  <a:srgbClr val="0033CC"/>
                </a:solidFill>
              </a:rPr>
              <a:t> </a:t>
            </a:r>
            <a:r>
              <a:rPr lang="en-GB" i="1" dirty="0" err="1" smtClean="0">
                <a:solidFill>
                  <a:srgbClr val="0033CC"/>
                </a:solidFill>
              </a:rPr>
              <a:t>johonkin</a:t>
            </a:r>
            <a:r>
              <a:rPr lang="en-GB" i="1" dirty="0" smtClean="0">
                <a:solidFill>
                  <a:srgbClr val="0033CC"/>
                </a:solidFill>
              </a:rPr>
              <a:t> </a:t>
            </a:r>
            <a:r>
              <a:rPr lang="en-GB" i="1" dirty="0" err="1" smtClean="0">
                <a:solidFill>
                  <a:srgbClr val="0033CC"/>
                </a:solidFill>
              </a:rPr>
              <a:t>myöhempään</a:t>
            </a:r>
            <a:r>
              <a:rPr lang="en-GB" i="1" dirty="0" smtClean="0">
                <a:solidFill>
                  <a:srgbClr val="0033CC"/>
                </a:solidFill>
              </a:rPr>
              <a:t> </a:t>
            </a:r>
            <a:r>
              <a:rPr lang="en-GB" i="1" dirty="0" err="1" smtClean="0">
                <a:solidFill>
                  <a:srgbClr val="0033CC"/>
                </a:solidFill>
              </a:rPr>
              <a:t>kertaan</a:t>
            </a:r>
            <a:r>
              <a:rPr lang="en-GB" i="1" dirty="0" smtClean="0">
                <a:solidFill>
                  <a:srgbClr val="0033CC"/>
                </a:solidFill>
              </a:rPr>
              <a:t>, </a:t>
            </a:r>
            <a:r>
              <a:rPr lang="en-GB" i="1" dirty="0" err="1" smtClean="0">
                <a:solidFill>
                  <a:srgbClr val="0033CC"/>
                </a:solidFill>
              </a:rPr>
              <a:t>mutta</a:t>
            </a:r>
            <a:r>
              <a:rPr lang="en-GB" i="1" dirty="0" smtClean="0">
                <a:solidFill>
                  <a:srgbClr val="0033CC"/>
                </a:solidFill>
              </a:rPr>
              <a:t> </a:t>
            </a:r>
            <a:r>
              <a:rPr lang="en-GB" i="1" dirty="0" err="1" smtClean="0">
                <a:solidFill>
                  <a:srgbClr val="0033CC"/>
                </a:solidFill>
              </a:rPr>
              <a:t>voin</a:t>
            </a:r>
            <a:r>
              <a:rPr lang="en-GB" i="1" dirty="0" smtClean="0">
                <a:solidFill>
                  <a:srgbClr val="0033CC"/>
                </a:solidFill>
              </a:rPr>
              <a:t> </a:t>
            </a:r>
            <a:r>
              <a:rPr lang="en-GB" i="1" dirty="0" err="1" smtClean="0">
                <a:solidFill>
                  <a:srgbClr val="0033CC"/>
                </a:solidFill>
              </a:rPr>
              <a:t>yhtä</a:t>
            </a:r>
            <a:r>
              <a:rPr lang="en-GB" i="1" dirty="0" smtClean="0">
                <a:solidFill>
                  <a:srgbClr val="0033CC"/>
                </a:solidFill>
              </a:rPr>
              <a:t> </a:t>
            </a:r>
            <a:r>
              <a:rPr lang="en-GB" i="1" dirty="0" err="1" smtClean="0">
                <a:solidFill>
                  <a:srgbClr val="0033CC"/>
                </a:solidFill>
              </a:rPr>
              <a:t>hyvin</a:t>
            </a:r>
            <a:r>
              <a:rPr lang="en-GB" i="1" dirty="0" smtClean="0">
                <a:solidFill>
                  <a:srgbClr val="0033CC"/>
                </a:solidFill>
              </a:rPr>
              <a:t> </a:t>
            </a:r>
            <a:r>
              <a:rPr lang="en-GB" i="1" dirty="0" err="1" smtClean="0">
                <a:solidFill>
                  <a:srgbClr val="0033CC"/>
                </a:solidFill>
              </a:rPr>
              <a:t>kertoa</a:t>
            </a:r>
            <a:r>
              <a:rPr lang="en-GB" i="1" dirty="0" smtClean="0">
                <a:solidFill>
                  <a:srgbClr val="0033CC"/>
                </a:solidFill>
              </a:rPr>
              <a:t> </a:t>
            </a:r>
            <a:r>
              <a:rPr lang="en-GB" i="1" dirty="0" err="1" smtClean="0">
                <a:solidFill>
                  <a:srgbClr val="0033CC"/>
                </a:solidFill>
              </a:rPr>
              <a:t>sen</a:t>
            </a:r>
            <a:r>
              <a:rPr lang="en-GB" i="1" dirty="0" smtClean="0">
                <a:solidFill>
                  <a:srgbClr val="0033CC"/>
                </a:solidFill>
              </a:rPr>
              <a:t> </a:t>
            </a:r>
            <a:r>
              <a:rPr lang="en-GB" i="1" dirty="0" err="1" smtClean="0">
                <a:solidFill>
                  <a:srgbClr val="0033CC"/>
                </a:solidFill>
              </a:rPr>
              <a:t>nytkin</a:t>
            </a:r>
            <a:r>
              <a:rPr lang="en-GB" i="1" dirty="0" smtClean="0">
                <a:solidFill>
                  <a:srgbClr val="0033CC"/>
                </a:solidFill>
              </a:rPr>
              <a:t>. Ole</a:t>
            </a:r>
            <a:r>
              <a:rPr lang="en-GB" b="1" i="1" dirty="0" smtClean="0">
                <a:solidFill>
                  <a:srgbClr val="B40000"/>
                </a:solidFill>
              </a:rPr>
              <a:t>n</a:t>
            </a:r>
            <a:r>
              <a:rPr lang="en-GB" i="1" dirty="0" smtClean="0">
                <a:solidFill>
                  <a:srgbClr val="0033CC"/>
                </a:solidFill>
              </a:rPr>
              <a:t> </a:t>
            </a:r>
            <a:r>
              <a:rPr lang="en-GB" i="1" dirty="0" err="1" smtClean="0">
                <a:solidFill>
                  <a:srgbClr val="0033CC"/>
                </a:solidFill>
              </a:rPr>
              <a:t>päättänyt</a:t>
            </a:r>
            <a:r>
              <a:rPr lang="en-GB" i="1" dirty="0" smtClean="0">
                <a:solidFill>
                  <a:srgbClr val="0033CC"/>
                </a:solidFill>
              </a:rPr>
              <a:t> </a:t>
            </a:r>
            <a:r>
              <a:rPr lang="en-GB" i="1" dirty="0" err="1" smtClean="0">
                <a:solidFill>
                  <a:srgbClr val="0033CC"/>
                </a:solidFill>
              </a:rPr>
              <a:t>mennä</a:t>
            </a:r>
            <a:r>
              <a:rPr lang="en-GB" i="1" dirty="0" smtClean="0">
                <a:solidFill>
                  <a:srgbClr val="0033CC"/>
                </a:solidFill>
              </a:rPr>
              <a:t> </a:t>
            </a:r>
            <a:r>
              <a:rPr lang="en-GB" i="1" dirty="0" err="1" smtClean="0">
                <a:solidFill>
                  <a:srgbClr val="0033CC"/>
                </a:solidFill>
              </a:rPr>
              <a:t>naimisiin</a:t>
            </a:r>
            <a:r>
              <a:rPr lang="en-GB" i="1" dirty="0" smtClean="0">
                <a:solidFill>
                  <a:srgbClr val="0033CC"/>
                </a:solidFill>
              </a:rPr>
              <a:t> </a:t>
            </a:r>
            <a:r>
              <a:rPr lang="en-GB" i="1" dirty="0" err="1" smtClean="0">
                <a:solidFill>
                  <a:srgbClr val="0033CC"/>
                </a:solidFill>
              </a:rPr>
              <a:t>sinun</a:t>
            </a:r>
            <a:r>
              <a:rPr lang="en-GB" i="1" dirty="0" smtClean="0">
                <a:solidFill>
                  <a:srgbClr val="0033CC"/>
                </a:solidFill>
              </a:rPr>
              <a:t> </a:t>
            </a:r>
            <a:r>
              <a:rPr lang="en-GB" i="1" dirty="0" err="1" smtClean="0">
                <a:solidFill>
                  <a:srgbClr val="0033CC"/>
                </a:solidFill>
              </a:rPr>
              <a:t>kanssasi</a:t>
            </a:r>
            <a:r>
              <a:rPr lang="en-GB" i="1" dirty="0" smtClean="0">
                <a:solidFill>
                  <a:srgbClr val="0033CC"/>
                </a:solidFill>
              </a:rPr>
              <a:t>.</a:t>
            </a:r>
            <a:r>
              <a:rPr lang="en-GB" dirty="0" smtClean="0"/>
              <a:t> (FT)</a:t>
            </a:r>
          </a:p>
          <a:p>
            <a:pPr>
              <a:buFontTx/>
              <a:buNone/>
            </a:pPr>
            <a:endParaRPr lang="en-GB" dirty="0" smtClean="0"/>
          </a:p>
          <a:p>
            <a:pPr>
              <a:buFontTx/>
              <a:buNone/>
            </a:pPr>
            <a:r>
              <a:rPr lang="en-GB" dirty="0" smtClean="0"/>
              <a:t>But even more often they opt for pronouns.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/>
      <p:bldP spid="41987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i="1" smtClean="0">
                <a:solidFill>
                  <a:srgbClr val="1E1C77"/>
                </a:solidFill>
              </a:rPr>
              <a:t>Translations of</a:t>
            </a:r>
            <a:r>
              <a:rPr lang="en-GB" smtClean="0">
                <a:solidFill>
                  <a:srgbClr val="1E1C77"/>
                </a:solidFill>
              </a:rPr>
              <a:t>  I, ich</a:t>
            </a:r>
            <a:r>
              <a:rPr lang="en-GB" i="1" smtClean="0">
                <a:solidFill>
                  <a:srgbClr val="1E1C77"/>
                </a:solidFill>
              </a:rPr>
              <a:t> and </a:t>
            </a:r>
            <a:r>
              <a:rPr lang="en-GB" smtClean="0">
                <a:solidFill>
                  <a:srgbClr val="1E1C77"/>
                </a:solidFill>
              </a:rPr>
              <a:t>minä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828800" y="1412875"/>
            <a:ext cx="7010400" cy="5140325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GB" dirty="0" smtClean="0">
                <a:solidFill>
                  <a:srgbClr val="0070C0"/>
                </a:solidFill>
              </a:rPr>
              <a:t>Two-way parallel corpus Finnish – English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dirty="0" smtClean="0">
                <a:solidFill>
                  <a:srgbClr val="B40000"/>
                </a:solidFill>
              </a:rPr>
              <a:t>English – Finnish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dirty="0" smtClean="0">
              <a:solidFill>
                <a:srgbClr val="B400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GB" dirty="0" smtClean="0"/>
              <a:t>	</a:t>
            </a:r>
            <a:r>
              <a:rPr lang="en-GB" dirty="0" smtClean="0">
                <a:solidFill>
                  <a:srgbClr val="0033CC"/>
                </a:solidFill>
              </a:rPr>
              <a:t>I </a:t>
            </a:r>
            <a:r>
              <a:rPr lang="en-GB" dirty="0" smtClean="0"/>
              <a:t>	  </a:t>
            </a:r>
            <a:r>
              <a:rPr lang="en-GB" dirty="0" smtClean="0">
                <a:ea typeface="Lucida Grande" pitchFamily="1" charset="0"/>
                <a:cs typeface="Lucida Grande" pitchFamily="1" charset="0"/>
              </a:rPr>
              <a:t>→</a:t>
            </a:r>
            <a:r>
              <a:rPr lang="en-GB" dirty="0" smtClean="0"/>
              <a:t> 	</a:t>
            </a:r>
            <a:r>
              <a:rPr lang="en-GB" dirty="0" err="1" smtClean="0">
                <a:solidFill>
                  <a:srgbClr val="0033CC"/>
                </a:solidFill>
              </a:rPr>
              <a:t>minä</a:t>
            </a:r>
            <a:endParaRPr lang="en-GB" dirty="0" smtClean="0">
              <a:solidFill>
                <a:srgbClr val="0033CC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GB" dirty="0" smtClean="0"/>
              <a:t>	10742 </a:t>
            </a:r>
            <a:r>
              <a:rPr lang="en-GB" dirty="0" smtClean="0">
                <a:ea typeface="Lucida Grande" pitchFamily="1" charset="0"/>
                <a:cs typeface="Lucida Grande" pitchFamily="1" charset="0"/>
              </a:rPr>
              <a:t>→</a:t>
            </a:r>
            <a:r>
              <a:rPr lang="en-GB" dirty="0" smtClean="0"/>
              <a:t> 	3763   	(2.9 : 1)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dirty="0" smtClean="0">
                <a:solidFill>
                  <a:srgbClr val="0033CC"/>
                </a:solidFill>
              </a:rPr>
              <a:t>	I</a:t>
            </a:r>
            <a:r>
              <a:rPr lang="en-GB" dirty="0" smtClean="0"/>
              <a:t> 	 </a:t>
            </a:r>
            <a:r>
              <a:rPr lang="en-GB" dirty="0" smtClean="0">
                <a:ea typeface="Lucida Grande" pitchFamily="1" charset="0"/>
                <a:cs typeface="Lucida Grande" pitchFamily="1" charset="0"/>
              </a:rPr>
              <a:t>←</a:t>
            </a:r>
            <a:r>
              <a:rPr lang="en-GB" dirty="0" smtClean="0"/>
              <a:t>  	</a:t>
            </a:r>
            <a:r>
              <a:rPr lang="en-GB" dirty="0" err="1" smtClean="0">
                <a:solidFill>
                  <a:srgbClr val="0033CC"/>
                </a:solidFill>
              </a:rPr>
              <a:t>minä</a:t>
            </a:r>
            <a:endParaRPr lang="en-GB" dirty="0" smtClean="0">
              <a:solidFill>
                <a:srgbClr val="0033CC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GB" dirty="0" smtClean="0">
                <a:solidFill>
                  <a:srgbClr val="0033CC"/>
                </a:solidFill>
              </a:rPr>
              <a:t>	</a:t>
            </a:r>
            <a:r>
              <a:rPr lang="en-GB" dirty="0" smtClean="0"/>
              <a:t>5518  </a:t>
            </a:r>
            <a:r>
              <a:rPr lang="en-GB" dirty="0" smtClean="0">
                <a:ea typeface="Lucida Grande" pitchFamily="1" charset="0"/>
                <a:cs typeface="Lucida Grande" pitchFamily="1" charset="0"/>
              </a:rPr>
              <a:t>←</a:t>
            </a:r>
            <a:r>
              <a:rPr lang="en-GB" dirty="0" smtClean="0"/>
              <a:t>  	1471   	(4.1 : 1)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i="1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GB" dirty="0" smtClean="0">
                <a:solidFill>
                  <a:srgbClr val="0070C0"/>
                </a:solidFill>
              </a:rPr>
              <a:t>Two-way parallel corpus Finnish – German</a:t>
            </a:r>
            <a:endParaRPr lang="en-GB" i="1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GB" dirty="0" smtClean="0">
                <a:solidFill>
                  <a:srgbClr val="B40000"/>
                </a:solidFill>
              </a:rPr>
              <a:t>German - Finnish </a:t>
            </a:r>
          </a:p>
          <a:p>
            <a:pPr>
              <a:lnSpc>
                <a:spcPct val="90000"/>
              </a:lnSpc>
              <a:buFontTx/>
              <a:buNone/>
            </a:pPr>
            <a:endParaRPr lang="fi-FI" dirty="0" smtClean="0">
              <a:solidFill>
                <a:srgbClr val="B40000"/>
              </a:solidFill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fi-FI" sz="2000" dirty="0" err="1" smtClean="0">
                <a:solidFill>
                  <a:srgbClr val="0033CC"/>
                </a:solidFill>
              </a:rPr>
              <a:t>ich</a:t>
            </a:r>
            <a:r>
              <a:rPr lang="fi-FI" sz="2000" dirty="0" smtClean="0"/>
              <a:t>	   </a:t>
            </a:r>
            <a:r>
              <a:rPr lang="fi-FI" sz="2000" dirty="0" smtClean="0">
                <a:ea typeface="Lucida Grande" pitchFamily="1" charset="0"/>
                <a:cs typeface="Lucida Grande" pitchFamily="1" charset="0"/>
              </a:rPr>
              <a:t>→</a:t>
            </a:r>
            <a:r>
              <a:rPr lang="fi-FI" sz="2000" dirty="0" smtClean="0"/>
              <a:t>	</a:t>
            </a:r>
            <a:r>
              <a:rPr lang="fi-FI" sz="2000" dirty="0" smtClean="0">
                <a:solidFill>
                  <a:srgbClr val="0033CC"/>
                </a:solidFill>
              </a:rPr>
              <a:t>minä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fi-FI" sz="2000" dirty="0" smtClean="0"/>
              <a:t>2315 </a:t>
            </a:r>
            <a:r>
              <a:rPr lang="fi-FI" sz="2000" dirty="0" smtClean="0">
                <a:ea typeface="Lucida Grande" pitchFamily="1" charset="0"/>
                <a:cs typeface="Lucida Grande" pitchFamily="1" charset="0"/>
              </a:rPr>
              <a:t>→</a:t>
            </a:r>
            <a:r>
              <a:rPr lang="fi-FI" sz="2000" dirty="0" smtClean="0"/>
              <a:t> 	1393   	(1.7 : 1)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fi-FI" sz="2000" dirty="0" err="1" smtClean="0">
                <a:solidFill>
                  <a:srgbClr val="0033CC"/>
                </a:solidFill>
              </a:rPr>
              <a:t>Ich</a:t>
            </a:r>
            <a:r>
              <a:rPr lang="fi-FI" sz="2000" dirty="0" smtClean="0"/>
              <a:t>	   </a:t>
            </a:r>
            <a:r>
              <a:rPr lang="fi-FI" sz="2000" dirty="0" smtClean="0">
                <a:ea typeface="Lucida Grande" pitchFamily="1" charset="0"/>
                <a:cs typeface="Lucida Grande" pitchFamily="1" charset="0"/>
              </a:rPr>
              <a:t>←</a:t>
            </a:r>
            <a:r>
              <a:rPr lang="fi-FI" sz="2000" dirty="0" smtClean="0"/>
              <a:t>	</a:t>
            </a:r>
            <a:r>
              <a:rPr lang="fi-FI" sz="2000" dirty="0" smtClean="0">
                <a:solidFill>
                  <a:srgbClr val="0033CC"/>
                </a:solidFill>
              </a:rPr>
              <a:t>minä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fi-FI" sz="2000" dirty="0" smtClean="0"/>
              <a:t>3850 </a:t>
            </a:r>
            <a:r>
              <a:rPr lang="fi-FI" sz="2000" dirty="0" smtClean="0">
                <a:ea typeface="Lucida Grande" pitchFamily="1" charset="0"/>
                <a:cs typeface="Lucida Grande" pitchFamily="1" charset="0"/>
              </a:rPr>
              <a:t>←</a:t>
            </a:r>
            <a:r>
              <a:rPr lang="fi-FI" sz="2000" dirty="0" smtClean="0"/>
              <a:t> 	942     	(4.1 : 1)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fi-FI" sz="2000" dirty="0" smtClean="0"/>
          </a:p>
          <a:p>
            <a:pPr lvl="1">
              <a:lnSpc>
                <a:spcPct val="90000"/>
              </a:lnSpc>
              <a:buFontTx/>
              <a:buNone/>
            </a:pPr>
            <a:endParaRPr lang="fi-FI" sz="2000" dirty="0" smtClean="0"/>
          </a:p>
          <a:p>
            <a:pPr lvl="1">
              <a:lnSpc>
                <a:spcPct val="90000"/>
              </a:lnSpc>
              <a:buFontTx/>
              <a:buNone/>
            </a:pPr>
            <a:r>
              <a:rPr lang="fi-FI" dirty="0" smtClean="0"/>
              <a:t>(</a:t>
            </a:r>
            <a:r>
              <a:rPr lang="fi-FI" dirty="0" err="1" smtClean="0"/>
              <a:t>Mauranen</a:t>
            </a:r>
            <a:r>
              <a:rPr lang="fi-FI" dirty="0" smtClean="0"/>
              <a:t> &amp; </a:t>
            </a:r>
            <a:r>
              <a:rPr lang="fi-FI" dirty="0" err="1" smtClean="0"/>
              <a:t>Tiittula</a:t>
            </a:r>
            <a:r>
              <a:rPr lang="fi-FI" dirty="0" smtClean="0"/>
              <a:t> 2005)</a:t>
            </a:r>
            <a:endParaRPr lang="en-GB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3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3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3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30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30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30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30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30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30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30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30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30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430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30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30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4301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301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301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/>
      <p:bldP spid="43011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endParaRPr lang="da-DK" smtClean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>
              <a:buFont typeface="Wingdings" pitchFamily="1" charset="2"/>
              <a:buNone/>
            </a:pPr>
            <a:r>
              <a:rPr lang="en-GB" dirty="0" smtClean="0"/>
              <a:t>In sum, </a:t>
            </a:r>
          </a:p>
          <a:p>
            <a:pPr>
              <a:buFont typeface="Wingdings" pitchFamily="1" charset="2"/>
              <a:buNone/>
            </a:pPr>
            <a:r>
              <a:rPr lang="en-GB" dirty="0" smtClean="0"/>
              <a:t>translations tend to translate pronouns in the source text</a:t>
            </a:r>
          </a:p>
          <a:p>
            <a:pPr>
              <a:buFont typeface="Wingdings" pitchFamily="1" charset="2"/>
              <a:buChar char="Ø"/>
            </a:pPr>
            <a:r>
              <a:rPr lang="en-GB" dirty="0" smtClean="0"/>
              <a:t>This would support </a:t>
            </a:r>
            <a:r>
              <a:rPr lang="en-GB" i="1" dirty="0" smtClean="0">
                <a:solidFill>
                  <a:srgbClr val="1E1C77"/>
                </a:solidFill>
              </a:rPr>
              <a:t>text</a:t>
            </a:r>
            <a:r>
              <a:rPr lang="en-GB" dirty="0" smtClean="0"/>
              <a:t> interference</a:t>
            </a:r>
          </a:p>
          <a:p>
            <a:pPr>
              <a:buFont typeface="Wingdings" pitchFamily="1" charset="2"/>
              <a:buNone/>
            </a:pPr>
            <a:endParaRPr lang="en-GB" dirty="0" smtClean="0"/>
          </a:p>
          <a:p>
            <a:pPr>
              <a:buFont typeface="Wingdings" pitchFamily="1" charset="2"/>
              <a:buNone/>
            </a:pPr>
            <a:r>
              <a:rPr lang="en-GB" dirty="0" smtClean="0"/>
              <a:t>Translations also reduce or add pronouns depending on the target language  </a:t>
            </a:r>
          </a:p>
          <a:p>
            <a:pPr>
              <a:buFont typeface="Wingdings" pitchFamily="1" charset="2"/>
              <a:buChar char="Ø"/>
            </a:pPr>
            <a:r>
              <a:rPr lang="en-GB" dirty="0" smtClean="0"/>
              <a:t>This would support working at the level of </a:t>
            </a:r>
            <a:r>
              <a:rPr lang="en-GB" i="1" dirty="0" smtClean="0">
                <a:solidFill>
                  <a:srgbClr val="1E1C77"/>
                </a:solidFill>
              </a:rPr>
              <a:t>language</a:t>
            </a:r>
          </a:p>
          <a:p>
            <a:endParaRPr lang="en-GB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4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/>
      <p:bldP spid="44035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mtClean="0">
                <a:solidFill>
                  <a:srgbClr val="1E1C77"/>
                </a:solidFill>
              </a:rPr>
              <a:t>Unique items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133600" y="1571625"/>
            <a:ext cx="7010400" cy="5024438"/>
          </a:xfrm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	</a:t>
            </a:r>
            <a:r>
              <a:rPr lang="en-US" dirty="0" err="1" smtClean="0"/>
              <a:t>Tirkkonen</a:t>
            </a:r>
            <a:r>
              <a:rPr lang="en-US" dirty="0" smtClean="0"/>
              <a:t>-Condit (2000, 2004):</a:t>
            </a:r>
          </a:p>
          <a:p>
            <a:pPr>
              <a:buFontTx/>
              <a:buNone/>
            </a:pPr>
            <a:endParaRPr lang="en-US" dirty="0" smtClean="0"/>
          </a:p>
          <a:p>
            <a:pPr>
              <a:buFontTx/>
              <a:buNone/>
            </a:pPr>
            <a:r>
              <a:rPr lang="en-US" dirty="0" smtClean="0"/>
              <a:t> 	linguistic features </a:t>
            </a:r>
            <a:r>
              <a:rPr lang="en-US" dirty="0" smtClean="0">
                <a:solidFill>
                  <a:srgbClr val="1E1C77"/>
                </a:solidFill>
              </a:rPr>
              <a:t>unique to the target language</a:t>
            </a:r>
            <a:r>
              <a:rPr lang="en-US" dirty="0" smtClean="0"/>
              <a:t> (“</a:t>
            </a:r>
            <a:r>
              <a:rPr lang="en-US" dirty="0" err="1" smtClean="0"/>
              <a:t>untranslatables</a:t>
            </a:r>
            <a:r>
              <a:rPr lang="en-US" dirty="0" smtClean="0"/>
              <a:t>”) </a:t>
            </a:r>
          </a:p>
          <a:p>
            <a:pPr>
              <a:buFontTx/>
              <a:buNone/>
            </a:pPr>
            <a:r>
              <a:rPr lang="en-US" dirty="0" smtClean="0">
                <a:solidFill>
                  <a:srgbClr val="008000"/>
                </a:solidFill>
              </a:rPr>
              <a:t>	</a:t>
            </a:r>
            <a:r>
              <a:rPr lang="en-US" dirty="0" smtClean="0"/>
              <a:t>proportionally underrepresented in translations. 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GB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/>
      <p:bldP spid="45059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da-DK" dirty="0" smtClean="0"/>
              <a:t>Verbs of sufficiency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GB" dirty="0" err="1" smtClean="0"/>
              <a:t>Tirkkonen</a:t>
            </a:r>
            <a:r>
              <a:rPr lang="en-GB" dirty="0" smtClean="0"/>
              <a:t>-Condit: Finnish verbs with the semantic feature ’sufficiency’ </a:t>
            </a:r>
            <a:r>
              <a:rPr lang="en-GB" dirty="0" smtClean="0">
                <a:solidFill>
                  <a:srgbClr val="0070C0"/>
                </a:solidFill>
              </a:rPr>
              <a:t>(Comparable corpus, CTF)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>
                <a:solidFill>
                  <a:srgbClr val="0033CC"/>
                </a:solidFill>
              </a:rPr>
              <a:t>EHTIÄ</a:t>
            </a:r>
            <a:r>
              <a:rPr lang="en-GB" dirty="0" smtClean="0"/>
              <a:t> (‘have enough time’, ‘be early enough’),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>
                <a:solidFill>
                  <a:srgbClr val="0033CC"/>
                </a:solidFill>
              </a:rPr>
              <a:t>JAKSAA</a:t>
            </a:r>
            <a:r>
              <a:rPr lang="en-GB" dirty="0" smtClean="0"/>
              <a:t> </a:t>
            </a:r>
            <a:r>
              <a:rPr lang="en-GB" dirty="0" smtClean="0"/>
              <a:t>(‘be strong enough’),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>
                <a:solidFill>
                  <a:srgbClr val="0033CC"/>
                </a:solidFill>
              </a:rPr>
              <a:t>MALTTAA</a:t>
            </a:r>
            <a:r>
              <a:rPr lang="en-GB" dirty="0" smtClean="0"/>
              <a:t> </a:t>
            </a:r>
            <a:r>
              <a:rPr lang="en-GB" dirty="0" smtClean="0"/>
              <a:t>(‘be patient enough’),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>
                <a:solidFill>
                  <a:srgbClr val="0033CC"/>
                </a:solidFill>
              </a:rPr>
              <a:t>USKALTAA</a:t>
            </a:r>
            <a:r>
              <a:rPr lang="en-GB" dirty="0" smtClean="0"/>
              <a:t> </a:t>
            </a:r>
            <a:r>
              <a:rPr lang="en-GB" dirty="0" smtClean="0"/>
              <a:t>(‘have enough courage’), 	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>
                <a:solidFill>
                  <a:srgbClr val="0033CC"/>
                </a:solidFill>
              </a:rPr>
              <a:t>VIITSIÄ</a:t>
            </a:r>
            <a:r>
              <a:rPr lang="en-GB" dirty="0" smtClean="0"/>
              <a:t> </a:t>
            </a:r>
            <a:r>
              <a:rPr lang="en-GB" dirty="0" smtClean="0"/>
              <a:t>(‘have enough initiative or energy’) 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GB" dirty="0" smtClean="0"/>
              <a:t>	 and pragmatic </a:t>
            </a:r>
            <a:r>
              <a:rPr lang="en-GB" dirty="0" err="1" smtClean="0"/>
              <a:t>clitics</a:t>
            </a:r>
            <a:r>
              <a:rPr lang="en-GB" dirty="0" smtClean="0"/>
              <a:t> </a:t>
            </a:r>
            <a:r>
              <a:rPr lang="en-GB" dirty="0" smtClean="0">
                <a:solidFill>
                  <a:srgbClr val="0033CC"/>
                </a:solidFill>
              </a:rPr>
              <a:t>(</a:t>
            </a:r>
            <a:r>
              <a:rPr lang="en-GB" i="1" dirty="0" smtClean="0">
                <a:solidFill>
                  <a:srgbClr val="0033CC"/>
                </a:solidFill>
              </a:rPr>
              <a:t>-kin/-</a:t>
            </a:r>
            <a:r>
              <a:rPr lang="en-GB" i="1" dirty="0" err="1" smtClean="0">
                <a:solidFill>
                  <a:srgbClr val="0033CC"/>
                </a:solidFill>
              </a:rPr>
              <a:t>kaan</a:t>
            </a:r>
            <a:r>
              <a:rPr lang="en-GB" i="1" dirty="0" smtClean="0">
                <a:solidFill>
                  <a:srgbClr val="0033CC"/>
                </a:solidFill>
              </a:rPr>
              <a:t>, -</a:t>
            </a:r>
            <a:r>
              <a:rPr lang="en-GB" i="1" dirty="0" err="1" smtClean="0">
                <a:solidFill>
                  <a:srgbClr val="0033CC"/>
                </a:solidFill>
              </a:rPr>
              <a:t>han</a:t>
            </a:r>
            <a:r>
              <a:rPr lang="en-GB" i="1" dirty="0" smtClean="0">
                <a:solidFill>
                  <a:srgbClr val="0033CC"/>
                </a:solidFill>
              </a:rPr>
              <a:t>/</a:t>
            </a:r>
            <a:r>
              <a:rPr lang="en-GB" i="1" dirty="0" err="1" smtClean="0">
                <a:solidFill>
                  <a:srgbClr val="0033CC"/>
                </a:solidFill>
              </a:rPr>
              <a:t>hän</a:t>
            </a:r>
            <a:r>
              <a:rPr lang="en-GB" dirty="0" smtClean="0"/>
              <a:t>) 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GB" dirty="0" smtClean="0"/>
              <a:t>	All proportionally more frequent in Finnish originals than in translations.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/>
      <p:bldP spid="4608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da-DK" dirty="0" smtClean="0"/>
              <a:t>Generic person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GB" dirty="0" smtClean="0"/>
              <a:t>	Similarly the Finnish ‘zero person’,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dirty="0" smtClean="0"/>
              <a:t>	i.e. 3.person verb with no pronoun and generic meaning: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dirty="0" smtClean="0"/>
          </a:p>
          <a:p>
            <a:pPr lvl="1">
              <a:lnSpc>
                <a:spcPct val="90000"/>
              </a:lnSpc>
              <a:buFontTx/>
              <a:buNone/>
            </a:pPr>
            <a:r>
              <a:rPr lang="en-GB" sz="2000" b="1" i="1" dirty="0" err="1" smtClean="0">
                <a:solidFill>
                  <a:srgbClr val="0033CC"/>
                </a:solidFill>
              </a:rPr>
              <a:t>Ei</a:t>
            </a:r>
            <a:r>
              <a:rPr lang="en-GB" sz="2000" b="1" i="1" dirty="0" smtClean="0">
                <a:solidFill>
                  <a:srgbClr val="0033CC"/>
                </a:solidFill>
              </a:rPr>
              <a:t> </a:t>
            </a:r>
            <a:r>
              <a:rPr lang="en-GB" sz="2000" b="1" i="1" dirty="0" err="1" smtClean="0">
                <a:solidFill>
                  <a:srgbClr val="0033CC"/>
                </a:solidFill>
              </a:rPr>
              <a:t>tarvitse</a:t>
            </a:r>
            <a:r>
              <a:rPr lang="en-GB" sz="2000" dirty="0" smtClean="0">
                <a:solidFill>
                  <a:srgbClr val="0033CC"/>
                </a:solidFill>
              </a:rPr>
              <a:t> </a:t>
            </a:r>
            <a:r>
              <a:rPr lang="en-GB" sz="2000" dirty="0" err="1" smtClean="0">
                <a:solidFill>
                  <a:srgbClr val="0033CC"/>
                </a:solidFill>
              </a:rPr>
              <a:t>sanoa</a:t>
            </a:r>
            <a:r>
              <a:rPr lang="en-GB" sz="2000" dirty="0" smtClean="0">
                <a:solidFill>
                  <a:srgbClr val="0033CC"/>
                </a:solidFill>
              </a:rPr>
              <a:t>. 		</a:t>
            </a:r>
            <a:r>
              <a:rPr lang="en-GB" sz="2000" dirty="0" smtClean="0"/>
              <a:t>(</a:t>
            </a:r>
            <a:r>
              <a:rPr lang="en-GB" sz="2000" dirty="0" smtClean="0"/>
              <a:t>FO)</a:t>
            </a:r>
            <a:endParaRPr lang="en-GB" sz="2000" b="1" i="1" dirty="0" smtClean="0"/>
          </a:p>
          <a:p>
            <a:pPr lvl="1">
              <a:lnSpc>
                <a:spcPct val="90000"/>
              </a:lnSpc>
              <a:buFontTx/>
              <a:buNone/>
            </a:pPr>
            <a:r>
              <a:rPr lang="en-GB" sz="2000" b="1" i="1" dirty="0" smtClean="0">
                <a:solidFill>
                  <a:srgbClr val="B40000"/>
                </a:solidFill>
              </a:rPr>
              <a:t>You</a:t>
            </a:r>
            <a:r>
              <a:rPr lang="en-GB" sz="2000" b="1" i="1" dirty="0" smtClean="0">
                <a:solidFill>
                  <a:srgbClr val="0033CC"/>
                </a:solidFill>
              </a:rPr>
              <a:t> </a:t>
            </a:r>
            <a:r>
              <a:rPr lang="en-GB" sz="2000" b="1" i="1" dirty="0" smtClean="0">
                <a:solidFill>
                  <a:srgbClr val="0033CC"/>
                </a:solidFill>
              </a:rPr>
              <a:t>don't have to</a:t>
            </a:r>
            <a:r>
              <a:rPr lang="en-GB" sz="2000" dirty="0" smtClean="0">
                <a:solidFill>
                  <a:srgbClr val="0033CC"/>
                </a:solidFill>
              </a:rPr>
              <a:t> say it. 	</a:t>
            </a:r>
            <a:r>
              <a:rPr lang="en-GB" sz="2000" dirty="0" smtClean="0"/>
              <a:t>(ET</a:t>
            </a:r>
            <a:r>
              <a:rPr lang="en-GB" sz="2000" dirty="0" smtClean="0"/>
              <a:t>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GB" sz="2000" dirty="0" smtClean="0"/>
              <a:t>‘</a:t>
            </a:r>
            <a:r>
              <a:rPr lang="en-GB" sz="2000" dirty="0" smtClean="0"/>
              <a:t>there’s no need to say </a:t>
            </a:r>
            <a:r>
              <a:rPr lang="en-GB" sz="2000" dirty="0" smtClean="0"/>
              <a:t>it’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GB" sz="2000" dirty="0" smtClean="0"/>
          </a:p>
          <a:p>
            <a:pPr lvl="1">
              <a:lnSpc>
                <a:spcPct val="90000"/>
              </a:lnSpc>
              <a:buFontTx/>
              <a:buNone/>
            </a:pPr>
            <a:endParaRPr lang="en-GB" sz="2000" dirty="0" smtClean="0"/>
          </a:p>
          <a:p>
            <a:pPr lvl="1">
              <a:lnSpc>
                <a:spcPct val="90000"/>
              </a:lnSpc>
              <a:buFontTx/>
              <a:buNone/>
            </a:pPr>
            <a:r>
              <a:rPr lang="en-GB" sz="2000" dirty="0" smtClean="0"/>
              <a:t>For generic meaning,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GB" sz="2000" dirty="0" smtClean="0"/>
              <a:t>translators tend to use </a:t>
            </a:r>
            <a:r>
              <a:rPr lang="en-GB" sz="2000" dirty="0" smtClean="0">
                <a:solidFill>
                  <a:srgbClr val="B40000"/>
                </a:solidFill>
              </a:rPr>
              <a:t>more pronouns </a:t>
            </a:r>
            <a:r>
              <a:rPr lang="en-GB" sz="2000" dirty="0" smtClean="0"/>
              <a:t>where original Finnish employs the zero person (</a:t>
            </a:r>
            <a:r>
              <a:rPr lang="en-GB" sz="2000" dirty="0" err="1" smtClean="0"/>
              <a:t>Mauranen</a:t>
            </a:r>
            <a:r>
              <a:rPr lang="en-GB" sz="2000" dirty="0" smtClean="0"/>
              <a:t> &amp; </a:t>
            </a:r>
            <a:r>
              <a:rPr lang="en-GB" sz="2000" dirty="0" err="1" smtClean="0"/>
              <a:t>Tiittula</a:t>
            </a:r>
            <a:r>
              <a:rPr lang="en-GB" sz="2000" dirty="0" smtClean="0"/>
              <a:t> 2005)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GB" sz="2000" dirty="0" smtClean="0"/>
          </a:p>
          <a:p>
            <a:pPr lvl="1">
              <a:lnSpc>
                <a:spcPct val="90000"/>
              </a:lnSpc>
              <a:buFontTx/>
              <a:buNone/>
            </a:pPr>
            <a:endParaRPr lang="en-GB" sz="2000" dirty="0" smtClean="0"/>
          </a:p>
          <a:p>
            <a:pPr lvl="1">
              <a:lnSpc>
                <a:spcPct val="90000"/>
              </a:lnSpc>
              <a:buFontTx/>
              <a:buNone/>
            </a:pPr>
            <a:endParaRPr lang="en-GB" sz="2000" dirty="0" smtClean="0"/>
          </a:p>
          <a:p>
            <a:pPr lvl="1">
              <a:lnSpc>
                <a:spcPct val="90000"/>
              </a:lnSpc>
              <a:buFontTx/>
              <a:buNone/>
            </a:pPr>
            <a:endParaRPr lang="en-GB" sz="2000" dirty="0" smtClean="0"/>
          </a:p>
          <a:p>
            <a:pPr lvl="1">
              <a:lnSpc>
                <a:spcPct val="90000"/>
              </a:lnSpc>
              <a:buFontTx/>
              <a:buNone/>
            </a:pPr>
            <a:endParaRPr lang="en-GB" sz="2000" dirty="0" smtClean="0"/>
          </a:p>
          <a:p>
            <a:pPr lvl="1">
              <a:lnSpc>
                <a:spcPct val="90000"/>
              </a:lnSpc>
              <a:buFontTx/>
              <a:buNone/>
            </a:pPr>
            <a:endParaRPr lang="en-GB" sz="2000" dirty="0" smtClean="0"/>
          </a:p>
          <a:p>
            <a:pPr lvl="1">
              <a:lnSpc>
                <a:spcPct val="90000"/>
              </a:lnSpc>
              <a:buFontTx/>
              <a:buNone/>
            </a:pPr>
            <a:endParaRPr lang="en-GB" sz="2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7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7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7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7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71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71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71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/>
      <p:bldP spid="47107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mtClean="0">
                <a:solidFill>
                  <a:srgbClr val="1E1C77"/>
                </a:solidFill>
              </a:rPr>
              <a:t>Unique lexical items: </a:t>
            </a:r>
            <a:r>
              <a:rPr lang="en-GB" i="1" smtClean="0">
                <a:solidFill>
                  <a:srgbClr val="1E1C77"/>
                </a:solidFill>
              </a:rPr>
              <a:t>keli, kinos</a:t>
            </a:r>
            <a:r>
              <a:rPr lang="en-GB" smtClean="0">
                <a:solidFill>
                  <a:srgbClr val="1E1C77"/>
                </a:solidFill>
              </a:rPr>
              <a:t> and </a:t>
            </a:r>
            <a:r>
              <a:rPr lang="en-GB" i="1" smtClean="0">
                <a:solidFill>
                  <a:srgbClr val="1E1C77"/>
                </a:solidFill>
              </a:rPr>
              <a:t>hanki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dirty="0" err="1" smtClean="0"/>
              <a:t>Kujamäki</a:t>
            </a:r>
            <a:r>
              <a:rPr lang="en-GB" dirty="0" smtClean="0"/>
              <a:t> (2004): text first translated into German and English, </a:t>
            </a:r>
          </a:p>
          <a:p>
            <a:pPr>
              <a:buFontTx/>
              <a:buNone/>
            </a:pPr>
            <a:r>
              <a:rPr lang="en-GB" dirty="0" smtClean="0"/>
              <a:t>Then students translated into Finnish </a:t>
            </a:r>
            <a:r>
              <a:rPr lang="en-GB" dirty="0" smtClean="0">
                <a:solidFill>
                  <a:srgbClr val="1E1C77"/>
                </a:solidFill>
              </a:rPr>
              <a:t>(experimental study)</a:t>
            </a:r>
          </a:p>
          <a:p>
            <a:pPr>
              <a:buFontTx/>
              <a:buNone/>
            </a:pPr>
            <a:endParaRPr lang="en-GB" dirty="0" smtClean="0">
              <a:solidFill>
                <a:schemeClr val="hlink"/>
              </a:solidFill>
            </a:endParaRPr>
          </a:p>
          <a:p>
            <a:pPr>
              <a:buFontTx/>
              <a:buNone/>
            </a:pPr>
            <a:r>
              <a:rPr lang="en-GB" dirty="0" smtClean="0">
                <a:solidFill>
                  <a:schemeClr val="hlink"/>
                </a:solidFill>
              </a:rPr>
              <a:t>	</a:t>
            </a:r>
            <a:r>
              <a:rPr lang="en-GB" dirty="0" smtClean="0">
                <a:solidFill>
                  <a:srgbClr val="1E1C77"/>
                </a:solidFill>
              </a:rPr>
              <a:t>…</a:t>
            </a:r>
            <a:r>
              <a:rPr lang="en-GB" dirty="0" err="1" smtClean="0">
                <a:solidFill>
                  <a:srgbClr val="1E1C77"/>
                </a:solidFill>
              </a:rPr>
              <a:t>lumi</a:t>
            </a:r>
            <a:r>
              <a:rPr lang="en-GB" dirty="0" smtClean="0">
                <a:solidFill>
                  <a:srgbClr val="1E1C77"/>
                </a:solidFill>
              </a:rPr>
              <a:t> </a:t>
            </a:r>
            <a:r>
              <a:rPr lang="en-GB" dirty="0" err="1" smtClean="0">
                <a:solidFill>
                  <a:srgbClr val="1E1C77"/>
                </a:solidFill>
              </a:rPr>
              <a:t>muuttui</a:t>
            </a:r>
            <a:r>
              <a:rPr lang="en-GB" dirty="0" smtClean="0">
                <a:solidFill>
                  <a:srgbClr val="1E1C77"/>
                </a:solidFill>
              </a:rPr>
              <a:t> </a:t>
            </a:r>
            <a:r>
              <a:rPr lang="en-GB" dirty="0" err="1" smtClean="0">
                <a:solidFill>
                  <a:srgbClr val="1E1C77"/>
                </a:solidFill>
              </a:rPr>
              <a:t>rännäksi</a:t>
            </a:r>
            <a:r>
              <a:rPr lang="en-GB" dirty="0" smtClean="0">
                <a:solidFill>
                  <a:srgbClr val="1E1C77"/>
                </a:solidFill>
              </a:rPr>
              <a:t> </a:t>
            </a:r>
            <a:r>
              <a:rPr lang="en-GB" dirty="0" err="1" smtClean="0">
                <a:solidFill>
                  <a:srgbClr val="1E1C77"/>
                </a:solidFill>
              </a:rPr>
              <a:t>ja</a:t>
            </a:r>
            <a:r>
              <a:rPr lang="en-GB" dirty="0" smtClean="0">
                <a:solidFill>
                  <a:srgbClr val="1E1C77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keli</a:t>
            </a:r>
            <a:r>
              <a:rPr lang="en-GB" dirty="0" smtClean="0">
                <a:solidFill>
                  <a:schemeClr val="hlink"/>
                </a:solidFill>
              </a:rPr>
              <a:t> </a:t>
            </a:r>
            <a:r>
              <a:rPr lang="en-GB" dirty="0" smtClean="0">
                <a:solidFill>
                  <a:srgbClr val="1E1C77"/>
                </a:solidFill>
              </a:rPr>
              <a:t>vain </a:t>
            </a:r>
            <a:r>
              <a:rPr lang="en-GB" dirty="0" err="1" smtClean="0">
                <a:solidFill>
                  <a:srgbClr val="1E1C77"/>
                </a:solidFill>
              </a:rPr>
              <a:t>paheni</a:t>
            </a:r>
            <a:r>
              <a:rPr lang="en-GB" dirty="0" smtClean="0">
                <a:solidFill>
                  <a:srgbClr val="1E1C77"/>
                </a:solidFill>
              </a:rPr>
              <a:t>… </a:t>
            </a:r>
            <a:r>
              <a:rPr lang="en-GB" dirty="0" err="1" smtClean="0">
                <a:solidFill>
                  <a:srgbClr val="1E1C77"/>
                </a:solidFill>
              </a:rPr>
              <a:t>tien</a:t>
            </a:r>
            <a:r>
              <a:rPr lang="en-GB" dirty="0" smtClean="0">
                <a:solidFill>
                  <a:srgbClr val="1E1C77"/>
                </a:solidFill>
              </a:rPr>
              <a:t> </a:t>
            </a:r>
            <a:r>
              <a:rPr lang="en-GB" dirty="0" err="1" smtClean="0">
                <a:solidFill>
                  <a:srgbClr val="1E1C77"/>
                </a:solidFill>
              </a:rPr>
              <a:t>viereen</a:t>
            </a:r>
            <a:r>
              <a:rPr lang="en-GB" dirty="0" smtClean="0">
                <a:solidFill>
                  <a:srgbClr val="1E1C77"/>
                </a:solidFill>
              </a:rPr>
              <a:t> </a:t>
            </a:r>
            <a:r>
              <a:rPr lang="en-GB" dirty="0" err="1" smtClean="0">
                <a:solidFill>
                  <a:srgbClr val="1E1C77"/>
                </a:solidFill>
              </a:rPr>
              <a:t>jäi</a:t>
            </a:r>
            <a:r>
              <a:rPr lang="en-GB" dirty="0" smtClean="0">
                <a:solidFill>
                  <a:srgbClr val="1E1C77"/>
                </a:solidFill>
              </a:rPr>
              <a:t> </a:t>
            </a:r>
            <a:r>
              <a:rPr lang="en-GB" dirty="0" err="1" smtClean="0">
                <a:solidFill>
                  <a:srgbClr val="1E1C77"/>
                </a:solidFill>
              </a:rPr>
              <a:t>jo</a:t>
            </a:r>
            <a:r>
              <a:rPr lang="en-GB" dirty="0" smtClean="0">
                <a:solidFill>
                  <a:srgbClr val="1E1C77"/>
                </a:solidFill>
              </a:rPr>
              <a:t> </a:t>
            </a:r>
            <a:r>
              <a:rPr lang="en-GB" dirty="0" err="1" smtClean="0">
                <a:solidFill>
                  <a:srgbClr val="1E1C77"/>
                </a:solidFill>
              </a:rPr>
              <a:t>matalia</a:t>
            </a:r>
            <a:r>
              <a:rPr lang="en-GB" dirty="0" smtClean="0">
                <a:solidFill>
                  <a:srgbClr val="1E1C77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kinoksia</a:t>
            </a:r>
            <a:r>
              <a:rPr lang="en-GB" dirty="0" smtClean="0">
                <a:solidFill>
                  <a:schemeClr val="hlink"/>
                </a:solidFill>
              </a:rPr>
              <a:t>. </a:t>
            </a:r>
            <a:r>
              <a:rPr lang="en-GB" dirty="0" smtClean="0">
                <a:solidFill>
                  <a:srgbClr val="1E1C77"/>
                </a:solidFill>
              </a:rPr>
              <a:t>…</a:t>
            </a:r>
            <a:r>
              <a:rPr lang="en-GB" dirty="0" err="1" smtClean="0">
                <a:solidFill>
                  <a:srgbClr val="1E1C77"/>
                </a:solidFill>
              </a:rPr>
              <a:t>pian</a:t>
            </a:r>
            <a:r>
              <a:rPr lang="en-GB" dirty="0" smtClean="0">
                <a:solidFill>
                  <a:srgbClr val="1E1C77"/>
                </a:solidFill>
              </a:rPr>
              <a:t> </a:t>
            </a:r>
            <a:r>
              <a:rPr lang="en-GB" dirty="0" err="1" smtClean="0">
                <a:solidFill>
                  <a:srgbClr val="1E1C77"/>
                </a:solidFill>
              </a:rPr>
              <a:t>löysin</a:t>
            </a:r>
            <a:r>
              <a:rPr lang="en-GB" dirty="0" smtClean="0">
                <a:solidFill>
                  <a:srgbClr val="1E1C77"/>
                </a:solidFill>
              </a:rPr>
              <a:t> </a:t>
            </a:r>
            <a:r>
              <a:rPr lang="en-GB" dirty="0" err="1" smtClean="0">
                <a:solidFill>
                  <a:srgbClr val="1E1C77"/>
                </a:solidFill>
              </a:rPr>
              <a:t>itseni</a:t>
            </a:r>
            <a:r>
              <a:rPr lang="en-GB" dirty="0" smtClean="0">
                <a:solidFill>
                  <a:srgbClr val="1E1C77"/>
                </a:solidFill>
              </a:rPr>
              <a:t> </a:t>
            </a:r>
            <a:r>
              <a:rPr lang="en-GB" dirty="0" err="1" smtClean="0">
                <a:solidFill>
                  <a:srgbClr val="1E1C77"/>
                </a:solidFill>
              </a:rPr>
              <a:t>ja</a:t>
            </a:r>
            <a:r>
              <a:rPr lang="en-GB" dirty="0" smtClean="0">
                <a:solidFill>
                  <a:srgbClr val="1E1C77"/>
                </a:solidFill>
              </a:rPr>
              <a:t> </a:t>
            </a:r>
            <a:r>
              <a:rPr lang="en-GB" dirty="0" err="1" smtClean="0">
                <a:solidFill>
                  <a:srgbClr val="1E1C77"/>
                </a:solidFill>
              </a:rPr>
              <a:t>autoni</a:t>
            </a:r>
            <a:r>
              <a:rPr lang="en-GB" dirty="0" smtClean="0">
                <a:solidFill>
                  <a:srgbClr val="1E1C77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hangesta</a:t>
            </a:r>
            <a:r>
              <a:rPr lang="en-GB" dirty="0" smtClean="0">
                <a:solidFill>
                  <a:schemeClr val="hlink"/>
                </a:solidFill>
              </a:rPr>
              <a:t>.</a:t>
            </a:r>
          </a:p>
          <a:p>
            <a:pPr>
              <a:buFontTx/>
              <a:buNone/>
            </a:pPr>
            <a:endParaRPr lang="en-GB" dirty="0" smtClean="0">
              <a:solidFill>
                <a:schemeClr val="hlink"/>
              </a:solidFill>
            </a:endParaRPr>
          </a:p>
          <a:p>
            <a:pPr>
              <a:buFontTx/>
              <a:buNone/>
            </a:pPr>
            <a:r>
              <a:rPr lang="en-GB" dirty="0" smtClean="0">
                <a:solidFill>
                  <a:schemeClr val="hlink"/>
                </a:solidFill>
              </a:rPr>
              <a:t>	</a:t>
            </a:r>
            <a:r>
              <a:rPr lang="en-GB" dirty="0" smtClean="0">
                <a:solidFill>
                  <a:srgbClr val="C00000"/>
                </a:solidFill>
              </a:rPr>
              <a:t>…conditions… / ..die </a:t>
            </a:r>
            <a:r>
              <a:rPr lang="en-GB" dirty="0" err="1" smtClean="0">
                <a:solidFill>
                  <a:srgbClr val="C00000"/>
                </a:solidFill>
              </a:rPr>
              <a:t>Strassenverhältnisse</a:t>
            </a:r>
            <a:r>
              <a:rPr lang="en-GB" dirty="0" smtClean="0">
                <a:solidFill>
                  <a:srgbClr val="C00000"/>
                </a:solidFill>
              </a:rPr>
              <a:t>…</a:t>
            </a:r>
          </a:p>
          <a:p>
            <a:pPr>
              <a:buFontTx/>
              <a:buNone/>
            </a:pPr>
            <a:r>
              <a:rPr lang="en-GB" dirty="0" smtClean="0">
                <a:solidFill>
                  <a:srgbClr val="C00000"/>
                </a:solidFill>
              </a:rPr>
              <a:t>	</a:t>
            </a:r>
            <a:r>
              <a:rPr lang="en-GB" dirty="0" smtClean="0">
                <a:solidFill>
                  <a:srgbClr val="1E1C77"/>
                </a:solidFill>
              </a:rPr>
              <a:t>…a low </a:t>
            </a:r>
            <a:r>
              <a:rPr lang="en-GB" dirty="0" err="1" smtClean="0">
                <a:solidFill>
                  <a:srgbClr val="C00000"/>
                </a:solidFill>
              </a:rPr>
              <a:t>snowbank</a:t>
            </a:r>
            <a:r>
              <a:rPr lang="en-GB" dirty="0" smtClean="0">
                <a:solidFill>
                  <a:srgbClr val="C00000"/>
                </a:solidFill>
              </a:rPr>
              <a:t>…/…</a:t>
            </a:r>
            <a:r>
              <a:rPr lang="en-GB" dirty="0" err="1" smtClean="0">
                <a:solidFill>
                  <a:srgbClr val="C00000"/>
                </a:solidFill>
              </a:rPr>
              <a:t>ansehnlichen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Häufchen</a:t>
            </a:r>
            <a:r>
              <a:rPr lang="en-GB" dirty="0" smtClean="0">
                <a:solidFill>
                  <a:srgbClr val="C00000"/>
                </a:solidFill>
              </a:rPr>
              <a:t>…</a:t>
            </a:r>
          </a:p>
          <a:p>
            <a:pPr>
              <a:buFontTx/>
              <a:buNone/>
            </a:pPr>
            <a:r>
              <a:rPr lang="en-GB" dirty="0" smtClean="0">
                <a:solidFill>
                  <a:srgbClr val="C00000"/>
                </a:solidFill>
              </a:rPr>
              <a:t>	</a:t>
            </a:r>
            <a:r>
              <a:rPr lang="en-GB" dirty="0" smtClean="0">
                <a:solidFill>
                  <a:srgbClr val="1E1C77"/>
                </a:solidFill>
              </a:rPr>
              <a:t>…in a </a:t>
            </a:r>
            <a:r>
              <a:rPr lang="en-GB" dirty="0" smtClean="0">
                <a:solidFill>
                  <a:srgbClr val="C00000"/>
                </a:solidFill>
              </a:rPr>
              <a:t>snowdrift…  / </a:t>
            </a:r>
            <a:r>
              <a:rPr lang="en-GB" dirty="0" err="1" smtClean="0">
                <a:solidFill>
                  <a:srgbClr val="1E1C77"/>
                </a:solidFill>
              </a:rPr>
              <a:t>im</a:t>
            </a:r>
            <a:r>
              <a:rPr lang="en-GB" dirty="0" smtClean="0">
                <a:solidFill>
                  <a:srgbClr val="1E1C77"/>
                </a:solidFill>
              </a:rPr>
              <a:t> </a:t>
            </a:r>
            <a:r>
              <a:rPr lang="en-GB" dirty="0" err="1" smtClean="0">
                <a:solidFill>
                  <a:srgbClr val="C00000"/>
                </a:solidFill>
              </a:rPr>
              <a:t>Schnee</a:t>
            </a:r>
            <a:r>
              <a:rPr lang="en-GB" dirty="0" smtClean="0">
                <a:solidFill>
                  <a:srgbClr val="C00000"/>
                </a:solidFill>
              </a:rPr>
              <a:t>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/>
      <p:bldP spid="50179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endParaRPr lang="da-DK" sz="3600" i="1" smtClean="0">
              <a:solidFill>
                <a:schemeClr val="tx1"/>
              </a:solidFill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528" y="1196752"/>
            <a:ext cx="8568951" cy="5472608"/>
          </a:xfrm>
        </p:spPr>
        <p:txBody>
          <a:bodyPr/>
          <a:lstStyle/>
          <a:p>
            <a:pPr>
              <a:buFontTx/>
              <a:buNone/>
            </a:pPr>
            <a:r>
              <a:rPr lang="en-GB" sz="1800" b="1" dirty="0" err="1" smtClean="0"/>
              <a:t>keli</a:t>
            </a:r>
            <a:r>
              <a:rPr lang="en-GB" sz="1800" b="1" dirty="0" smtClean="0">
                <a:solidFill>
                  <a:schemeClr val="folHlink"/>
                </a:solidFill>
              </a:rPr>
              <a:t> - </a:t>
            </a:r>
            <a:r>
              <a:rPr lang="en-GB" sz="1800" b="1" dirty="0" smtClean="0">
                <a:solidFill>
                  <a:srgbClr val="C00000"/>
                </a:solidFill>
              </a:rPr>
              <a:t>die </a:t>
            </a:r>
            <a:r>
              <a:rPr lang="en-GB" sz="1800" b="1" dirty="0" err="1" smtClean="0">
                <a:solidFill>
                  <a:srgbClr val="C00000"/>
                </a:solidFill>
              </a:rPr>
              <a:t>Strassenverhältnisse</a:t>
            </a:r>
            <a:r>
              <a:rPr lang="en-GB" sz="1800" b="1" dirty="0" smtClean="0">
                <a:solidFill>
                  <a:srgbClr val="C00000"/>
                </a:solidFill>
              </a:rPr>
              <a:t>/ conditions </a:t>
            </a:r>
            <a:r>
              <a:rPr lang="en-GB" sz="1800" b="1" dirty="0" smtClean="0">
                <a:solidFill>
                  <a:srgbClr val="FF9933"/>
                </a:solidFill>
              </a:rPr>
              <a:t>	</a:t>
            </a:r>
            <a:r>
              <a:rPr lang="en-GB" sz="1800" dirty="0" smtClean="0"/>
              <a:t>			36</a:t>
            </a:r>
          </a:p>
          <a:p>
            <a:pPr>
              <a:buFontTx/>
              <a:buNone/>
            </a:pPr>
            <a:r>
              <a:rPr lang="en-GB" sz="1800" i="1" dirty="0" smtClean="0">
                <a:solidFill>
                  <a:schemeClr val="hlink"/>
                </a:solidFill>
              </a:rPr>
              <a:t>	</a:t>
            </a:r>
            <a:r>
              <a:rPr lang="en-GB" sz="1800" dirty="0" smtClean="0">
                <a:solidFill>
                  <a:srgbClr val="1E1C77"/>
                </a:solidFill>
              </a:rPr>
              <a:t>tie/ </a:t>
            </a:r>
            <a:r>
              <a:rPr lang="en-GB" sz="1800" dirty="0" err="1" smtClean="0">
                <a:solidFill>
                  <a:srgbClr val="1E1C77"/>
                </a:solidFill>
              </a:rPr>
              <a:t>liikenne</a:t>
            </a:r>
            <a:r>
              <a:rPr lang="en-GB" sz="1800" dirty="0" smtClean="0">
                <a:solidFill>
                  <a:srgbClr val="1E1C77"/>
                </a:solidFill>
              </a:rPr>
              <a:t>/</a:t>
            </a:r>
            <a:r>
              <a:rPr lang="en-GB" sz="1800" dirty="0" err="1" smtClean="0">
                <a:solidFill>
                  <a:srgbClr val="1E1C77"/>
                </a:solidFill>
              </a:rPr>
              <a:t>ajo</a:t>
            </a:r>
            <a:r>
              <a:rPr lang="en-GB" sz="1800" dirty="0" smtClean="0">
                <a:solidFill>
                  <a:srgbClr val="1E1C77"/>
                </a:solidFill>
              </a:rPr>
              <a:t>-</a:t>
            </a:r>
            <a:r>
              <a:rPr lang="en-GB" sz="1800" dirty="0" err="1" smtClean="0">
                <a:solidFill>
                  <a:srgbClr val="1E1C77"/>
                </a:solidFill>
              </a:rPr>
              <a:t>olosuhteet</a:t>
            </a:r>
            <a:r>
              <a:rPr lang="en-GB" sz="1800" dirty="0" smtClean="0">
                <a:solidFill>
                  <a:srgbClr val="1E1C77"/>
                </a:solidFill>
              </a:rPr>
              <a:t>, </a:t>
            </a:r>
            <a:r>
              <a:rPr lang="en-GB" sz="1800" dirty="0" err="1" smtClean="0">
                <a:solidFill>
                  <a:srgbClr val="1E1C77"/>
                </a:solidFill>
              </a:rPr>
              <a:t>katujen</a:t>
            </a:r>
            <a:r>
              <a:rPr lang="en-GB" sz="1800" dirty="0" smtClean="0">
                <a:solidFill>
                  <a:srgbClr val="1E1C77"/>
                </a:solidFill>
              </a:rPr>
              <a:t>/</a:t>
            </a:r>
            <a:r>
              <a:rPr lang="en-GB" sz="1800" dirty="0" err="1" smtClean="0">
                <a:solidFill>
                  <a:srgbClr val="1E1C77"/>
                </a:solidFill>
              </a:rPr>
              <a:t>teiden</a:t>
            </a:r>
            <a:r>
              <a:rPr lang="en-GB" sz="1800" dirty="0" smtClean="0">
                <a:solidFill>
                  <a:srgbClr val="1E1C77"/>
                </a:solidFill>
              </a:rPr>
              <a:t> </a:t>
            </a:r>
            <a:r>
              <a:rPr lang="en-GB" sz="1800" dirty="0" err="1" smtClean="0">
                <a:solidFill>
                  <a:srgbClr val="1E1C77"/>
                </a:solidFill>
              </a:rPr>
              <a:t>kunto</a:t>
            </a:r>
            <a:r>
              <a:rPr lang="en-GB" sz="1800" dirty="0" smtClean="0">
                <a:solidFill>
                  <a:srgbClr val="1E1C77"/>
                </a:solidFill>
              </a:rPr>
              <a:t>, </a:t>
            </a:r>
            <a:r>
              <a:rPr lang="en-GB" sz="1800" dirty="0" err="1" smtClean="0">
                <a:solidFill>
                  <a:srgbClr val="1E1C77"/>
                </a:solidFill>
              </a:rPr>
              <a:t>tiet</a:t>
            </a:r>
            <a:r>
              <a:rPr lang="en-GB" sz="1800" dirty="0" smtClean="0">
                <a:solidFill>
                  <a:srgbClr val="1E1C77"/>
                </a:solidFill>
              </a:rPr>
              <a:t>, </a:t>
            </a:r>
            <a:r>
              <a:rPr lang="en-GB" sz="1800" dirty="0" err="1" smtClean="0">
                <a:solidFill>
                  <a:srgbClr val="1E1C77"/>
                </a:solidFill>
              </a:rPr>
              <a:t>sääolot</a:t>
            </a:r>
            <a:r>
              <a:rPr lang="en-GB" sz="1800" dirty="0" smtClean="0">
                <a:solidFill>
                  <a:srgbClr val="1E1C77"/>
                </a:solidFill>
              </a:rPr>
              <a:t>…</a:t>
            </a:r>
            <a:r>
              <a:rPr lang="en-GB" sz="1800" dirty="0" smtClean="0"/>
              <a:t>		25 </a:t>
            </a:r>
          </a:p>
          <a:p>
            <a:pPr>
              <a:buFontTx/>
              <a:buNone/>
            </a:pPr>
            <a:r>
              <a:rPr lang="en-GB" sz="1800" i="1" dirty="0" smtClean="0">
                <a:solidFill>
                  <a:schemeClr val="hlink"/>
                </a:solidFill>
              </a:rPr>
              <a:t>	</a:t>
            </a:r>
            <a:r>
              <a:rPr lang="en-GB" sz="1800" dirty="0" err="1" smtClean="0">
                <a:solidFill>
                  <a:srgbClr val="C00000"/>
                </a:solidFill>
              </a:rPr>
              <a:t>keli</a:t>
            </a:r>
            <a:r>
              <a:rPr lang="en-GB" sz="1800" dirty="0" err="1" smtClean="0">
                <a:solidFill>
                  <a:srgbClr val="1E1C77"/>
                </a:solidFill>
              </a:rPr>
              <a:t>olosuhteet</a:t>
            </a:r>
            <a:r>
              <a:rPr lang="en-GB" sz="1800" dirty="0" smtClean="0">
                <a:solidFill>
                  <a:srgbClr val="1E1C77"/>
                </a:solidFill>
              </a:rPr>
              <a:t>, </a:t>
            </a:r>
            <a:r>
              <a:rPr lang="en-GB" sz="1800" dirty="0" err="1" smtClean="0">
                <a:solidFill>
                  <a:srgbClr val="1E1C77"/>
                </a:solidFill>
              </a:rPr>
              <a:t>ajo</a:t>
            </a:r>
            <a:r>
              <a:rPr lang="en-GB" sz="1800" dirty="0" err="1" smtClean="0">
                <a:solidFill>
                  <a:srgbClr val="C00000"/>
                </a:solidFill>
              </a:rPr>
              <a:t>keli</a:t>
            </a:r>
            <a:r>
              <a:rPr lang="en-GB" sz="1800" dirty="0" smtClean="0">
                <a:solidFill>
                  <a:srgbClr val="1E1C77"/>
                </a:solidFill>
              </a:rPr>
              <a:t>,</a:t>
            </a:r>
            <a:r>
              <a:rPr lang="en-GB" sz="1800" dirty="0" smtClean="0">
                <a:solidFill>
                  <a:srgbClr val="99CCFF"/>
                </a:solidFill>
              </a:rPr>
              <a:t> </a:t>
            </a:r>
            <a:r>
              <a:rPr lang="en-GB" sz="1800" dirty="0" err="1" smtClean="0">
                <a:solidFill>
                  <a:srgbClr val="C00000"/>
                </a:solidFill>
              </a:rPr>
              <a:t>keli</a:t>
            </a:r>
            <a:r>
              <a:rPr lang="en-GB" sz="1800" dirty="0" smtClean="0"/>
              <a:t>					11</a:t>
            </a:r>
          </a:p>
          <a:p>
            <a:pPr>
              <a:buFontTx/>
              <a:buNone/>
            </a:pPr>
            <a:endParaRPr lang="en-GB" sz="1800" dirty="0" smtClean="0"/>
          </a:p>
          <a:p>
            <a:pPr>
              <a:buFontTx/>
              <a:buNone/>
            </a:pPr>
            <a:r>
              <a:rPr lang="en-GB" sz="1800" b="1" dirty="0" err="1" smtClean="0"/>
              <a:t>kinos</a:t>
            </a:r>
            <a:r>
              <a:rPr lang="en-GB" sz="1800" b="1" dirty="0" smtClean="0">
                <a:solidFill>
                  <a:schemeClr val="folHlink"/>
                </a:solidFill>
              </a:rPr>
              <a:t> - </a:t>
            </a:r>
            <a:r>
              <a:rPr lang="en-GB" sz="1800" b="1" dirty="0" smtClean="0">
                <a:solidFill>
                  <a:srgbClr val="1E1C77"/>
                </a:solidFill>
              </a:rPr>
              <a:t>den </a:t>
            </a:r>
            <a:r>
              <a:rPr lang="en-GB" sz="1800" b="1" dirty="0" err="1" smtClean="0">
                <a:solidFill>
                  <a:srgbClr val="B40000"/>
                </a:solidFill>
              </a:rPr>
              <a:t>Schnee</a:t>
            </a:r>
            <a:r>
              <a:rPr lang="en-GB" sz="1800" b="1" dirty="0" smtClean="0">
                <a:solidFill>
                  <a:srgbClr val="1E1C77"/>
                </a:solidFill>
              </a:rPr>
              <a:t>… </a:t>
            </a:r>
            <a:r>
              <a:rPr lang="en-GB" sz="1800" b="1" dirty="0" err="1" smtClean="0">
                <a:solidFill>
                  <a:srgbClr val="B40000"/>
                </a:solidFill>
              </a:rPr>
              <a:t>Häufchen</a:t>
            </a:r>
            <a:r>
              <a:rPr lang="en-GB" sz="1800" b="1" dirty="0" smtClean="0">
                <a:solidFill>
                  <a:srgbClr val="1E1C77"/>
                </a:solidFill>
              </a:rPr>
              <a:t>/ </a:t>
            </a:r>
            <a:r>
              <a:rPr lang="en-GB" sz="1800" b="1" dirty="0" err="1" smtClean="0">
                <a:solidFill>
                  <a:srgbClr val="B40000"/>
                </a:solidFill>
              </a:rPr>
              <a:t>snowbank</a:t>
            </a:r>
            <a:r>
              <a:rPr lang="en-GB" sz="1800" b="1" dirty="0" smtClean="0">
                <a:solidFill>
                  <a:srgbClr val="1E1C77"/>
                </a:solidFill>
              </a:rPr>
              <a:t>	</a:t>
            </a:r>
            <a:r>
              <a:rPr lang="en-GB" sz="1800" dirty="0" smtClean="0"/>
              <a:t>			36</a:t>
            </a:r>
          </a:p>
          <a:p>
            <a:pPr>
              <a:buFontTx/>
              <a:buNone/>
            </a:pPr>
            <a:r>
              <a:rPr lang="en-GB" sz="1800" dirty="0" smtClean="0"/>
              <a:t> 	</a:t>
            </a:r>
            <a:r>
              <a:rPr lang="en-GB" sz="1800" dirty="0" smtClean="0">
                <a:solidFill>
                  <a:srgbClr val="1E1C77"/>
                </a:solidFill>
              </a:rPr>
              <a:t>(</a:t>
            </a:r>
            <a:r>
              <a:rPr lang="en-GB" sz="1800" dirty="0" err="1" smtClean="0">
                <a:solidFill>
                  <a:srgbClr val="1E1C77"/>
                </a:solidFill>
              </a:rPr>
              <a:t>lunta</a:t>
            </a:r>
            <a:r>
              <a:rPr lang="en-GB" sz="1800" dirty="0" smtClean="0">
                <a:solidFill>
                  <a:srgbClr val="1E1C77"/>
                </a:solidFill>
              </a:rPr>
              <a:t>)…</a:t>
            </a:r>
            <a:r>
              <a:rPr lang="en-GB" sz="1800" dirty="0" err="1" smtClean="0">
                <a:solidFill>
                  <a:srgbClr val="1E1C77"/>
                </a:solidFill>
              </a:rPr>
              <a:t>kasoiksi</a:t>
            </a:r>
            <a:r>
              <a:rPr lang="en-GB" sz="1800" dirty="0" smtClean="0">
                <a:solidFill>
                  <a:srgbClr val="1E1C77"/>
                </a:solidFill>
              </a:rPr>
              <a:t>/-</a:t>
            </a:r>
            <a:r>
              <a:rPr lang="en-GB" sz="1800" dirty="0" err="1" smtClean="0">
                <a:solidFill>
                  <a:srgbClr val="1E1C77"/>
                </a:solidFill>
              </a:rPr>
              <a:t>hin</a:t>
            </a:r>
            <a:r>
              <a:rPr lang="en-GB" sz="1800" dirty="0" smtClean="0">
                <a:solidFill>
                  <a:srgbClr val="1E1C77"/>
                </a:solidFill>
              </a:rPr>
              <a:t>, </a:t>
            </a:r>
            <a:r>
              <a:rPr lang="en-GB" sz="1800" dirty="0" err="1" smtClean="0">
                <a:solidFill>
                  <a:srgbClr val="1E1C77"/>
                </a:solidFill>
              </a:rPr>
              <a:t>töyräiksi</a:t>
            </a:r>
            <a:r>
              <a:rPr lang="en-GB" sz="1800" dirty="0" smtClean="0">
                <a:solidFill>
                  <a:srgbClr val="1E1C77"/>
                </a:solidFill>
              </a:rPr>
              <a:t>, </a:t>
            </a:r>
            <a:r>
              <a:rPr lang="en-GB" sz="1800" dirty="0" err="1" smtClean="0">
                <a:solidFill>
                  <a:srgbClr val="1E1C77"/>
                </a:solidFill>
              </a:rPr>
              <a:t>penkoiksi</a:t>
            </a:r>
            <a:r>
              <a:rPr lang="en-GB" sz="1800" dirty="0" smtClean="0">
                <a:solidFill>
                  <a:srgbClr val="1E1C77"/>
                </a:solidFill>
              </a:rPr>
              <a:t>, </a:t>
            </a:r>
            <a:r>
              <a:rPr lang="en-GB" sz="1800" dirty="0" err="1" smtClean="0">
                <a:solidFill>
                  <a:srgbClr val="1E1C77"/>
                </a:solidFill>
              </a:rPr>
              <a:t>tienreunaan</a:t>
            </a:r>
            <a:r>
              <a:rPr lang="en-GB" sz="1800" dirty="0" smtClean="0">
                <a:solidFill>
                  <a:srgbClr val="1E1C77"/>
                </a:solidFill>
              </a:rPr>
              <a:t>; </a:t>
            </a:r>
            <a:r>
              <a:rPr lang="en-GB" sz="1800" dirty="0" err="1" smtClean="0">
                <a:solidFill>
                  <a:srgbClr val="1E1C77"/>
                </a:solidFill>
              </a:rPr>
              <a:t>lumikasat</a:t>
            </a:r>
            <a:r>
              <a:rPr lang="en-GB" sz="1800" dirty="0" smtClean="0">
                <a:solidFill>
                  <a:srgbClr val="1E1C77"/>
                </a:solidFill>
              </a:rPr>
              <a:t>…</a:t>
            </a:r>
            <a:r>
              <a:rPr lang="en-GB" sz="1800" dirty="0" smtClean="0"/>
              <a:t>	23</a:t>
            </a:r>
          </a:p>
          <a:p>
            <a:pPr>
              <a:buFontTx/>
              <a:buNone/>
            </a:pPr>
            <a:r>
              <a:rPr lang="en-GB" sz="1800" i="1" dirty="0" smtClean="0">
                <a:solidFill>
                  <a:schemeClr val="hlink"/>
                </a:solidFill>
              </a:rPr>
              <a:t>	</a:t>
            </a:r>
            <a:r>
              <a:rPr lang="en-GB" sz="1800" dirty="0" err="1" smtClean="0">
                <a:solidFill>
                  <a:srgbClr val="1E1C77"/>
                </a:solidFill>
              </a:rPr>
              <a:t>lumi</a:t>
            </a:r>
            <a:r>
              <a:rPr lang="en-GB" sz="1800" dirty="0" err="1" smtClean="0">
                <a:solidFill>
                  <a:srgbClr val="B40000"/>
                </a:solidFill>
              </a:rPr>
              <a:t>kinoksiksi</a:t>
            </a:r>
            <a:r>
              <a:rPr lang="en-GB" sz="1800" dirty="0" smtClean="0">
                <a:solidFill>
                  <a:srgbClr val="1E1C77"/>
                </a:solidFill>
              </a:rPr>
              <a:t>; (</a:t>
            </a:r>
            <a:r>
              <a:rPr lang="en-GB" sz="1800" dirty="0" err="1" smtClean="0">
                <a:solidFill>
                  <a:srgbClr val="1E1C77"/>
                </a:solidFill>
              </a:rPr>
              <a:t>lunta</a:t>
            </a:r>
            <a:r>
              <a:rPr lang="en-GB" sz="1800" dirty="0" smtClean="0">
                <a:solidFill>
                  <a:srgbClr val="1E1C77"/>
                </a:solidFill>
              </a:rPr>
              <a:t>)…</a:t>
            </a:r>
            <a:r>
              <a:rPr lang="en-GB" sz="1800" dirty="0" err="1" smtClean="0">
                <a:solidFill>
                  <a:srgbClr val="B40000"/>
                </a:solidFill>
              </a:rPr>
              <a:t>kinoksiksi</a:t>
            </a:r>
            <a:r>
              <a:rPr lang="en-GB" sz="1800" dirty="0" smtClean="0">
                <a:solidFill>
                  <a:srgbClr val="1E1C77"/>
                </a:solidFill>
              </a:rPr>
              <a:t>, </a:t>
            </a:r>
            <a:r>
              <a:rPr lang="en-GB" sz="1800" dirty="0" err="1" smtClean="0">
                <a:solidFill>
                  <a:srgbClr val="1E1C77"/>
                </a:solidFill>
              </a:rPr>
              <a:t>lumi</a:t>
            </a:r>
            <a:r>
              <a:rPr lang="en-GB" sz="1800" dirty="0" err="1" smtClean="0">
                <a:solidFill>
                  <a:srgbClr val="C00000"/>
                </a:solidFill>
              </a:rPr>
              <a:t>kinos</a:t>
            </a:r>
            <a:r>
              <a:rPr lang="en-GB" sz="1800" dirty="0" smtClean="0">
                <a:solidFill>
                  <a:srgbClr val="1E1C77"/>
                </a:solidFill>
              </a:rPr>
              <a:t>, </a:t>
            </a:r>
            <a:r>
              <a:rPr lang="en-GB" sz="1800" dirty="0" err="1" smtClean="0">
                <a:solidFill>
                  <a:srgbClr val="C00000"/>
                </a:solidFill>
              </a:rPr>
              <a:t>kinosti</a:t>
            </a:r>
            <a:r>
              <a:rPr lang="en-GB" sz="1800" dirty="0" smtClean="0">
                <a:solidFill>
                  <a:srgbClr val="99CCFF"/>
                </a:solidFill>
              </a:rPr>
              <a:t> </a:t>
            </a:r>
            <a:r>
              <a:rPr lang="en-GB" sz="1800" dirty="0" err="1" smtClean="0">
                <a:solidFill>
                  <a:srgbClr val="1E1C77"/>
                </a:solidFill>
              </a:rPr>
              <a:t>lunta</a:t>
            </a:r>
            <a:r>
              <a:rPr lang="en-GB" sz="1800" dirty="0" smtClean="0"/>
              <a:t> 		13</a:t>
            </a:r>
          </a:p>
          <a:p>
            <a:pPr>
              <a:buFontTx/>
              <a:buNone/>
            </a:pPr>
            <a:endParaRPr lang="en-GB" sz="1800" dirty="0" smtClean="0"/>
          </a:p>
          <a:p>
            <a:pPr>
              <a:buFontTx/>
              <a:buNone/>
            </a:pPr>
            <a:r>
              <a:rPr lang="en-GB" sz="1800" b="1" dirty="0" err="1" smtClean="0"/>
              <a:t>hanki</a:t>
            </a:r>
            <a:r>
              <a:rPr lang="en-GB" sz="1800" b="1" dirty="0" smtClean="0"/>
              <a:t> - </a:t>
            </a:r>
            <a:r>
              <a:rPr lang="en-GB" sz="1800" b="1" dirty="0" smtClean="0">
                <a:solidFill>
                  <a:srgbClr val="1E1C77"/>
                </a:solidFill>
              </a:rPr>
              <a:t>...</a:t>
            </a:r>
            <a:r>
              <a:rPr lang="en-GB" sz="1800" b="1" dirty="0" err="1" smtClean="0">
                <a:solidFill>
                  <a:srgbClr val="1E1C77"/>
                </a:solidFill>
              </a:rPr>
              <a:t>im</a:t>
            </a:r>
            <a:r>
              <a:rPr lang="en-GB" sz="1800" b="1" dirty="0" smtClean="0">
                <a:solidFill>
                  <a:srgbClr val="1E1C77"/>
                </a:solidFill>
              </a:rPr>
              <a:t> </a:t>
            </a:r>
            <a:r>
              <a:rPr lang="en-GB" sz="1800" b="1" dirty="0" err="1" smtClean="0">
                <a:solidFill>
                  <a:srgbClr val="C00000"/>
                </a:solidFill>
              </a:rPr>
              <a:t>Schnee</a:t>
            </a:r>
            <a:r>
              <a:rPr lang="en-GB" sz="1800" b="1" dirty="0" smtClean="0">
                <a:solidFill>
                  <a:srgbClr val="1E1C77"/>
                </a:solidFill>
              </a:rPr>
              <a:t>/ …stuck in a </a:t>
            </a:r>
            <a:r>
              <a:rPr lang="en-GB" sz="1800" b="1" dirty="0" smtClean="0">
                <a:solidFill>
                  <a:srgbClr val="C00000"/>
                </a:solidFill>
              </a:rPr>
              <a:t>snowdrift	</a:t>
            </a:r>
            <a:r>
              <a:rPr lang="en-GB" sz="1800" dirty="0" smtClean="0"/>
              <a:t>			36</a:t>
            </a:r>
          </a:p>
          <a:p>
            <a:pPr>
              <a:buFontTx/>
              <a:buNone/>
            </a:pPr>
            <a:r>
              <a:rPr lang="en-GB" sz="1800" dirty="0" smtClean="0">
                <a:solidFill>
                  <a:srgbClr val="99CCFF"/>
                </a:solidFill>
              </a:rPr>
              <a:t>	</a:t>
            </a:r>
            <a:r>
              <a:rPr lang="en-GB" sz="1800" dirty="0" smtClean="0">
                <a:solidFill>
                  <a:srgbClr val="1E1C77"/>
                </a:solidFill>
              </a:rPr>
              <a:t>lumen …</a:t>
            </a:r>
            <a:r>
              <a:rPr lang="en-GB" sz="1800" dirty="0" err="1" smtClean="0">
                <a:solidFill>
                  <a:srgbClr val="1E1C77"/>
                </a:solidFill>
              </a:rPr>
              <a:t>keskellä</a:t>
            </a:r>
            <a:r>
              <a:rPr lang="en-GB" sz="1800" dirty="0" smtClean="0">
                <a:solidFill>
                  <a:srgbClr val="1E1C77"/>
                </a:solidFill>
              </a:rPr>
              <a:t>, </a:t>
            </a:r>
            <a:r>
              <a:rPr lang="en-GB" sz="1800" dirty="0" err="1" smtClean="0">
                <a:solidFill>
                  <a:srgbClr val="1E1C77"/>
                </a:solidFill>
              </a:rPr>
              <a:t>saartamana</a:t>
            </a:r>
            <a:r>
              <a:rPr lang="en-GB" sz="1800" dirty="0" smtClean="0">
                <a:solidFill>
                  <a:srgbClr val="1E1C77"/>
                </a:solidFill>
              </a:rPr>
              <a:t>, </a:t>
            </a:r>
            <a:r>
              <a:rPr lang="en-GB" sz="1800" dirty="0" err="1" smtClean="0">
                <a:solidFill>
                  <a:srgbClr val="1E1C77"/>
                </a:solidFill>
              </a:rPr>
              <a:t>ympäröimänä</a:t>
            </a:r>
            <a:r>
              <a:rPr lang="en-GB" sz="1800" dirty="0" smtClean="0">
                <a:solidFill>
                  <a:srgbClr val="1E1C77"/>
                </a:solidFill>
              </a:rPr>
              <a:t>; </a:t>
            </a:r>
          </a:p>
          <a:p>
            <a:pPr>
              <a:buFontTx/>
              <a:buNone/>
            </a:pPr>
            <a:r>
              <a:rPr lang="en-GB" sz="1800" dirty="0" smtClean="0">
                <a:solidFill>
                  <a:srgbClr val="1E1C77"/>
                </a:solidFill>
              </a:rPr>
              <a:t>	</a:t>
            </a:r>
            <a:r>
              <a:rPr lang="en-GB" sz="1800" dirty="0" err="1" smtClean="0">
                <a:solidFill>
                  <a:srgbClr val="1E1C77"/>
                </a:solidFill>
              </a:rPr>
              <a:t>keskellä</a:t>
            </a:r>
            <a:r>
              <a:rPr lang="en-GB" sz="1800" dirty="0" smtClean="0">
                <a:solidFill>
                  <a:srgbClr val="1E1C77"/>
                </a:solidFill>
              </a:rPr>
              <a:t> …</a:t>
            </a:r>
            <a:r>
              <a:rPr lang="en-GB" sz="1800" dirty="0" err="1" smtClean="0">
                <a:solidFill>
                  <a:srgbClr val="1E1C77"/>
                </a:solidFill>
              </a:rPr>
              <a:t>lumipenkkaa</a:t>
            </a:r>
            <a:r>
              <a:rPr lang="en-GB" sz="1800" dirty="0" smtClean="0">
                <a:solidFill>
                  <a:srgbClr val="1E1C77"/>
                </a:solidFill>
              </a:rPr>
              <a:t>/-</a:t>
            </a:r>
            <a:r>
              <a:rPr lang="en-GB" sz="1800" dirty="0" err="1" smtClean="0">
                <a:solidFill>
                  <a:srgbClr val="1E1C77"/>
                </a:solidFill>
              </a:rPr>
              <a:t>kasaa</a:t>
            </a:r>
            <a:r>
              <a:rPr lang="en-GB" sz="1800" dirty="0" smtClean="0">
                <a:solidFill>
                  <a:srgbClr val="1E1C77"/>
                </a:solidFill>
              </a:rPr>
              <a:t>/-</a:t>
            </a:r>
            <a:r>
              <a:rPr lang="en-GB" sz="1800" dirty="0" err="1" smtClean="0">
                <a:solidFill>
                  <a:srgbClr val="1E1C77"/>
                </a:solidFill>
              </a:rPr>
              <a:t>sohjoa</a:t>
            </a:r>
            <a:r>
              <a:rPr lang="en-GB" sz="1800" dirty="0" smtClean="0">
                <a:solidFill>
                  <a:srgbClr val="1E1C77"/>
                </a:solidFill>
              </a:rPr>
              <a:t>/-</a:t>
            </a:r>
            <a:r>
              <a:rPr lang="en-GB" sz="1800" dirty="0" err="1" smtClean="0">
                <a:solidFill>
                  <a:srgbClr val="1E1C77"/>
                </a:solidFill>
              </a:rPr>
              <a:t>kinosta</a:t>
            </a:r>
            <a:r>
              <a:rPr lang="en-GB" sz="1800" dirty="0" smtClean="0">
                <a:solidFill>
                  <a:srgbClr val="1E1C77"/>
                </a:solidFill>
              </a:rPr>
              <a:t>;…			23</a:t>
            </a:r>
          </a:p>
          <a:p>
            <a:pPr>
              <a:buFontTx/>
              <a:buNone/>
            </a:pPr>
            <a:r>
              <a:rPr lang="en-GB" sz="1800" dirty="0" smtClean="0">
                <a:solidFill>
                  <a:srgbClr val="1E1C77"/>
                </a:solidFill>
              </a:rPr>
              <a:t>	</a:t>
            </a:r>
            <a:r>
              <a:rPr lang="en-GB" sz="1800" dirty="0" err="1" smtClean="0">
                <a:solidFill>
                  <a:srgbClr val="1E1C77"/>
                </a:solidFill>
              </a:rPr>
              <a:t>keskellä</a:t>
            </a:r>
            <a:r>
              <a:rPr lang="en-GB" sz="1800" dirty="0" smtClean="0">
                <a:solidFill>
                  <a:srgbClr val="1E1C77"/>
                </a:solidFill>
              </a:rPr>
              <a:t> </a:t>
            </a:r>
            <a:r>
              <a:rPr lang="en-GB" sz="1800" dirty="0" err="1" smtClean="0">
                <a:solidFill>
                  <a:srgbClr val="1E1C77"/>
                </a:solidFill>
              </a:rPr>
              <a:t>lumi</a:t>
            </a:r>
            <a:r>
              <a:rPr lang="en-GB" sz="1800" dirty="0" err="1" smtClean="0">
                <a:solidFill>
                  <a:srgbClr val="B40000"/>
                </a:solidFill>
              </a:rPr>
              <a:t>hankea</a:t>
            </a:r>
            <a:r>
              <a:rPr lang="en-GB" sz="1800" dirty="0" smtClean="0"/>
              <a:t>; </a:t>
            </a:r>
            <a:r>
              <a:rPr lang="en-GB" sz="1800" dirty="0" err="1" smtClean="0">
                <a:solidFill>
                  <a:srgbClr val="1E1C77"/>
                </a:solidFill>
              </a:rPr>
              <a:t>lumi</a:t>
            </a:r>
            <a:r>
              <a:rPr lang="en-GB" sz="1800" dirty="0" err="1" smtClean="0">
                <a:solidFill>
                  <a:srgbClr val="B40000"/>
                </a:solidFill>
              </a:rPr>
              <a:t>hangessa</a:t>
            </a:r>
            <a:r>
              <a:rPr lang="en-GB" dirty="0" smtClean="0"/>
              <a:t>					</a:t>
            </a:r>
            <a:r>
              <a:rPr lang="en-GB" sz="1800" dirty="0" smtClean="0"/>
              <a:t>13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1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1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1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1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12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12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12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12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12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12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12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512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12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smtClean="0"/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Underrepresentation of TL unique items – simplification or something else? </a:t>
            </a:r>
          </a:p>
          <a:p>
            <a:r>
              <a:rPr lang="en-GB" dirty="0" smtClean="0"/>
              <a:t>Would seem to suggest some sort of suppression of the TL – even though it’s the translator’s “best” language</a:t>
            </a:r>
            <a:endParaRPr lang="fi-FI" dirty="0" smtClean="0"/>
          </a:p>
          <a:p>
            <a:endParaRPr lang="fi-FI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el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da-DK" smtClean="0"/>
          </a:p>
        </p:txBody>
      </p:sp>
      <p:sp>
        <p:nvSpPr>
          <p:cNvPr id="55299" name="Pladsholder til indhold 2"/>
          <p:cNvSpPr>
            <a:spLocks noGrp="1"/>
          </p:cNvSpPr>
          <p:nvPr>
            <p:ph idx="4294967295"/>
          </p:nvPr>
        </p:nvSpPr>
        <p:spPr>
          <a:xfrm>
            <a:off x="1828800" y="1196752"/>
            <a:ext cx="7010400" cy="5356448"/>
          </a:xfrm>
        </p:spPr>
        <p:txBody>
          <a:bodyPr/>
          <a:lstStyle/>
          <a:p>
            <a:pPr>
              <a:buFont typeface="Wingdings" pitchFamily="1" charset="2"/>
              <a:buNone/>
            </a:pPr>
            <a:r>
              <a:rPr lang="da-DK" dirty="0" smtClean="0"/>
              <a:t>Not all translations are typical; Borderline cases of blends, shortened versions etc. (Paloposki)</a:t>
            </a:r>
          </a:p>
          <a:p>
            <a:pPr>
              <a:buFont typeface="Wingdings" pitchFamily="1" charset="2"/>
              <a:buNone/>
            </a:pPr>
            <a:r>
              <a:rPr lang="da-DK" dirty="0" smtClean="0"/>
              <a:t>	Translations can  import  new genres to cultures, </a:t>
            </a:r>
            <a:br>
              <a:rPr lang="da-DK" dirty="0" smtClean="0"/>
            </a:br>
            <a:r>
              <a:rPr lang="da-DK" dirty="0" smtClean="0"/>
              <a:t>thus precede spontaneous texts in the target language/culture</a:t>
            </a:r>
          </a:p>
          <a:p>
            <a:pPr>
              <a:buFontTx/>
              <a:buChar char="-"/>
            </a:pPr>
            <a:r>
              <a:rPr lang="da-DK" dirty="0" smtClean="0">
                <a:solidFill>
                  <a:srgbClr val="1E1C77"/>
                </a:solidFill>
              </a:rPr>
              <a:t>not all specimens are typical, let alone ’pure’, </a:t>
            </a:r>
          </a:p>
          <a:p>
            <a:pPr>
              <a:buFont typeface="Wingdings" pitchFamily="1" charset="2"/>
              <a:buNone/>
            </a:pPr>
            <a:r>
              <a:rPr lang="da-DK" dirty="0" smtClean="0">
                <a:solidFill>
                  <a:srgbClr val="1E1C77"/>
                </a:solidFill>
              </a:rPr>
              <a:t>	</a:t>
            </a:r>
            <a:r>
              <a:rPr lang="da-DK" dirty="0" smtClean="0">
                <a:solidFill>
                  <a:srgbClr val="1E1C77"/>
                </a:solidFill>
              </a:rPr>
              <a:t>why </a:t>
            </a:r>
            <a:r>
              <a:rPr lang="da-DK" dirty="0" smtClean="0">
                <a:solidFill>
                  <a:srgbClr val="1E1C77"/>
                </a:solidFill>
              </a:rPr>
              <a:t>not take on the reality rather than deplore the absence of purity? </a:t>
            </a:r>
          </a:p>
          <a:p>
            <a:pPr>
              <a:buFont typeface="Wingdings" pitchFamily="1" charset="2"/>
              <a:buNone/>
            </a:pPr>
            <a:endParaRPr lang="da-DK" dirty="0" smtClean="0">
              <a:solidFill>
                <a:srgbClr val="1E1C77"/>
              </a:solidFill>
            </a:endParaRPr>
          </a:p>
          <a:p>
            <a:pPr>
              <a:buFont typeface="Wingdings" pitchFamily="1" charset="2"/>
              <a:buNone/>
            </a:pPr>
            <a:r>
              <a:rPr lang="en-GB" dirty="0" smtClean="0"/>
              <a:t>“Talk rather about ‘laws’ or ‘tendencies’ (</a:t>
            </a:r>
            <a:r>
              <a:rPr lang="en-GB" dirty="0" err="1" smtClean="0"/>
              <a:t>Toury</a:t>
            </a:r>
            <a:r>
              <a:rPr lang="en-GB" dirty="0" smtClean="0"/>
              <a:t>)</a:t>
            </a:r>
          </a:p>
          <a:p>
            <a:pPr>
              <a:buFont typeface="Wingdings" pitchFamily="1" charset="2"/>
              <a:buNone/>
            </a:pPr>
            <a:r>
              <a:rPr lang="en-GB" dirty="0" smtClean="0">
                <a:solidFill>
                  <a:srgbClr val="1E1C77"/>
                </a:solidFill>
              </a:rPr>
              <a:t>Just a watered-down version of the same?</a:t>
            </a:r>
          </a:p>
          <a:p>
            <a:pPr>
              <a:buFont typeface="Wingdings" pitchFamily="1" charset="2"/>
              <a:buNone/>
            </a:pPr>
            <a:endParaRPr lang="en-GB" dirty="0" smtClean="0">
              <a:solidFill>
                <a:srgbClr val="1E1C77"/>
              </a:solidFill>
            </a:endParaRPr>
          </a:p>
          <a:p>
            <a:pPr>
              <a:buFont typeface="Wingdings" pitchFamily="1" charset="2"/>
              <a:buNone/>
            </a:pPr>
            <a:r>
              <a:rPr lang="en-GB" dirty="0" smtClean="0"/>
              <a:t>Universals are absolute, translation is probabilistic” (</a:t>
            </a:r>
            <a:r>
              <a:rPr lang="en-GB" dirty="0" err="1" smtClean="0"/>
              <a:t>Frawley</a:t>
            </a:r>
            <a:r>
              <a:rPr lang="en-GB" dirty="0" smtClean="0"/>
              <a:t>)</a:t>
            </a:r>
          </a:p>
          <a:p>
            <a:pPr>
              <a:buFont typeface="Wingdings" pitchFamily="1" charset="2"/>
              <a:buNone/>
            </a:pPr>
            <a:r>
              <a:rPr lang="en-GB" i="1" dirty="0" smtClean="0">
                <a:solidFill>
                  <a:srgbClr val="002060"/>
                </a:solidFill>
              </a:rPr>
              <a:t>Are</a:t>
            </a:r>
            <a:r>
              <a:rPr lang="en-GB" dirty="0" smtClean="0">
                <a:solidFill>
                  <a:srgbClr val="002060"/>
                </a:solidFill>
              </a:rPr>
              <a:t> universals absolute?</a:t>
            </a:r>
          </a:p>
          <a:p>
            <a:pPr>
              <a:buFont typeface="Wingdings" pitchFamily="1" charset="2"/>
              <a:buNone/>
            </a:pPr>
            <a:endParaRPr lang="en-GB" dirty="0" smtClean="0">
              <a:solidFill>
                <a:srgbClr val="002060"/>
              </a:solidFill>
            </a:endParaRPr>
          </a:p>
          <a:p>
            <a:pPr>
              <a:buFont typeface="Wingdings" pitchFamily="1" charset="2"/>
              <a:buNone/>
            </a:pPr>
            <a:r>
              <a:rPr lang="da-DK" dirty="0" smtClean="0">
                <a:solidFill>
                  <a:srgbClr val="1E1C77"/>
                </a:solidFill>
              </a:rPr>
              <a:t/>
            </a:r>
            <a:br>
              <a:rPr lang="da-DK" dirty="0" smtClean="0">
                <a:solidFill>
                  <a:srgbClr val="1E1C77"/>
                </a:solidFill>
              </a:rPr>
            </a:br>
            <a:r>
              <a:rPr lang="da-DK" dirty="0" smtClean="0">
                <a:solidFill>
                  <a:srgbClr val="1E1C77"/>
                </a:solidFill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5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5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5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5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5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52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52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52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52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52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52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1E1C77"/>
                </a:solidFill>
                <a:latin typeface="Times New Roman" pitchFamily="18" charset="0"/>
                <a:cs typeface="Times New Roman" pitchFamily="18" charset="0"/>
              </a:rPr>
              <a:t>Conclusion</a:t>
            </a:r>
            <a:endParaRPr lang="en-GB" sz="2000" dirty="0" smtClean="0">
              <a:solidFill>
                <a:srgbClr val="1E1C7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4294967295"/>
          </p:nvPr>
        </p:nvSpPr>
        <p:spPr/>
        <p:txBody>
          <a:bodyPr rtlCol="0">
            <a:normAutofit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endParaRPr lang="en-GB" sz="2000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Three important things: 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endParaRPr lang="en-GB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2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Data</a:t>
            </a:r>
          </a:p>
          <a:p>
            <a:pPr lvl="2"/>
            <a:r>
              <a:rPr lang="fi-FI" sz="2000" dirty="0" err="1" smtClean="0">
                <a:latin typeface="Times New Roman" pitchFamily="18" charset="0"/>
                <a:cs typeface="Times New Roman" pitchFamily="18" charset="0"/>
              </a:rPr>
              <a:t>Language</a:t>
            </a:r>
            <a:r>
              <a:rPr lang="fi-FI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i-FI" sz="2000" dirty="0" err="1" smtClean="0">
                <a:latin typeface="Times New Roman" pitchFamily="18" charset="0"/>
                <a:cs typeface="Times New Roman" pitchFamily="18" charset="0"/>
              </a:rPr>
              <a:t>contact</a:t>
            </a:r>
            <a:endParaRPr lang="fi-FI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Cross-linguistic influence</a:t>
            </a:r>
          </a:p>
          <a:p>
            <a:endParaRPr lang="fi-FI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7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7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7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Data</a:t>
            </a:r>
            <a:endParaRPr lang="fi-FI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Different kinds of corpora 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and a broad range of languages (also non-IE)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bring out regularity and 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variation in translation</a:t>
            </a:r>
            <a:endParaRPr lang="en-GB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i-FI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GB" dirty="0" smtClean="0">
              <a:latin typeface="Times New Roman" pitchFamily="18" charset="0"/>
              <a:cs typeface="Times New Roman" pitchFamily="18" charset="0"/>
            </a:endParaRPr>
          </a:p>
          <a:p>
            <a:endParaRPr lang="fi-FI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err="1" smtClean="0">
                <a:solidFill>
                  <a:srgbClr val="1E1C77"/>
                </a:solidFill>
                <a:latin typeface="Times New Roman" pitchFamily="18" charset="0"/>
                <a:cs typeface="Times New Roman" pitchFamily="18" charset="0"/>
              </a:rPr>
              <a:t>Language</a:t>
            </a:r>
            <a:r>
              <a:rPr lang="fi-FI" b="1" dirty="0" smtClean="0">
                <a:solidFill>
                  <a:srgbClr val="1E1C7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i-FI" b="1" dirty="0" err="1" smtClean="0">
                <a:solidFill>
                  <a:srgbClr val="1E1C77"/>
                </a:solidFill>
                <a:latin typeface="Times New Roman" pitchFamily="18" charset="0"/>
                <a:cs typeface="Times New Roman" pitchFamily="18" charset="0"/>
              </a:rPr>
              <a:t>Contact</a:t>
            </a:r>
            <a:endParaRPr lang="fi-FI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Wingdings" pitchFamily="1" charset="2"/>
              <a:buNone/>
              <a:defRPr/>
            </a:pPr>
            <a:r>
              <a:rPr lang="fi-FI" dirty="0" err="1" smtClean="0">
                <a:solidFill>
                  <a:srgbClr val="1E1C77"/>
                </a:solidFill>
                <a:latin typeface="Times New Roman" pitchFamily="18" charset="0"/>
                <a:cs typeface="Times New Roman" pitchFamily="18" charset="0"/>
              </a:rPr>
              <a:t>Translation</a:t>
            </a:r>
            <a:r>
              <a:rPr lang="fi-FI" dirty="0" smtClean="0">
                <a:solidFill>
                  <a:srgbClr val="1E1C7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i-FI" dirty="0" err="1" smtClean="0">
                <a:solidFill>
                  <a:srgbClr val="1E1C77"/>
                </a:solidFill>
                <a:latin typeface="Times New Roman" pitchFamily="18" charset="0"/>
                <a:cs typeface="Times New Roman" pitchFamily="18" charset="0"/>
              </a:rPr>
              <a:t>universals</a:t>
            </a:r>
            <a:r>
              <a:rPr lang="fi-FI" dirty="0" smtClean="0">
                <a:solidFill>
                  <a:srgbClr val="1E1C7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i-FI" dirty="0" err="1" smtClean="0">
                <a:solidFill>
                  <a:srgbClr val="1E1C77"/>
                </a:solidFill>
                <a:latin typeface="Times New Roman" pitchFamily="18" charset="0"/>
                <a:cs typeface="Times New Roman" pitchFamily="18" charset="0"/>
              </a:rPr>
              <a:t>deepen</a:t>
            </a:r>
            <a:r>
              <a:rPr lang="fi-FI" dirty="0" smtClean="0">
                <a:solidFill>
                  <a:srgbClr val="1E1C7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i-FI" dirty="0" err="1" smtClean="0">
                <a:solidFill>
                  <a:srgbClr val="1E1C77"/>
                </a:solidFill>
                <a:latin typeface="Times New Roman" pitchFamily="18" charset="0"/>
                <a:cs typeface="Times New Roman" pitchFamily="18" charset="0"/>
              </a:rPr>
              <a:t>our</a:t>
            </a:r>
            <a:r>
              <a:rPr lang="fi-FI" dirty="0" smtClean="0">
                <a:solidFill>
                  <a:srgbClr val="1E1C7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i-FI" dirty="0" err="1" smtClean="0">
                <a:solidFill>
                  <a:srgbClr val="1E1C77"/>
                </a:solidFill>
                <a:latin typeface="Times New Roman" pitchFamily="18" charset="0"/>
                <a:cs typeface="Times New Roman" pitchFamily="18" charset="0"/>
              </a:rPr>
              <a:t>understanding</a:t>
            </a:r>
            <a:r>
              <a:rPr lang="fi-FI" dirty="0" smtClean="0">
                <a:solidFill>
                  <a:srgbClr val="1E1C77"/>
                </a:solidFill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fi-FI" dirty="0" err="1" smtClean="0">
                <a:solidFill>
                  <a:srgbClr val="1E1C77"/>
                </a:solidFill>
                <a:latin typeface="Times New Roman" pitchFamily="18" charset="0"/>
                <a:cs typeface="Times New Roman" pitchFamily="18" charset="0"/>
              </a:rPr>
              <a:t>language</a:t>
            </a:r>
            <a:r>
              <a:rPr lang="fi-FI" dirty="0" smtClean="0">
                <a:solidFill>
                  <a:srgbClr val="1E1C7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i-FI" dirty="0" err="1" smtClean="0">
                <a:solidFill>
                  <a:srgbClr val="1E1C77"/>
                </a:solidFill>
                <a:latin typeface="Times New Roman" pitchFamily="18" charset="0"/>
                <a:cs typeface="Times New Roman" pitchFamily="18" charset="0"/>
              </a:rPr>
              <a:t>contact</a:t>
            </a:r>
            <a:endParaRPr lang="fi-FI" dirty="0" smtClean="0">
              <a:solidFill>
                <a:srgbClr val="1E1C77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Wingdings" pitchFamily="1" charset="2"/>
              <a:buNone/>
              <a:defRPr/>
            </a:pPr>
            <a:endParaRPr lang="fi-FI" dirty="0" smtClean="0">
              <a:solidFill>
                <a:srgbClr val="1E1C77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Wingdings" pitchFamily="1" charset="2"/>
              <a:buNone/>
              <a:defRPr/>
            </a:pPr>
            <a:r>
              <a:rPr lang="fi-FI" dirty="0" err="1" smtClean="0">
                <a:solidFill>
                  <a:srgbClr val="1E1C77"/>
                </a:solidFill>
                <a:latin typeface="Times New Roman" pitchFamily="18" charset="0"/>
                <a:cs typeface="Times New Roman" pitchFamily="18" charset="0"/>
              </a:rPr>
              <a:t>Shared</a:t>
            </a:r>
            <a:r>
              <a:rPr lang="fi-FI" dirty="0" smtClean="0">
                <a:solidFill>
                  <a:srgbClr val="1E1C7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i-FI" dirty="0" err="1" smtClean="0">
                <a:solidFill>
                  <a:srgbClr val="1E1C77"/>
                </a:solidFill>
                <a:latin typeface="Times New Roman" pitchFamily="18" charset="0"/>
                <a:cs typeface="Times New Roman" pitchFamily="18" charset="0"/>
              </a:rPr>
              <a:t>features</a:t>
            </a:r>
            <a:r>
              <a:rPr lang="fi-FI" dirty="0" smtClean="0">
                <a:solidFill>
                  <a:srgbClr val="1E1C77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fontAlgn="auto">
              <a:spcAft>
                <a:spcPts val="0"/>
              </a:spcAft>
              <a:buFont typeface="Wingdings" pitchFamily="1" charset="2"/>
              <a:buNone/>
              <a:defRPr/>
            </a:pPr>
            <a:r>
              <a:rPr lang="fi-FI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i-FI" b="1" dirty="0" err="1" smtClean="0">
                <a:latin typeface="Times New Roman" pitchFamily="18" charset="0"/>
                <a:cs typeface="Times New Roman" pitchFamily="18" charset="0"/>
              </a:rPr>
              <a:t>Translation</a:t>
            </a:r>
            <a:r>
              <a:rPr lang="fi-FI" b="1" dirty="0" smtClean="0">
                <a:latin typeface="Times New Roman" pitchFamily="18" charset="0"/>
                <a:cs typeface="Times New Roman" pitchFamily="18" charset="0"/>
              </a:rPr>
              <a:t>, L2 </a:t>
            </a:r>
            <a:r>
              <a:rPr lang="fi-FI" b="1" dirty="0" err="1" smtClean="0">
                <a:latin typeface="Times New Roman" pitchFamily="18" charset="0"/>
                <a:cs typeface="Times New Roman" pitchFamily="18" charset="0"/>
              </a:rPr>
              <a:t>learning</a:t>
            </a:r>
            <a:r>
              <a:rPr lang="fi-FI" b="1" dirty="0" smtClean="0">
                <a:latin typeface="Times New Roman" pitchFamily="18" charset="0"/>
                <a:cs typeface="Times New Roman" pitchFamily="18" charset="0"/>
              </a:rPr>
              <a:t> and L2 </a:t>
            </a:r>
            <a:r>
              <a:rPr lang="fi-FI" b="1" dirty="0" err="1" smtClean="0">
                <a:latin typeface="Times New Roman" pitchFamily="18" charset="0"/>
                <a:cs typeface="Times New Roman" pitchFamily="18" charset="0"/>
              </a:rPr>
              <a:t>use</a:t>
            </a:r>
            <a:endParaRPr lang="fi-FI" b="1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Wingdings" pitchFamily="1" charset="2"/>
              <a:buNone/>
              <a:defRPr/>
            </a:pPr>
            <a:r>
              <a:rPr lang="fi-FI" dirty="0" smtClean="0"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fi-FI" dirty="0" err="1" smtClean="0">
                <a:latin typeface="Times New Roman" pitchFamily="18" charset="0"/>
                <a:cs typeface="Times New Roman" pitchFamily="18" charset="0"/>
              </a:rPr>
              <a:t>untypical</a:t>
            </a:r>
            <a:r>
              <a:rPr lang="fi-FI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i-FI" dirty="0" err="1" smtClean="0">
                <a:latin typeface="Times New Roman" pitchFamily="18" charset="0"/>
                <a:cs typeface="Times New Roman" pitchFamily="18" charset="0"/>
              </a:rPr>
              <a:t>collocations</a:t>
            </a:r>
            <a:endParaRPr lang="fi-FI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Wingdings" pitchFamily="1" charset="2"/>
              <a:buNone/>
              <a:defRPr/>
            </a:pPr>
            <a:r>
              <a:rPr lang="fi-FI" dirty="0" smtClean="0"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fi-FI" dirty="0" err="1" smtClean="0">
                <a:latin typeface="Times New Roman" pitchFamily="18" charset="0"/>
                <a:cs typeface="Times New Roman" pitchFamily="18" charset="0"/>
              </a:rPr>
              <a:t>very</a:t>
            </a:r>
            <a:r>
              <a:rPr lang="fi-FI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i-FI" dirty="0" err="1" smtClean="0">
                <a:latin typeface="Times New Roman" pitchFamily="18" charset="0"/>
                <a:cs typeface="Times New Roman" pitchFamily="18" charset="0"/>
              </a:rPr>
              <a:t>high</a:t>
            </a:r>
            <a:r>
              <a:rPr lang="fi-FI" dirty="0" smtClean="0">
                <a:latin typeface="Times New Roman" pitchFamily="18" charset="0"/>
                <a:cs typeface="Times New Roman" pitchFamily="18" charset="0"/>
              </a:rPr>
              <a:t> proportion of </a:t>
            </a:r>
            <a:r>
              <a:rPr lang="fi-FI" dirty="0" err="1" smtClean="0">
                <a:latin typeface="Times New Roman" pitchFamily="18" charset="0"/>
                <a:cs typeface="Times New Roman" pitchFamily="18" charset="0"/>
              </a:rPr>
              <a:t>commonest</a:t>
            </a:r>
            <a:r>
              <a:rPr lang="fi-FI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i-FI" dirty="0" err="1" smtClean="0">
                <a:latin typeface="Times New Roman" pitchFamily="18" charset="0"/>
                <a:cs typeface="Times New Roman" pitchFamily="18" charset="0"/>
              </a:rPr>
              <a:t>words</a:t>
            </a:r>
            <a:endParaRPr lang="fi-FI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Wingdings" pitchFamily="1" charset="2"/>
              <a:buNone/>
              <a:defRPr/>
            </a:pPr>
            <a:r>
              <a:rPr lang="fi-FI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fi-FI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Translation and lingua franca communication</a:t>
            </a:r>
          </a:p>
          <a:p>
            <a:pPr fontAlgn="auto">
              <a:spcAft>
                <a:spcPts val="0"/>
              </a:spcAft>
              <a:buFont typeface="Wingdings" pitchFamily="1" charset="2"/>
              <a:buNone/>
              <a:defRPr/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	 - 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enhanced explicitness</a:t>
            </a:r>
            <a:r>
              <a:rPr lang="fi-FI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fi-FI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Wingdings" pitchFamily="1" charset="2"/>
              <a:buNone/>
              <a:defRPr/>
            </a:pPr>
            <a:r>
              <a:rPr lang="fi-FI" dirty="0" smtClean="0"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fi-FI" dirty="0" err="1" smtClean="0">
                <a:latin typeface="Times New Roman" pitchFamily="18" charset="0"/>
                <a:cs typeface="Times New Roman" pitchFamily="18" charset="0"/>
              </a:rPr>
              <a:t>simultaneous</a:t>
            </a:r>
            <a:r>
              <a:rPr lang="fi-FI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simplification and increased variety in lexis </a:t>
            </a:r>
          </a:p>
          <a:p>
            <a:pPr fontAlgn="auto">
              <a:spcAft>
                <a:spcPts val="0"/>
              </a:spcAft>
              <a:buFont typeface="Wingdings" pitchFamily="1" charset="2"/>
              <a:buNone/>
              <a:defRPr/>
            </a:pPr>
            <a:endParaRPr lang="en-GB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Wingdings" pitchFamily="1" charset="2"/>
              <a:buNone/>
              <a:defRPr/>
            </a:pPr>
            <a:r>
              <a:rPr lang="fi-FI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Language</a:t>
            </a:r>
            <a:r>
              <a:rPr lang="fi-FI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i-FI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contact</a:t>
            </a:r>
            <a:r>
              <a:rPr lang="fi-FI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i-FI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leads</a:t>
            </a:r>
            <a:r>
              <a:rPr lang="fi-FI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fi-FI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cross-linguistic</a:t>
            </a:r>
            <a:r>
              <a:rPr lang="fi-FI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i-FI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influence</a:t>
            </a:r>
            <a:endParaRPr lang="fi-FI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i-FI" sz="1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Cross-linguistic influence</a:t>
            </a:r>
            <a:endParaRPr lang="fi-FI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Translation is bilingual processing;</a:t>
            </a:r>
          </a:p>
          <a:p>
            <a:pPr>
              <a:buNone/>
            </a:pP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It seems to suppress some processes and activate others  compared to monolingual processing</a:t>
            </a:r>
            <a:endParaRPr lang="fi-FI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activates rare collocates 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rare syntactic structures</a:t>
            </a:r>
            <a:endParaRPr lang="fi-FI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suppresses TL-specific phenomena </a:t>
            </a:r>
            <a:br>
              <a:rPr lang="en-GB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(‘unique items’)</a:t>
            </a:r>
            <a:endParaRPr lang="fi-FI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fi-FI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Transfer /interference /shining-through </a:t>
            </a:r>
            <a:br>
              <a:rPr lang="en-GB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highly plausible even if not the whole story</a:t>
            </a:r>
            <a:br>
              <a:rPr lang="en-GB" sz="2000" dirty="0" smtClean="0">
                <a:latin typeface="Times New Roman" pitchFamily="18" charset="0"/>
                <a:cs typeface="Times New Roman" pitchFamily="18" charset="0"/>
              </a:rPr>
            </a:br>
            <a:endParaRPr lang="fi-FI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Cross-linguistic influence 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takes many forms and is omnipresent (Jarvis 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&amp;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Pavlenko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2007)</a:t>
            </a:r>
          </a:p>
          <a:p>
            <a:pPr lvl="0"/>
            <a:endParaRPr lang="fi-FI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Translation  studies:  SL / ST influences  TL /TT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lvl="0"/>
            <a:endParaRPr lang="en-GB" dirty="0" smtClean="0">
              <a:latin typeface="Times New Roman" pitchFamily="18" charset="0"/>
              <a:cs typeface="Times New Roman" pitchFamily="18" charset="0"/>
            </a:endParaRPr>
          </a:p>
          <a:p>
            <a:endParaRPr lang="fi-FI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In all: </a:t>
            </a:r>
            <a:endParaRPr lang="en-GB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Translations 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share many typical features,</a:t>
            </a:r>
            <a:br>
              <a:rPr lang="en-GB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but they are neither simple nor 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pure</a:t>
            </a:r>
          </a:p>
          <a:p>
            <a:pPr lvl="0"/>
            <a:endParaRPr lang="en-GB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Much remains to be discovered about the product and </a:t>
            </a:r>
            <a:r>
              <a:rPr lang="en-GB" smtClean="0">
                <a:latin typeface="Times New Roman" pitchFamily="18" charset="0"/>
                <a:cs typeface="Times New Roman" pitchFamily="18" charset="0"/>
              </a:rPr>
              <a:t>the processes</a:t>
            </a:r>
            <a:endParaRPr lang="fi-FI" dirty="0" smtClean="0">
              <a:latin typeface="Times New Roman" pitchFamily="18" charset="0"/>
              <a:cs typeface="Times New Roman" pitchFamily="18" charset="0"/>
            </a:endParaRPr>
          </a:p>
          <a:p>
            <a:endParaRPr lang="fi-FI" dirty="0"/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endParaRPr lang="da-DK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sz="2800" dirty="0" smtClean="0"/>
              <a:t>	</a:t>
            </a:r>
            <a:r>
              <a:rPr lang="en-GB" dirty="0" smtClean="0"/>
              <a:t>The difference? Cf. language universals:</a:t>
            </a:r>
          </a:p>
          <a:p>
            <a:pPr>
              <a:buFontTx/>
              <a:buNone/>
            </a:pPr>
            <a:r>
              <a:rPr lang="en-US" altLang="zh-CN" dirty="0" smtClean="0">
                <a:ea typeface="宋体" pitchFamily="1" charset="-122"/>
              </a:rPr>
              <a:t>	</a:t>
            </a:r>
            <a:br>
              <a:rPr lang="en-US" altLang="zh-CN" dirty="0" smtClean="0">
                <a:ea typeface="宋体" pitchFamily="1" charset="-122"/>
              </a:rPr>
            </a:br>
            <a:r>
              <a:rPr lang="en-US" altLang="zh-CN" dirty="0" smtClean="0">
                <a:ea typeface="宋体" pitchFamily="1" charset="-122"/>
              </a:rPr>
              <a:t>“Language universals are by their very nature summary statements about characteristics </a:t>
            </a:r>
            <a:r>
              <a:rPr lang="en-US" altLang="zh-CN" dirty="0" smtClean="0">
                <a:solidFill>
                  <a:srgbClr val="B40000"/>
                </a:solidFill>
                <a:ea typeface="宋体" pitchFamily="1" charset="-122"/>
              </a:rPr>
              <a:t>or tendencies </a:t>
            </a:r>
            <a:r>
              <a:rPr lang="en-US" altLang="zh-CN" dirty="0" smtClean="0">
                <a:ea typeface="宋体" pitchFamily="1" charset="-122"/>
              </a:rPr>
              <a:t>shared by all human speakers.” </a:t>
            </a:r>
            <a:r>
              <a:rPr lang="en-GB" dirty="0" smtClean="0"/>
              <a:t> (Greenberg et al. 1966)</a:t>
            </a:r>
          </a:p>
          <a:p>
            <a:pPr>
              <a:buFontTx/>
              <a:buNone/>
            </a:pPr>
            <a:endParaRPr lang="en-GB" dirty="0" smtClean="0"/>
          </a:p>
          <a:p>
            <a:pPr>
              <a:buFontTx/>
              <a:buNone/>
            </a:pPr>
            <a:endParaRPr lang="en-GB" dirty="0" smtClean="0"/>
          </a:p>
          <a:p>
            <a:pPr>
              <a:buNone/>
            </a:pPr>
            <a:r>
              <a:rPr lang="en-US" dirty="0" smtClean="0"/>
              <a:t>“...universal features of translation, that is features which </a:t>
            </a:r>
            <a:r>
              <a:rPr lang="en-US" dirty="0" smtClean="0">
                <a:solidFill>
                  <a:srgbClr val="C00000"/>
                </a:solidFill>
              </a:rPr>
              <a:t>typically</a:t>
            </a:r>
            <a:r>
              <a:rPr lang="en-US" dirty="0" smtClean="0"/>
              <a:t> occur in translated texts rather than original utterances and which are not the result of interference from specific linguistic systems.” (Baker 1993)</a:t>
            </a:r>
            <a:endParaRPr lang="en-GB" dirty="0" smtClean="0"/>
          </a:p>
          <a:p>
            <a:pPr>
              <a:buFontTx/>
              <a:buNone/>
            </a:pPr>
            <a:endParaRPr lang="en-GB" dirty="0" smtClean="0"/>
          </a:p>
          <a:p>
            <a:endParaRPr lang="en-GB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Universals</a:t>
            </a:r>
            <a:r>
              <a:rPr lang="fi-FI" dirty="0" smtClean="0"/>
              <a:t> </a:t>
            </a:r>
            <a:r>
              <a:rPr lang="fi-FI" dirty="0" err="1" smtClean="0"/>
              <a:t>not</a:t>
            </a:r>
            <a:r>
              <a:rPr lang="fi-FI" dirty="0" smtClean="0"/>
              <a:t> just </a:t>
            </a:r>
            <a:r>
              <a:rPr lang="fi-FI" dirty="0" err="1" smtClean="0"/>
              <a:t>linguistic</a:t>
            </a:r>
            <a:r>
              <a:rPr lang="fi-FI" dirty="0" smtClean="0"/>
              <a:t> </a:t>
            </a:r>
            <a:r>
              <a:rPr lang="fi-FI" dirty="0" err="1" smtClean="0"/>
              <a:t>features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/>
              <a:t>A variety of ‘universals’ suggestions in linguistics  </a:t>
            </a:r>
          </a:p>
          <a:p>
            <a:pPr>
              <a:buFontTx/>
              <a:buNone/>
            </a:pPr>
            <a:r>
              <a:rPr lang="en-US" dirty="0" smtClean="0"/>
              <a:t>E.g. </a:t>
            </a:r>
            <a:r>
              <a:rPr lang="en-US" dirty="0" err="1" smtClean="0"/>
              <a:t>Bybee</a:t>
            </a:r>
            <a:r>
              <a:rPr lang="en-US" dirty="0" smtClean="0"/>
              <a:t> (2003):</a:t>
            </a:r>
            <a:br>
              <a:rPr lang="en-US" dirty="0" smtClean="0"/>
            </a:br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“...the true language universals are universals of change.”  </a:t>
            </a: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US" dirty="0" smtClean="0"/>
              <a:t>Most TU hypotheses phrased in process terms, as shifts;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translation, the processes involved may be the most interesting candidates,</a:t>
            </a:r>
          </a:p>
          <a:p>
            <a:pPr>
              <a:buNone/>
            </a:pPr>
            <a:r>
              <a:rPr lang="en-GB" dirty="0" smtClean="0"/>
              <a:t>or, the nature of </a:t>
            </a:r>
            <a:r>
              <a:rPr lang="en-GB" dirty="0" smtClean="0">
                <a:solidFill>
                  <a:srgbClr val="1E1C77"/>
                </a:solidFill>
              </a:rPr>
              <a:t>translation as </a:t>
            </a:r>
            <a:br>
              <a:rPr lang="en-GB" dirty="0" smtClean="0">
                <a:solidFill>
                  <a:srgbClr val="1E1C77"/>
                </a:solidFill>
              </a:rPr>
            </a:br>
            <a:r>
              <a:rPr lang="en-GB" dirty="0" smtClean="0">
                <a:solidFill>
                  <a:srgbClr val="1E1C77"/>
                </a:solidFill>
                <a:latin typeface="+mn-lt"/>
                <a:ea typeface="+mn-ea"/>
                <a:cs typeface="+mn-cs"/>
              </a:rPr>
              <a:t>a particular kind of language contact.</a:t>
            </a:r>
            <a:endParaRPr lang="fi-FI" dirty="0" smtClean="0">
              <a:solidFill>
                <a:srgbClr val="1E1C77"/>
              </a:solidFill>
              <a:latin typeface="+mn-lt"/>
              <a:ea typeface="+mn-ea"/>
              <a:cs typeface="+mn-cs"/>
            </a:endParaRPr>
          </a:p>
          <a:p>
            <a:endParaRPr lang="fi-FI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Not</a:t>
            </a:r>
            <a:r>
              <a:rPr lang="fi-FI" dirty="0" smtClean="0"/>
              <a:t> an </a:t>
            </a:r>
            <a:r>
              <a:rPr lang="fi-FI" dirty="0" err="1" smtClean="0"/>
              <a:t>exclusive</a:t>
            </a:r>
            <a:r>
              <a:rPr lang="fi-FI" dirty="0" smtClean="0"/>
              <a:t> </a:t>
            </a:r>
            <a:r>
              <a:rPr lang="fi-FI" dirty="0" err="1" smtClean="0"/>
              <a:t>focus</a:t>
            </a:r>
            <a:endParaRPr lang="fi-FI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The </a:t>
            </a:r>
            <a:r>
              <a:rPr lang="fi-FI" dirty="0" err="1" smtClean="0"/>
              <a:t>quest</a:t>
            </a:r>
            <a:r>
              <a:rPr lang="fi-FI" dirty="0" smtClean="0"/>
              <a:t> for </a:t>
            </a:r>
            <a:r>
              <a:rPr lang="fi-FI" dirty="0" err="1" smtClean="0"/>
              <a:t>universals</a:t>
            </a:r>
            <a:r>
              <a:rPr lang="fi-FI" dirty="0" smtClean="0"/>
              <a:t> is </a:t>
            </a:r>
            <a:r>
              <a:rPr lang="fi-FI" dirty="0" err="1" smtClean="0"/>
              <a:t>not</a:t>
            </a:r>
            <a:r>
              <a:rPr lang="fi-FI" dirty="0" smtClean="0"/>
              <a:t> the </a:t>
            </a:r>
            <a:r>
              <a:rPr lang="fi-FI" dirty="0" err="1" smtClean="0"/>
              <a:t>only</a:t>
            </a:r>
            <a:r>
              <a:rPr lang="fi-FI" dirty="0" smtClean="0"/>
              <a:t> ’</a:t>
            </a:r>
            <a:r>
              <a:rPr lang="fi-FI" dirty="0" err="1" smtClean="0"/>
              <a:t>core</a:t>
            </a:r>
            <a:r>
              <a:rPr lang="fi-FI" dirty="0" smtClean="0"/>
              <a:t>’ </a:t>
            </a:r>
            <a:r>
              <a:rPr lang="fi-FI" dirty="0" err="1" smtClean="0"/>
              <a:t>issue</a:t>
            </a:r>
            <a:r>
              <a:rPr lang="fi-FI" dirty="0" smtClean="0"/>
              <a:t> in </a:t>
            </a:r>
            <a:r>
              <a:rPr lang="fi-FI" dirty="0" err="1" smtClean="0"/>
              <a:t>understanding</a:t>
            </a:r>
            <a:r>
              <a:rPr lang="fi-FI" dirty="0" smtClean="0"/>
              <a:t> </a:t>
            </a:r>
            <a:r>
              <a:rPr lang="fi-FI" dirty="0" err="1" smtClean="0"/>
              <a:t>translation</a:t>
            </a:r>
            <a:r>
              <a:rPr lang="fi-FI" dirty="0" smtClean="0"/>
              <a:t>.</a:t>
            </a:r>
            <a:endParaRPr lang="fi-FI" dirty="0" smtClean="0"/>
          </a:p>
          <a:p>
            <a:endParaRPr lang="fi-FI" dirty="0" smtClean="0"/>
          </a:p>
          <a:p>
            <a:r>
              <a:rPr lang="fi-FI" dirty="0" err="1" smtClean="0"/>
              <a:t>Others</a:t>
            </a:r>
            <a:r>
              <a:rPr lang="fi-FI" dirty="0" smtClean="0"/>
              <a:t>:</a:t>
            </a:r>
            <a:br>
              <a:rPr lang="fi-FI" dirty="0" smtClean="0"/>
            </a:br>
            <a:r>
              <a:rPr lang="fi-FI" dirty="0" err="1" smtClean="0"/>
              <a:t>Typology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err="1" smtClean="0"/>
              <a:t>Variation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err="1" smtClean="0"/>
              <a:t>Change</a:t>
            </a:r>
            <a:endParaRPr lang="fi-FI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So</a:t>
            </a:r>
            <a:r>
              <a:rPr lang="fi-FI" dirty="0" smtClean="0"/>
              <a:t>, </a:t>
            </a:r>
            <a:r>
              <a:rPr lang="fi-FI" dirty="0" err="1" smtClean="0"/>
              <a:t>why</a:t>
            </a:r>
            <a:r>
              <a:rPr lang="fi-FI" dirty="0" smtClean="0"/>
              <a:t>?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 smtClean="0"/>
              <a:t>Theoretical</a:t>
            </a:r>
            <a:r>
              <a:rPr lang="fi-FI" dirty="0" smtClean="0"/>
              <a:t> </a:t>
            </a:r>
            <a:r>
              <a:rPr lang="fi-FI" dirty="0" err="1" smtClean="0"/>
              <a:t>interest</a:t>
            </a:r>
            <a:r>
              <a:rPr lang="fi-FI" dirty="0" smtClean="0"/>
              <a:t>: </a:t>
            </a:r>
            <a:r>
              <a:rPr lang="fi-FI" dirty="0" err="1" smtClean="0"/>
              <a:t>what</a:t>
            </a:r>
            <a:r>
              <a:rPr lang="fi-FI" dirty="0" smtClean="0"/>
              <a:t> is </a:t>
            </a:r>
            <a:r>
              <a:rPr lang="fi-FI" dirty="0" err="1" smtClean="0"/>
              <a:t>translation</a:t>
            </a:r>
            <a:r>
              <a:rPr lang="fi-FI" dirty="0" smtClean="0"/>
              <a:t>?</a:t>
            </a:r>
          </a:p>
          <a:p>
            <a:endParaRPr lang="fi-FI" dirty="0" smtClean="0"/>
          </a:p>
          <a:p>
            <a:r>
              <a:rPr lang="fi-FI" dirty="0" err="1" smtClean="0"/>
              <a:t>Descriptive</a:t>
            </a:r>
            <a:r>
              <a:rPr lang="fi-FI" dirty="0" smtClean="0"/>
              <a:t> </a:t>
            </a:r>
            <a:r>
              <a:rPr lang="fi-FI" dirty="0" err="1" smtClean="0"/>
              <a:t>interest</a:t>
            </a:r>
            <a:r>
              <a:rPr lang="fi-FI" dirty="0" smtClean="0"/>
              <a:t>: </a:t>
            </a:r>
            <a:r>
              <a:rPr lang="fi-FI" dirty="0" err="1" smtClean="0"/>
              <a:t>what</a:t>
            </a:r>
            <a:r>
              <a:rPr lang="fi-FI" dirty="0" smtClean="0"/>
              <a:t> </a:t>
            </a:r>
            <a:r>
              <a:rPr lang="fi-FI" dirty="0" err="1" smtClean="0"/>
              <a:t>are</a:t>
            </a:r>
            <a:r>
              <a:rPr lang="fi-FI" dirty="0" smtClean="0"/>
              <a:t> </a:t>
            </a:r>
            <a:r>
              <a:rPr lang="fi-FI" dirty="0" err="1" smtClean="0"/>
              <a:t>translations</a:t>
            </a:r>
            <a:r>
              <a:rPr lang="fi-FI" dirty="0" smtClean="0"/>
              <a:t> </a:t>
            </a:r>
            <a:r>
              <a:rPr lang="fi-FI" dirty="0" err="1" smtClean="0"/>
              <a:t>like</a:t>
            </a:r>
            <a:r>
              <a:rPr lang="fi-FI" dirty="0" smtClean="0"/>
              <a:t>?</a:t>
            </a:r>
          </a:p>
          <a:p>
            <a:endParaRPr lang="fi-FI" dirty="0" smtClean="0"/>
          </a:p>
          <a:p>
            <a:r>
              <a:rPr lang="fi-FI" dirty="0" err="1" smtClean="0"/>
              <a:t>Applied</a:t>
            </a:r>
            <a:r>
              <a:rPr lang="fi-FI" dirty="0" smtClean="0"/>
              <a:t> </a:t>
            </a:r>
            <a:r>
              <a:rPr lang="fi-FI" dirty="0" err="1" smtClean="0"/>
              <a:t>interest</a:t>
            </a:r>
            <a:r>
              <a:rPr lang="fi-FI" dirty="0" smtClean="0"/>
              <a:t>: </a:t>
            </a:r>
            <a:r>
              <a:rPr lang="fi-FI" dirty="0" err="1" smtClean="0"/>
              <a:t>can</a:t>
            </a:r>
            <a:r>
              <a:rPr lang="fi-FI" dirty="0" smtClean="0"/>
              <a:t> </a:t>
            </a:r>
            <a:r>
              <a:rPr lang="fi-FI" dirty="0" err="1" smtClean="0"/>
              <a:t>we</a:t>
            </a:r>
            <a:r>
              <a:rPr lang="fi-FI" dirty="0" smtClean="0"/>
              <a:t> </a:t>
            </a:r>
            <a:r>
              <a:rPr lang="fi-FI" dirty="0" err="1" smtClean="0"/>
              <a:t>improve</a:t>
            </a:r>
            <a:r>
              <a:rPr lang="fi-FI" dirty="0" smtClean="0"/>
              <a:t> </a:t>
            </a:r>
            <a:r>
              <a:rPr lang="fi-FI" dirty="0" err="1" smtClean="0"/>
              <a:t>translations</a:t>
            </a:r>
            <a:r>
              <a:rPr lang="fi-FI" dirty="0" smtClean="0"/>
              <a:t> and </a:t>
            </a:r>
            <a:r>
              <a:rPr lang="fi-FI" dirty="0" err="1" smtClean="0"/>
              <a:t>translator</a:t>
            </a:r>
            <a:r>
              <a:rPr lang="fi-FI" dirty="0" smtClean="0"/>
              <a:t> </a:t>
            </a:r>
            <a:r>
              <a:rPr lang="fi-FI" dirty="0" err="1" smtClean="0"/>
              <a:t>education</a:t>
            </a:r>
            <a:r>
              <a:rPr lang="fi-FI" dirty="0" smtClean="0"/>
              <a:t> </a:t>
            </a:r>
            <a:r>
              <a:rPr lang="fi-FI" dirty="0" err="1" smtClean="0"/>
              <a:t>with</a:t>
            </a:r>
            <a:r>
              <a:rPr lang="fi-FI" dirty="0" smtClean="0"/>
              <a:t> a </a:t>
            </a:r>
            <a:r>
              <a:rPr lang="fi-FI" dirty="0" err="1" smtClean="0"/>
              <a:t>deeper</a:t>
            </a:r>
            <a:r>
              <a:rPr lang="fi-FI" dirty="0" smtClean="0"/>
              <a:t> </a:t>
            </a:r>
            <a:r>
              <a:rPr lang="fi-FI" dirty="0" err="1" smtClean="0"/>
              <a:t>understanding</a:t>
            </a:r>
            <a:r>
              <a:rPr lang="fi-FI" dirty="0" smtClean="0"/>
              <a:t> of </a:t>
            </a:r>
            <a:r>
              <a:rPr lang="fi-FI" dirty="0" err="1" smtClean="0"/>
              <a:t>what</a:t>
            </a:r>
            <a:r>
              <a:rPr lang="fi-FI" dirty="0" smtClean="0"/>
              <a:t> </a:t>
            </a:r>
            <a:r>
              <a:rPr lang="fi-FI" dirty="0" err="1" smtClean="0"/>
              <a:t>translations</a:t>
            </a:r>
            <a:r>
              <a:rPr lang="fi-FI" dirty="0" smtClean="0"/>
              <a:t> </a:t>
            </a:r>
            <a:r>
              <a:rPr lang="fi-FI" dirty="0" err="1" smtClean="0"/>
              <a:t>tend</a:t>
            </a:r>
            <a:r>
              <a:rPr lang="fi-FI" dirty="0" smtClean="0"/>
              <a:t> to </a:t>
            </a:r>
            <a:r>
              <a:rPr lang="fi-FI" dirty="0" err="1" smtClean="0"/>
              <a:t>have</a:t>
            </a:r>
            <a:r>
              <a:rPr lang="fi-FI" dirty="0" smtClean="0"/>
              <a:t> in common?</a:t>
            </a:r>
            <a:endParaRPr lang="fi-FI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Data for universals research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From differently related languages:</a:t>
            </a:r>
          </a:p>
          <a:p>
            <a:pPr>
              <a:buNone/>
            </a:pP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- typologically and genealogically distant</a:t>
            </a:r>
          </a:p>
          <a:p>
            <a:pPr>
              <a:buNone/>
            </a:pP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- with closer typological fit</a:t>
            </a:r>
            <a:endParaRPr lang="fi-FI" dirty="0" smtClean="0"/>
          </a:p>
          <a:p>
            <a:endParaRPr lang="fi-FI" dirty="0" smtClean="0"/>
          </a:p>
          <a:p>
            <a:r>
              <a:rPr lang="fi-FI" dirty="0" err="1" smtClean="0"/>
              <a:t>Different</a:t>
            </a:r>
            <a:r>
              <a:rPr lang="fi-FI" dirty="0" smtClean="0"/>
              <a:t> </a:t>
            </a:r>
            <a:r>
              <a:rPr lang="fi-FI" dirty="0" err="1" smtClean="0"/>
              <a:t>kinds</a:t>
            </a:r>
            <a:r>
              <a:rPr lang="fi-FI" dirty="0" smtClean="0"/>
              <a:t> of </a:t>
            </a:r>
            <a:r>
              <a:rPr lang="fi-FI" dirty="0" err="1" smtClean="0"/>
              <a:t>corpora</a:t>
            </a:r>
            <a:endParaRPr lang="fi-FI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1E1C77"/>
      </a:dk2>
      <a:lt2>
        <a:srgbClr val="8C8A87"/>
      </a:lt2>
      <a:accent1>
        <a:srgbClr val="1E1C77"/>
      </a:accent1>
      <a:accent2>
        <a:srgbClr val="009E60"/>
      </a:accent2>
      <a:accent3>
        <a:srgbClr val="FFFFFF"/>
      </a:accent3>
      <a:accent4>
        <a:srgbClr val="000000"/>
      </a:accent4>
      <a:accent5>
        <a:srgbClr val="ABABBD"/>
      </a:accent5>
      <a:accent6>
        <a:srgbClr val="008F56"/>
      </a:accent6>
      <a:hlink>
        <a:srgbClr val="FCA311"/>
      </a:hlink>
      <a:folHlink>
        <a:srgbClr val="5E68C4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8285</TotalTime>
  <Words>677</Words>
  <Application>Microsoft Office PowerPoint</Application>
  <PresentationFormat>On-screen Show (4:3)</PresentationFormat>
  <Paragraphs>351</Paragraphs>
  <Slides>45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Default Design</vt:lpstr>
      <vt:lpstr>Slide 1</vt:lpstr>
      <vt:lpstr>Search for Translation Universals</vt:lpstr>
      <vt:lpstr>Why ”Universals”?</vt:lpstr>
      <vt:lpstr>Slide 4</vt:lpstr>
      <vt:lpstr>Slide 5</vt:lpstr>
      <vt:lpstr>Universals not just linguistic features</vt:lpstr>
      <vt:lpstr>Not an exclusive focus</vt:lpstr>
      <vt:lpstr>So, why?</vt:lpstr>
      <vt:lpstr>Data for universals research</vt:lpstr>
      <vt:lpstr>Corpus types</vt:lpstr>
      <vt:lpstr>Hypotheses on Translation Universals</vt:lpstr>
      <vt:lpstr>Explicitation </vt:lpstr>
      <vt:lpstr>Slide 13</vt:lpstr>
      <vt:lpstr>Slide 14</vt:lpstr>
      <vt:lpstr>Simplification </vt:lpstr>
      <vt:lpstr>Studies on comparable corpora</vt:lpstr>
      <vt:lpstr>Example: degree modifiers</vt:lpstr>
      <vt:lpstr>Slide 18</vt:lpstr>
      <vt:lpstr>Example: verb frequencies</vt:lpstr>
      <vt:lpstr>Example: verb collocations</vt:lpstr>
      <vt:lpstr>Slide 21</vt:lpstr>
      <vt:lpstr>Slide 22</vt:lpstr>
      <vt:lpstr>Slide 23</vt:lpstr>
      <vt:lpstr>Slide 24</vt:lpstr>
      <vt:lpstr>Transfer /Interference</vt:lpstr>
      <vt:lpstr>Slide 26</vt:lpstr>
      <vt:lpstr>  English and Russian Translations compared to Mixed Source Languages and Original Finnish</vt:lpstr>
      <vt:lpstr>Slide 28</vt:lpstr>
      <vt:lpstr>What Transfer?</vt:lpstr>
      <vt:lpstr>Optional vs. obligatory: personal pronouns to and from Finnish</vt:lpstr>
      <vt:lpstr>Slide 31</vt:lpstr>
      <vt:lpstr>Translations of  I, ich and minä</vt:lpstr>
      <vt:lpstr>Slide 33</vt:lpstr>
      <vt:lpstr>Unique items</vt:lpstr>
      <vt:lpstr>Verbs of sufficiency</vt:lpstr>
      <vt:lpstr>Generic person</vt:lpstr>
      <vt:lpstr>Unique lexical items: keli, kinos and hanki</vt:lpstr>
      <vt:lpstr>Slide 38</vt:lpstr>
      <vt:lpstr>Slide 39</vt:lpstr>
      <vt:lpstr>Conclusion</vt:lpstr>
      <vt:lpstr>Data</vt:lpstr>
      <vt:lpstr>Language Contact</vt:lpstr>
      <vt:lpstr>Cross-linguistic influence</vt:lpstr>
      <vt:lpstr>Slide 44</vt:lpstr>
      <vt:lpstr>Slide 45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 dian otsikkoa</dc:title>
  <dc:creator/>
  <cp:lastModifiedBy>amaurane</cp:lastModifiedBy>
  <cp:revision>459</cp:revision>
  <cp:lastPrinted>2003-08-18T12:35:25Z</cp:lastPrinted>
  <dcterms:created xsi:type="dcterms:W3CDTF">2003-08-13T09:52:38Z</dcterms:created>
  <dcterms:modified xsi:type="dcterms:W3CDTF">2010-07-29T09:21:40Z</dcterms:modified>
</cp:coreProperties>
</file>