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90" r:id="rId3"/>
    <p:sldId id="291" r:id="rId4"/>
    <p:sldId id="276" r:id="rId5"/>
    <p:sldId id="285" r:id="rId6"/>
    <p:sldId id="270" r:id="rId7"/>
    <p:sldId id="273" r:id="rId8"/>
    <p:sldId id="274" r:id="rId9"/>
    <p:sldId id="275" r:id="rId10"/>
    <p:sldId id="286" r:id="rId11"/>
    <p:sldId id="287" r:id="rId12"/>
    <p:sldId id="261" r:id="rId13"/>
    <p:sldId id="262" r:id="rId14"/>
    <p:sldId id="263" r:id="rId15"/>
    <p:sldId id="264" r:id="rId16"/>
    <p:sldId id="265" r:id="rId17"/>
    <p:sldId id="281" r:id="rId18"/>
    <p:sldId id="282" r:id="rId19"/>
    <p:sldId id="279" r:id="rId20"/>
    <p:sldId id="288" r:id="rId21"/>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3" d="100"/>
          <a:sy n="113" d="100"/>
        </p:scale>
        <p:origin x="-42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A2ED2E77-22B2-4F72-A17D-B19772DCC5B2}" type="slidenum">
              <a:rPr lang="en-AU"/>
              <a:pPr>
                <a:defRPr/>
              </a:pPr>
              <a:t>‹#›</a:t>
            </a:fld>
            <a:endParaRPr lang="en-A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9F468E32-8EEA-496D-AEBB-60CD1EBFAA9F}" type="slidenum">
              <a:rPr lang="en-AU" smtClean="0"/>
              <a:pPr/>
              <a:t>1</a:t>
            </a:fld>
            <a:endParaRPr lang="en-AU" smtClean="0"/>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r>
              <a:rPr lang="en-AU" b="1" smtClean="0"/>
              <a:t>Relevance-Based Framework for Explicitation: A New Alternative </a:t>
            </a:r>
            <a:endParaRPr lang="en-AU" smtClean="0"/>
          </a:p>
          <a:p>
            <a:pPr eaLnBrk="1" hangingPunct="1"/>
            <a:r>
              <a:rPr lang="en-AU" smtClean="0"/>
              <a:t>Elisabet Titik Murtisari</a:t>
            </a:r>
          </a:p>
          <a:p>
            <a:pPr eaLnBrk="1" hangingPunct="1"/>
            <a:r>
              <a:rPr lang="en-AU" smtClean="0"/>
              <a:t>Translation Studies, Monash University</a:t>
            </a:r>
          </a:p>
          <a:p>
            <a:pPr eaLnBrk="1" hangingPunct="1"/>
            <a:r>
              <a:rPr lang="en-AU" smtClean="0"/>
              <a:t>Australia</a:t>
            </a:r>
          </a:p>
          <a:p>
            <a:pPr eaLnBrk="1" hangingPunct="1"/>
            <a:r>
              <a:rPr lang="en-AU" smtClean="0"/>
              <a:t>This paper will discuss an alternative way to approach the phenomenon of </a:t>
            </a:r>
            <a:r>
              <a:rPr lang="en-AU" i="1" smtClean="0"/>
              <a:t>explicitation</a:t>
            </a:r>
            <a:r>
              <a:rPr lang="en-AU" smtClean="0"/>
              <a:t> in corpus-based research by using Relevance Theory. The concept of explicitation itself, which is generally understood as ‘the spelling out of information which is otherwise implicit in the source text’, has been of special interest in translation studies because of its elusiveness.  Different methods have been applied in the study, e.g. by the use of the discourse based concept of explicitness and the traditional encoded/inferred distinction. The studies, however, are somewhat difficult to compare since every study seems to have its own concept of explicitation.  In this paper I’d like to demonstrate how Relevance Theory may be able to shed more light on the elusive nature of explicitation and may also bring all the different approaches together in its future research.  I will begin by explaining the current approaches in explicitation, and then compare them with the Relevance-based framework.  Examples of analysis are taken from the comparison between John Steinbeck’s novel ‘The Grapes of Wrath’ and ‘Of Mice and Men’ and their translation.</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1BD0A24A-D95B-45C2-8E74-B60B43961323}" type="slidenum">
              <a:rPr lang="en-AU"/>
              <a:pPr>
                <a:defRPr/>
              </a:pPr>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DAB4370-875B-4C67-B1D8-EC30686AC1B8}" type="slidenum">
              <a:rPr lang="en-AU"/>
              <a:pPr>
                <a:defRPr/>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AB038F9-B4AD-4178-9076-8E348C855A53}" type="slidenum">
              <a:rPr lang="en-AU"/>
              <a:pPr>
                <a:defRPr/>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CB09F10-7FA0-4D92-AEC4-AC620478ADE0}" type="slidenum">
              <a:rPr lang="en-AU"/>
              <a:pPr>
                <a:defRPr/>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CC7A1B2-D0B5-4427-BCDB-3806423BF149}" type="slidenum">
              <a:rPr lang="en-AU"/>
              <a:pPr>
                <a:defRPr/>
              </a:pPr>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48C9E874-2766-43DB-AA16-C60BD36FA91F}" type="slidenum">
              <a:rPr lang="en-AU"/>
              <a:pPr>
                <a:defRPr/>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C98F1099-6DDE-478B-80D7-A22C64FD66BE}" type="slidenum">
              <a:rPr lang="en-AU"/>
              <a:pPr>
                <a:defRPr/>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AB556123-999E-44C1-B7B7-8D56CC4A6427}" type="slidenum">
              <a:rPr lang="en-AU"/>
              <a:pPr>
                <a:defRPr/>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BB08C32E-36AD-4767-87EA-8A189B6F34D0}" type="slidenum">
              <a:rPr lang="en-AU"/>
              <a:pPr>
                <a:defRPr/>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C4BF6601-03C8-4DF3-8918-1E060953D4C7}" type="slidenum">
              <a:rPr lang="en-AU"/>
              <a:pPr>
                <a:defRPr/>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EC1384F3-FDD9-414D-9C42-6B2CF7EBF8E5}" type="slidenum">
              <a:rPr lang="en-AU"/>
              <a:pPr>
                <a:defRPr/>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Arial" charset="0"/>
                <a:cs typeface="Arial" charset="0"/>
              </a:defRPr>
            </a:lvl1pPr>
          </a:lstStyle>
          <a:p>
            <a:pPr>
              <a:defRPr/>
            </a:pPr>
            <a:fld id="{8E9EFBFF-7DB7-49E2-B96F-1E0C2FD54E49}" type="slidenum">
              <a:rPr lang="en-AU"/>
              <a:pPr>
                <a:defRPr/>
              </a:pPr>
              <a:t>‹#›</a:t>
            </a:fld>
            <a:endParaRPr lang="en-AU"/>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66" r:id="rId8"/>
    <p:sldLayoutId id="2147483674" r:id="rId9"/>
    <p:sldLayoutId id="2147483665" r:id="rId10"/>
    <p:sldLayoutId id="2147483664"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71488" y="1373187"/>
            <a:ext cx="7851648" cy="1828801"/>
          </a:xfrm>
        </p:spPr>
        <p:txBody>
          <a:bodyPr/>
          <a:lstStyle/>
          <a:p>
            <a:pPr eaLnBrk="1" fontAlgn="auto" hangingPunct="1">
              <a:spcAft>
                <a:spcPts val="0"/>
              </a:spcAft>
              <a:defRPr/>
            </a:pPr>
            <a:r>
              <a:rPr lang="en-AU" sz="4000" smtClean="0"/>
              <a:t>Relevance-Based Framework for Explicitation: A New Alternative </a:t>
            </a:r>
            <a:br>
              <a:rPr lang="en-AU" sz="4000" smtClean="0"/>
            </a:br>
            <a:endParaRPr lang="en-AU" sz="4000" smtClean="0"/>
          </a:p>
        </p:txBody>
      </p:sp>
      <p:sp>
        <p:nvSpPr>
          <p:cNvPr id="14338" name="Rectangle 3"/>
          <p:cNvSpPr>
            <a:spLocks noGrp="1" noChangeArrowheads="1"/>
          </p:cNvSpPr>
          <p:nvPr>
            <p:ph type="subTitle" idx="1"/>
          </p:nvPr>
        </p:nvSpPr>
        <p:spPr>
          <a:xfrm>
            <a:off x="533400" y="3228975"/>
            <a:ext cx="7854950" cy="2057400"/>
          </a:xfrm>
        </p:spPr>
        <p:txBody>
          <a:bodyPr/>
          <a:lstStyle/>
          <a:p>
            <a:pPr marR="0" eaLnBrk="1" hangingPunct="1">
              <a:lnSpc>
                <a:spcPct val="80000"/>
              </a:lnSpc>
            </a:pPr>
            <a:endParaRPr lang="en-AU" sz="2800" smtClean="0"/>
          </a:p>
          <a:p>
            <a:pPr marR="0" eaLnBrk="1" hangingPunct="1">
              <a:lnSpc>
                <a:spcPct val="80000"/>
              </a:lnSpc>
            </a:pPr>
            <a:endParaRPr lang="en-AU" sz="2800" smtClean="0"/>
          </a:p>
          <a:p>
            <a:pPr marR="0" eaLnBrk="1" hangingPunct="1">
              <a:lnSpc>
                <a:spcPct val="80000"/>
              </a:lnSpc>
            </a:pPr>
            <a:r>
              <a:rPr lang="en-AU" sz="1800" smtClean="0"/>
              <a:t>Elisabet Titik Murtisari</a:t>
            </a:r>
          </a:p>
          <a:p>
            <a:pPr marR="0" eaLnBrk="1" hangingPunct="1">
              <a:lnSpc>
                <a:spcPct val="80000"/>
              </a:lnSpc>
            </a:pPr>
            <a:endParaRPr lang="en-AU" sz="1800" smtClean="0"/>
          </a:p>
          <a:p>
            <a:pPr marR="0" eaLnBrk="1" hangingPunct="1">
              <a:lnSpc>
                <a:spcPct val="80000"/>
              </a:lnSpc>
            </a:pPr>
            <a:r>
              <a:rPr lang="en-AU" sz="1800" smtClean="0"/>
              <a:t>Monash University, Australia</a:t>
            </a:r>
          </a:p>
          <a:p>
            <a:pPr marR="0" eaLnBrk="1" hangingPunct="1">
              <a:lnSpc>
                <a:spcPct val="80000"/>
              </a:lnSpc>
            </a:pPr>
            <a:endParaRPr lang="en-AU" sz="1200" smtClean="0"/>
          </a:p>
          <a:p>
            <a:pPr marR="0" eaLnBrk="1" hangingPunct="1">
              <a:lnSpc>
                <a:spcPct val="80000"/>
              </a:lnSpc>
            </a:pPr>
            <a:r>
              <a:rPr lang="en-AU" sz="1800" smtClean="0"/>
              <a:t>etmurtisari@yahoo.com.au </a:t>
            </a:r>
          </a:p>
          <a:p>
            <a:pPr marR="0" eaLnBrk="1" hangingPunct="1">
              <a:lnSpc>
                <a:spcPct val="80000"/>
              </a:lnSpc>
            </a:pPr>
            <a:endParaRPr lang="en-AU" sz="18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GB" sz="4000" smtClean="0">
                <a:latin typeface="Constantia" pitchFamily="18" charset="0"/>
              </a:rPr>
              <a:t>The RT’s distinction of explicit and implicit</a:t>
            </a:r>
          </a:p>
        </p:txBody>
      </p:sp>
      <p:sp>
        <p:nvSpPr>
          <p:cNvPr id="3" name="Content Placeholder 2"/>
          <p:cNvSpPr>
            <a:spLocks noGrp="1"/>
          </p:cNvSpPr>
          <p:nvPr>
            <p:ph idx="1"/>
          </p:nvPr>
        </p:nvSpPr>
        <p:spPr/>
        <p:txBody>
          <a:bodyPr/>
          <a:lstStyle/>
          <a:p>
            <a:pPr>
              <a:defRPr/>
            </a:pPr>
            <a:r>
              <a:rPr lang="en-AU" sz="2400" dirty="0" smtClean="0"/>
              <a:t>An assumption communicated by an utterance </a:t>
            </a:r>
            <a:r>
              <a:rPr lang="en-AU" sz="2400" i="1" dirty="0" smtClean="0"/>
              <a:t>U</a:t>
            </a:r>
            <a:r>
              <a:rPr lang="en-AU" sz="2400" dirty="0" smtClean="0"/>
              <a:t> is </a:t>
            </a:r>
            <a:r>
              <a:rPr lang="en-AU" sz="2400" i="1" dirty="0" smtClean="0"/>
              <a:t>explicit</a:t>
            </a:r>
            <a:r>
              <a:rPr lang="en-AU" sz="2400" dirty="0" smtClean="0"/>
              <a:t> [hence  an ‘</a:t>
            </a:r>
            <a:r>
              <a:rPr lang="en-AU" sz="2400" dirty="0" err="1" smtClean="0"/>
              <a:t>explicature</a:t>
            </a:r>
            <a:r>
              <a:rPr lang="en-AU" sz="2400" dirty="0" smtClean="0"/>
              <a:t>’] if and if only it is a development of a logical form encoded by </a:t>
            </a:r>
            <a:r>
              <a:rPr lang="en-AU" sz="2400" i="1" dirty="0" smtClean="0"/>
              <a:t>U</a:t>
            </a:r>
            <a:r>
              <a:rPr lang="en-AU" sz="2400" dirty="0" smtClean="0"/>
              <a:t>’. </a:t>
            </a:r>
          </a:p>
          <a:p>
            <a:pPr>
              <a:buFont typeface="Wingdings 2" pitchFamily="18" charset="2"/>
              <a:buNone/>
              <a:defRPr/>
            </a:pPr>
            <a:r>
              <a:rPr lang="en-AU" sz="2400" dirty="0" smtClean="0"/>
              <a:t>    (</a:t>
            </a:r>
            <a:r>
              <a:rPr lang="en-AU" sz="2400" dirty="0" err="1" smtClean="0"/>
              <a:t>Sperber</a:t>
            </a:r>
            <a:r>
              <a:rPr lang="en-AU" sz="2400" dirty="0" smtClean="0"/>
              <a:t> and Wilson, 1986); ‘derived by pragmatically filling in and adjusting the semantic scaffolding provided by the linguistic expression used’ (</a:t>
            </a:r>
            <a:r>
              <a:rPr lang="en-AU" sz="2400" dirty="0" err="1" smtClean="0"/>
              <a:t>Carston</a:t>
            </a:r>
            <a:r>
              <a:rPr lang="en-AU" sz="2400" dirty="0" smtClean="0"/>
              <a:t>, 2002:366). </a:t>
            </a:r>
            <a:endParaRPr lang="en-GB" sz="2400" dirty="0" smtClean="0"/>
          </a:p>
          <a:p>
            <a:pPr>
              <a:defRPr/>
            </a:pPr>
            <a:r>
              <a:rPr lang="en-AU" sz="2400" dirty="0" smtClean="0"/>
              <a:t>An assumption communicated by U which is not explicit is implicit [hence an ‘</a:t>
            </a:r>
            <a:r>
              <a:rPr lang="en-AU" sz="2400" dirty="0" err="1" smtClean="0"/>
              <a:t>implicature</a:t>
            </a:r>
            <a:r>
              <a:rPr lang="en-AU" sz="2400" dirty="0" smtClean="0"/>
              <a:t>’] (</a:t>
            </a:r>
            <a:r>
              <a:rPr lang="en-AU" sz="2400" dirty="0" err="1" smtClean="0"/>
              <a:t>Sperber</a:t>
            </a:r>
            <a:r>
              <a:rPr lang="en-AU" sz="2400" dirty="0" smtClean="0"/>
              <a:t> and Wilson, 1986); </a:t>
            </a:r>
            <a:r>
              <a:rPr lang="en-AU" sz="2400" dirty="0" err="1" smtClean="0"/>
              <a:t>implicatures</a:t>
            </a:r>
            <a:r>
              <a:rPr lang="en-AU" sz="2400" dirty="0" smtClean="0"/>
              <a:t>: derived wholly pragmatically (</a:t>
            </a:r>
            <a:r>
              <a:rPr lang="en-AU" sz="2400" dirty="0" err="1" smtClean="0"/>
              <a:t>Carston</a:t>
            </a:r>
            <a:r>
              <a:rPr lang="en-AU" sz="2400" dirty="0" smtClean="0"/>
              <a:t>, 2002:366).</a:t>
            </a:r>
          </a:p>
          <a:p>
            <a:pPr>
              <a:buFont typeface="Wingdings 2" pitchFamily="18" charset="2"/>
              <a:buNone/>
              <a:defRPr/>
            </a:pPr>
            <a:endParaRPr lang="en-AU" sz="2400" dirty="0" smtClean="0"/>
          </a:p>
          <a:p>
            <a:pPr marL="274320" indent="-274320" eaLnBrk="1" fontAlgn="auto" hangingPunct="1">
              <a:spcAft>
                <a:spcPts val="0"/>
              </a:spcAft>
              <a:buClr>
                <a:schemeClr val="accent3"/>
              </a:buClr>
              <a:buFont typeface="Wingdings 2" pitchFamily="18" charset="2"/>
              <a:buNone/>
              <a:defRPr/>
            </a:pPr>
            <a:endParaRPr lang="en-US" sz="3200" dirty="0" smtClean="0"/>
          </a:p>
          <a:p>
            <a:pPr>
              <a:defRPr/>
            </a:pP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457200" y="704850"/>
            <a:ext cx="8229600" cy="923925"/>
          </a:xfrm>
        </p:spPr>
        <p:txBody>
          <a:bodyPr/>
          <a:lstStyle/>
          <a:p>
            <a:r>
              <a:rPr lang="en-GB" sz="3600" smtClean="0">
                <a:latin typeface="Constantia" pitchFamily="18" charset="0"/>
              </a:rPr>
              <a:t>Examples of explicature &amp; implicature</a:t>
            </a:r>
          </a:p>
        </p:txBody>
      </p:sp>
      <p:sp>
        <p:nvSpPr>
          <p:cNvPr id="24578" name="Content Placeholder 2"/>
          <p:cNvSpPr>
            <a:spLocks noGrp="1"/>
          </p:cNvSpPr>
          <p:nvPr>
            <p:ph idx="1"/>
          </p:nvPr>
        </p:nvSpPr>
        <p:spPr/>
        <p:txBody>
          <a:bodyPr/>
          <a:lstStyle/>
          <a:p>
            <a:r>
              <a:rPr lang="en-GB" smtClean="0"/>
              <a:t>Explicature:</a:t>
            </a:r>
          </a:p>
          <a:p>
            <a:pPr>
              <a:buFont typeface="Wingdings 2" pitchFamily="18" charset="2"/>
              <a:buNone/>
            </a:pPr>
            <a:r>
              <a:rPr lang="en-GB" smtClean="0"/>
              <a:t>Very cold.</a:t>
            </a:r>
          </a:p>
          <a:p>
            <a:pPr>
              <a:buFont typeface="Wingdings 2" pitchFamily="18" charset="2"/>
              <a:buNone/>
            </a:pPr>
            <a:r>
              <a:rPr lang="en-GB" smtClean="0"/>
              <a:t>Very cold here. </a:t>
            </a:r>
          </a:p>
          <a:p>
            <a:pPr>
              <a:buFont typeface="Wingdings 2" pitchFamily="18" charset="2"/>
              <a:buNone/>
            </a:pPr>
            <a:r>
              <a:rPr lang="en-GB" smtClean="0"/>
              <a:t>It’s very cold here.</a:t>
            </a:r>
          </a:p>
          <a:p>
            <a:pPr>
              <a:buFont typeface="Wingdings 2" pitchFamily="18" charset="2"/>
              <a:buNone/>
            </a:pPr>
            <a:r>
              <a:rPr lang="en-GB" smtClean="0"/>
              <a:t>_________________________________                 </a:t>
            </a:r>
          </a:p>
          <a:p>
            <a:r>
              <a:rPr lang="en-GB" smtClean="0"/>
              <a:t>Implicature:</a:t>
            </a:r>
          </a:p>
          <a:p>
            <a:pPr>
              <a:buFont typeface="Wingdings 2" pitchFamily="18" charset="2"/>
              <a:buNone/>
            </a:pPr>
            <a:r>
              <a:rPr lang="en-GB" smtClean="0"/>
              <a:t>I want you to close the window.  </a:t>
            </a:r>
          </a:p>
          <a:p>
            <a:pPr>
              <a:buFont typeface="Wingdings 2" pitchFamily="18" charset="2"/>
              <a:buNone/>
            </a:pPr>
            <a:endParaRPr lang="en-GB" smtClean="0"/>
          </a:p>
        </p:txBody>
      </p:sp>
      <p:sp>
        <p:nvSpPr>
          <p:cNvPr id="4" name="TextBox 3"/>
          <p:cNvSpPr txBox="1"/>
          <p:nvPr/>
        </p:nvSpPr>
        <p:spPr>
          <a:xfrm>
            <a:off x="4932040" y="1844824"/>
            <a:ext cx="385298" cy="2592288"/>
          </a:xfrm>
          <a:prstGeom prst="rect">
            <a:avLst/>
          </a:prstGeom>
          <a:noFill/>
        </p:spPr>
        <p:txBody>
          <a:bodyPr vert="wordArtVert">
            <a:spAutoFit/>
          </a:bodyPr>
          <a:lstStyle/>
          <a:p>
            <a:pPr>
              <a:defRPr/>
            </a:pPr>
            <a:r>
              <a:rPr lang="en-GB" sz="1200" b="1" dirty="0">
                <a:latin typeface="Arial" pitchFamily="34" charset="0"/>
                <a:cs typeface="Arial" pitchFamily="34" charset="0"/>
              </a:rPr>
              <a:t>comparative</a:t>
            </a:r>
            <a:endParaRPr lang="en-GB" sz="1200" b="1" dirty="0">
              <a:latin typeface="Arial" pitchFamily="34" charset="0"/>
              <a:cs typeface="Arial" pitchFamily="34" charset="0"/>
            </a:endParaRPr>
          </a:p>
        </p:txBody>
      </p:sp>
      <p:sp>
        <p:nvSpPr>
          <p:cNvPr id="24580" name="TextBox 4"/>
          <p:cNvSpPr txBox="1">
            <a:spLocks noChangeArrowheads="1"/>
          </p:cNvSpPr>
          <p:nvPr/>
        </p:nvSpPr>
        <p:spPr bwMode="auto">
          <a:xfrm>
            <a:off x="5940425" y="4076700"/>
            <a:ext cx="1727200" cy="369888"/>
          </a:xfrm>
          <a:prstGeom prst="rect">
            <a:avLst/>
          </a:prstGeom>
          <a:noFill/>
          <a:ln w="9525">
            <a:noFill/>
            <a:miter lim="800000"/>
            <a:headEnd/>
            <a:tailEnd/>
          </a:ln>
        </p:spPr>
        <p:txBody>
          <a:bodyPr>
            <a:spAutoFit/>
          </a:bodyPr>
          <a:lstStyle/>
          <a:p>
            <a:r>
              <a:rPr lang="en-GB"/>
              <a:t>classificatory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457200" y="500063"/>
            <a:ext cx="8229600" cy="1143000"/>
          </a:xfrm>
        </p:spPr>
        <p:txBody>
          <a:bodyPr/>
          <a:lstStyle/>
          <a:p>
            <a:pPr eaLnBrk="1" hangingPunct="1"/>
            <a:r>
              <a:rPr lang="en-AU" sz="4400" smtClean="0">
                <a:latin typeface="Constantia" pitchFamily="18" charset="0"/>
              </a:rPr>
              <a:t>Scalar and Categorical Shifts</a:t>
            </a:r>
          </a:p>
        </p:txBody>
      </p:sp>
      <p:sp>
        <p:nvSpPr>
          <p:cNvPr id="8195" name="Rectangle 3"/>
          <p:cNvSpPr>
            <a:spLocks noGrp="1" noChangeArrowheads="1"/>
          </p:cNvSpPr>
          <p:nvPr>
            <p:ph idx="1"/>
          </p:nvPr>
        </p:nvSpPr>
        <p:spPr/>
        <p:txBody>
          <a:bodyPr>
            <a:normAutofit/>
          </a:bodyPr>
          <a:lstStyle/>
          <a:p>
            <a:pPr eaLnBrk="1" hangingPunct="1">
              <a:lnSpc>
                <a:spcPct val="70000"/>
              </a:lnSpc>
            </a:pPr>
            <a:r>
              <a:rPr lang="en-AU" sz="1800" smtClean="0">
                <a:latin typeface="Calibri" pitchFamily="34" charset="0"/>
              </a:rPr>
              <a:t>Based on Sperber and Wilson’s idea that explicitness is comparative and classificatory (1986/1995), I’ve developed ‘Scalar’ and ‘Categorical’ Explicitation and De-explicitation</a:t>
            </a:r>
          </a:p>
          <a:p>
            <a:pPr eaLnBrk="1" hangingPunct="1">
              <a:lnSpc>
                <a:spcPct val="70000"/>
              </a:lnSpc>
              <a:buFontTx/>
              <a:buNone/>
            </a:pPr>
            <a:endParaRPr lang="en-AU" sz="1800" smtClean="0">
              <a:latin typeface="Calibri" pitchFamily="34" charset="0"/>
            </a:endParaRPr>
          </a:p>
          <a:p>
            <a:pPr eaLnBrk="1" hangingPunct="1">
              <a:lnSpc>
                <a:spcPct val="70000"/>
              </a:lnSpc>
              <a:buFontTx/>
              <a:buNone/>
            </a:pPr>
            <a:r>
              <a:rPr lang="en-AU" altLang="zh-CN" sz="1800" smtClean="0">
                <a:latin typeface="Calibri" pitchFamily="34" charset="0"/>
              </a:rPr>
              <a:t>Scalar shifts</a:t>
            </a:r>
          </a:p>
          <a:p>
            <a:pPr eaLnBrk="1" hangingPunct="1">
              <a:lnSpc>
                <a:spcPct val="70000"/>
              </a:lnSpc>
            </a:pPr>
            <a:r>
              <a:rPr lang="en-AU" altLang="zh-CN" sz="1800" smtClean="0">
                <a:latin typeface="Calibri" pitchFamily="34" charset="0"/>
              </a:rPr>
              <a:t>taking place within explicatures, based on the comparative (gradable) nature of explicatures. </a:t>
            </a:r>
          </a:p>
          <a:p>
            <a:pPr eaLnBrk="1" hangingPunct="1">
              <a:lnSpc>
                <a:spcPct val="70000"/>
              </a:lnSpc>
            </a:pPr>
            <a:r>
              <a:rPr lang="en-AU" altLang="zh-CN" sz="1800" smtClean="0">
                <a:latin typeface="Calibri" pitchFamily="34" charset="0"/>
              </a:rPr>
              <a:t>cover all grammatical shifts and pragmatic development or contraction of an utterance’s explicature. Accomodate the discourse explicitness. Thus specification and generalization of individual semantic representation would be always explicitation and implicitation respectively.</a:t>
            </a:r>
          </a:p>
          <a:p>
            <a:pPr eaLnBrk="1" hangingPunct="1">
              <a:lnSpc>
                <a:spcPct val="70000"/>
              </a:lnSpc>
              <a:buFontTx/>
              <a:buNone/>
            </a:pPr>
            <a:endParaRPr lang="en-AU" altLang="zh-CN" sz="1800" smtClean="0">
              <a:latin typeface="Calibri" pitchFamily="34" charset="0"/>
            </a:endParaRPr>
          </a:p>
          <a:p>
            <a:pPr eaLnBrk="1" hangingPunct="1">
              <a:lnSpc>
                <a:spcPct val="70000"/>
              </a:lnSpc>
              <a:buFontTx/>
              <a:buNone/>
            </a:pPr>
            <a:r>
              <a:rPr lang="en-AU" altLang="zh-CN" sz="1800" smtClean="0">
                <a:latin typeface="Calibri" pitchFamily="34" charset="0"/>
              </a:rPr>
              <a:t>Categorical shifts </a:t>
            </a:r>
          </a:p>
          <a:p>
            <a:pPr eaLnBrk="1" hangingPunct="1">
              <a:lnSpc>
                <a:spcPct val="70000"/>
              </a:lnSpc>
            </a:pPr>
            <a:r>
              <a:rPr lang="en-AU" altLang="zh-CN" sz="1800" smtClean="0">
                <a:latin typeface="Calibri" pitchFamily="34" charset="0"/>
              </a:rPr>
              <a:t>shifts from one category of meaning to another (from the explicit (explicature) to the implicit (implicature) or from the implicit to the explicit). </a:t>
            </a:r>
          </a:p>
          <a:p>
            <a:pPr eaLnBrk="1" hangingPunct="1">
              <a:lnSpc>
                <a:spcPct val="70000"/>
              </a:lnSpc>
            </a:pPr>
            <a:r>
              <a:rPr lang="en-AU" altLang="zh-CN" sz="1800" smtClean="0">
                <a:latin typeface="Calibri" pitchFamily="34" charset="0"/>
              </a:rPr>
              <a:t>based on the classificatory nature of explicatures, i.e. that they define what may be classified as the explicit and </a:t>
            </a:r>
            <a:r>
              <a:rPr lang="en-AU" altLang="zh-CN" sz="1800" smtClean="0"/>
              <a:t>implicit. Accommodate process explicitation.</a:t>
            </a:r>
          </a:p>
          <a:p>
            <a:pPr eaLnBrk="1" hangingPunct="1">
              <a:lnSpc>
                <a:spcPct val="70000"/>
              </a:lnSpc>
              <a:buFont typeface="Wingdings 2" pitchFamily="18" charset="2"/>
              <a:buNone/>
            </a:pPr>
            <a:endParaRPr lang="en-AU" sz="1800" smtClean="0"/>
          </a:p>
          <a:p>
            <a:pPr eaLnBrk="1" hangingPunct="1">
              <a:lnSpc>
                <a:spcPct val="70000"/>
              </a:lnSpc>
              <a:buFont typeface="Wingdings 2" pitchFamily="18" charset="2"/>
              <a:buNone/>
            </a:pPr>
            <a:r>
              <a:rPr lang="en-AU" sz="1800" smtClean="0"/>
              <a:t>Scalar and categorical shifts can be combined together in analysis, so it can unify the traditional product and process approaches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pPr eaLnBrk="1" hangingPunct="1"/>
            <a:r>
              <a:rPr lang="en-AU" sz="3600" b="1" smtClean="0">
                <a:latin typeface="Constantia" pitchFamily="18" charset="0"/>
              </a:rPr>
              <a:t>Scalar explicitation</a:t>
            </a:r>
            <a:r>
              <a:rPr lang="en-US" sz="3600" smtClean="0"/>
              <a:t/>
            </a:r>
            <a:br>
              <a:rPr lang="en-US" sz="3600" smtClean="0"/>
            </a:br>
            <a:endParaRPr lang="en-AU" sz="3600" smtClean="0"/>
          </a:p>
        </p:txBody>
      </p:sp>
      <p:sp>
        <p:nvSpPr>
          <p:cNvPr id="9219" name="Rectangle 3"/>
          <p:cNvSpPr>
            <a:spLocks noGrp="1" noChangeArrowheads="1"/>
          </p:cNvSpPr>
          <p:nvPr>
            <p:ph idx="1"/>
          </p:nvPr>
        </p:nvSpPr>
        <p:spPr>
          <a:xfrm>
            <a:off x="457200" y="1500188"/>
            <a:ext cx="8229600" cy="4824412"/>
          </a:xfrm>
        </p:spPr>
        <p:txBody>
          <a:bodyPr>
            <a:normAutofit/>
          </a:bodyPr>
          <a:lstStyle/>
          <a:p>
            <a:pPr marL="609600" indent="-609600" eaLnBrk="1" hangingPunct="1">
              <a:lnSpc>
                <a:spcPct val="80000"/>
              </a:lnSpc>
              <a:buFontTx/>
              <a:buNone/>
            </a:pPr>
            <a:endParaRPr lang="en-US" sz="2000" smtClean="0">
              <a:latin typeface="Calibri" pitchFamily="34" charset="0"/>
            </a:endParaRPr>
          </a:p>
          <a:p>
            <a:pPr marL="609600" indent="-609600" eaLnBrk="1" hangingPunct="1">
              <a:lnSpc>
                <a:spcPct val="80000"/>
              </a:lnSpc>
              <a:buFontTx/>
              <a:buNone/>
            </a:pPr>
            <a:r>
              <a:rPr lang="en-US" sz="2000" smtClean="0">
                <a:latin typeface="Calibri" pitchFamily="34" charset="0"/>
              </a:rPr>
              <a:t>ST:  And since old Tom and the children could not know hurt or fear unless she acknowledged hurt and fear, she had practiced denying </a:t>
            </a:r>
            <a:r>
              <a:rPr lang="en-US" sz="2000" b="1" smtClean="0">
                <a:latin typeface="Calibri" pitchFamily="34" charset="0"/>
              </a:rPr>
              <a:t>them</a:t>
            </a:r>
            <a:r>
              <a:rPr lang="en-US" sz="2000" smtClean="0">
                <a:latin typeface="Calibri" pitchFamily="34" charset="0"/>
              </a:rPr>
              <a:t> in herself. </a:t>
            </a:r>
            <a:r>
              <a:rPr lang="en-US" sz="2000" i="1" smtClean="0">
                <a:latin typeface="Calibri" pitchFamily="34" charset="0"/>
              </a:rPr>
              <a:t>The Grapes of Wrath</a:t>
            </a:r>
            <a:r>
              <a:rPr lang="en-US" sz="2000" smtClean="0">
                <a:latin typeface="Calibri" pitchFamily="34" charset="0"/>
              </a:rPr>
              <a:t>, P.77</a:t>
            </a:r>
          </a:p>
          <a:p>
            <a:pPr marL="609600" indent="-609600" eaLnBrk="1" hangingPunct="1">
              <a:lnSpc>
                <a:spcPct val="80000"/>
              </a:lnSpc>
              <a:buFontTx/>
              <a:buNone/>
            </a:pPr>
            <a:r>
              <a:rPr lang="en-US" sz="2000" smtClean="0">
                <a:latin typeface="Calibri" pitchFamily="34" charset="0"/>
              </a:rPr>
              <a:t>TT: Dan sejak Tom tua dan anak-anak tidak tahu rasa sakit kecuali kalau ia merasa sakit atau takut, ia sudah berlatih menolak </a:t>
            </a:r>
            <a:r>
              <a:rPr lang="en-US" sz="2000" b="1" smtClean="0">
                <a:latin typeface="Calibri" pitchFamily="34" charset="0"/>
              </a:rPr>
              <a:t>perasaan itu</a:t>
            </a:r>
            <a:r>
              <a:rPr lang="en-US" sz="2000" smtClean="0">
                <a:latin typeface="Calibri" pitchFamily="34" charset="0"/>
              </a:rPr>
              <a:t> [the feeling] dalam dirinya. </a:t>
            </a:r>
            <a:r>
              <a:rPr lang="en-US" sz="2000" i="1" smtClean="0">
                <a:latin typeface="Calibri" pitchFamily="34" charset="0"/>
              </a:rPr>
              <a:t>Amarah</a:t>
            </a:r>
            <a:r>
              <a:rPr lang="en-US" sz="2000" smtClean="0">
                <a:latin typeface="Calibri" pitchFamily="34" charset="0"/>
              </a:rPr>
              <a:t>, Vol 1, P.93</a:t>
            </a:r>
          </a:p>
          <a:p>
            <a:pPr marL="609600" indent="-609600" eaLnBrk="1" hangingPunct="1">
              <a:lnSpc>
                <a:spcPct val="80000"/>
              </a:lnSpc>
              <a:buFontTx/>
              <a:buNone/>
            </a:pPr>
            <a:endParaRPr lang="en-US" sz="2000" smtClean="0">
              <a:latin typeface="Calibri" pitchFamily="34" charset="0"/>
            </a:endParaRPr>
          </a:p>
          <a:p>
            <a:pPr marL="609600" indent="-609600" eaLnBrk="1" hangingPunct="1">
              <a:lnSpc>
                <a:spcPct val="80000"/>
              </a:lnSpc>
              <a:buFontTx/>
              <a:buNone/>
            </a:pPr>
            <a:r>
              <a:rPr lang="en-US" sz="2000" smtClean="0">
                <a:latin typeface="Calibri" pitchFamily="34" charset="0"/>
              </a:rPr>
              <a:t>The shift may be categorized as ‘scalar’ because ‘the feeling’ (perasaan itu) is only a development of the form ‘them’ and thus the target text still shares the same explicature as the source text. </a:t>
            </a:r>
          </a:p>
          <a:p>
            <a:pPr marL="609600" indent="-609600" eaLnBrk="1" hangingPunct="1">
              <a:lnSpc>
                <a:spcPct val="80000"/>
              </a:lnSpc>
              <a:buFontTx/>
              <a:buNone/>
            </a:pPr>
            <a:r>
              <a:rPr lang="en-US" sz="2000" smtClean="0">
                <a:latin typeface="Calibri" pitchFamily="34" charset="0"/>
              </a:rPr>
              <a:t>X → X’,  in which X’ is a development of the form X  and X’represents the same explicature as X does. </a:t>
            </a:r>
          </a:p>
          <a:p>
            <a:pPr marL="609600" indent="-609600" eaLnBrk="1" hangingPunct="1">
              <a:lnSpc>
                <a:spcPct val="80000"/>
              </a:lnSpc>
              <a:buFontTx/>
              <a:buNone/>
            </a:pPr>
            <a:r>
              <a:rPr lang="en-US" sz="2000" smtClean="0">
                <a:latin typeface="Calibri" pitchFamily="34" charset="0"/>
              </a:rPr>
              <a:t>It makes a case of explicitation because ‘the feeling’ is comparatively more explicit than ‘them’ because although they share the same meaning the target form is more accessible and more informative to the reader than the source form. </a:t>
            </a:r>
          </a:p>
          <a:p>
            <a:pPr marL="609600" indent="-609600" eaLnBrk="1" hangingPunct="1">
              <a:lnSpc>
                <a:spcPct val="80000"/>
              </a:lnSpc>
              <a:buFontTx/>
              <a:buNone/>
            </a:pPr>
            <a:endParaRPr lang="en-US" sz="2000" smtClean="0">
              <a:latin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pPr eaLnBrk="1" hangingPunct="1"/>
            <a:r>
              <a:rPr lang="en-AU" sz="3600" smtClean="0">
                <a:latin typeface="Constantia" pitchFamily="18" charset="0"/>
              </a:rPr>
              <a:t>Scalar de-explicitation</a:t>
            </a:r>
          </a:p>
        </p:txBody>
      </p:sp>
      <p:sp>
        <p:nvSpPr>
          <p:cNvPr id="10243" name="Rectangle 3"/>
          <p:cNvSpPr>
            <a:spLocks noGrp="1" noChangeArrowheads="1"/>
          </p:cNvSpPr>
          <p:nvPr>
            <p:ph idx="1"/>
          </p:nvPr>
        </p:nvSpPr>
        <p:spPr/>
        <p:txBody>
          <a:bodyPr>
            <a:normAutofit/>
          </a:bodyPr>
          <a:lstStyle/>
          <a:p>
            <a:pPr marL="609600" indent="-609600" eaLnBrk="1" fontAlgn="auto" hangingPunct="1">
              <a:lnSpc>
                <a:spcPct val="80000"/>
              </a:lnSpc>
              <a:spcAft>
                <a:spcPts val="0"/>
              </a:spcAft>
              <a:buClr>
                <a:schemeClr val="accent3"/>
              </a:buClr>
              <a:buFontTx/>
              <a:buNone/>
              <a:defRPr/>
            </a:pPr>
            <a:endParaRPr lang="en-US" sz="2000" dirty="0" smtClean="0"/>
          </a:p>
          <a:p>
            <a:pPr marL="609600" indent="-609600" eaLnBrk="1" fontAlgn="auto" hangingPunct="1">
              <a:lnSpc>
                <a:spcPct val="80000"/>
              </a:lnSpc>
              <a:spcAft>
                <a:spcPts val="0"/>
              </a:spcAft>
              <a:buClr>
                <a:schemeClr val="accent3"/>
              </a:buClr>
              <a:buFontTx/>
              <a:buNone/>
              <a:defRPr/>
            </a:pPr>
            <a:r>
              <a:rPr lang="en-US" sz="2000" dirty="0" smtClean="0">
                <a:latin typeface="+mj-lt"/>
              </a:rPr>
              <a:t>ST:  </a:t>
            </a:r>
            <a:r>
              <a:rPr lang="en-US" sz="2000" u="sng" dirty="0" smtClean="0">
                <a:latin typeface="+mj-lt"/>
              </a:rPr>
              <a:t>The rabbits</a:t>
            </a:r>
            <a:r>
              <a:rPr lang="en-US" sz="2000" dirty="0" smtClean="0">
                <a:latin typeface="+mj-lt"/>
              </a:rPr>
              <a:t> hurried noiselessly for cover. </a:t>
            </a:r>
            <a:r>
              <a:rPr lang="en-US" sz="2000" i="1" dirty="0" smtClean="0">
                <a:latin typeface="+mj-lt"/>
              </a:rPr>
              <a:t>Of Mice and Men</a:t>
            </a:r>
            <a:r>
              <a:rPr lang="en-US" sz="2000" dirty="0" smtClean="0">
                <a:latin typeface="+mj-lt"/>
              </a:rPr>
              <a:t>, p.7</a:t>
            </a:r>
            <a:endParaRPr lang="de-DE" sz="2000" dirty="0" smtClean="0">
              <a:latin typeface="+mj-lt"/>
            </a:endParaRPr>
          </a:p>
          <a:p>
            <a:pPr marL="609600" indent="-609600" eaLnBrk="1" fontAlgn="auto" hangingPunct="1">
              <a:lnSpc>
                <a:spcPct val="80000"/>
              </a:lnSpc>
              <a:spcAft>
                <a:spcPts val="0"/>
              </a:spcAft>
              <a:buClr>
                <a:schemeClr val="accent3"/>
              </a:buClr>
              <a:buFontTx/>
              <a:buNone/>
              <a:defRPr/>
            </a:pPr>
            <a:r>
              <a:rPr lang="de-DE" sz="2000" dirty="0" smtClean="0">
                <a:latin typeface="+mj-lt"/>
              </a:rPr>
              <a:t>TT:   Diam-diam </a:t>
            </a:r>
            <a:r>
              <a:rPr lang="de-DE" sz="2000" u="sng" dirty="0" smtClean="0">
                <a:latin typeface="+mj-lt"/>
              </a:rPr>
              <a:t>binatang-binatang itu</a:t>
            </a:r>
            <a:r>
              <a:rPr lang="de-DE" sz="2000" dirty="0" smtClean="0">
                <a:latin typeface="+mj-lt"/>
              </a:rPr>
              <a:t> lari menyembunyikan diri.  </a:t>
            </a:r>
            <a:r>
              <a:rPr lang="en-AU" sz="2000" dirty="0" smtClean="0">
                <a:latin typeface="+mj-lt"/>
              </a:rPr>
              <a:t>(Quietly </a:t>
            </a:r>
            <a:r>
              <a:rPr lang="en-AU" sz="2000" i="1" dirty="0" smtClean="0">
                <a:latin typeface="+mj-lt"/>
              </a:rPr>
              <a:t>the animals</a:t>
            </a:r>
            <a:r>
              <a:rPr lang="en-AU" sz="2000" dirty="0" smtClean="0">
                <a:latin typeface="+mj-lt"/>
              </a:rPr>
              <a:t> ran to hide themselves). </a:t>
            </a:r>
            <a:r>
              <a:rPr lang="en-AU" sz="2000" i="1" dirty="0" err="1" smtClean="0">
                <a:latin typeface="+mj-lt"/>
              </a:rPr>
              <a:t>Tikus</a:t>
            </a:r>
            <a:r>
              <a:rPr lang="en-AU" sz="2000" i="1" dirty="0" smtClean="0">
                <a:latin typeface="+mj-lt"/>
              </a:rPr>
              <a:t> </a:t>
            </a:r>
            <a:r>
              <a:rPr lang="en-AU" sz="2000" i="1" dirty="0" err="1" smtClean="0">
                <a:latin typeface="+mj-lt"/>
              </a:rPr>
              <a:t>dan</a:t>
            </a:r>
            <a:r>
              <a:rPr lang="en-AU" sz="2000" i="1" dirty="0" smtClean="0">
                <a:latin typeface="+mj-lt"/>
              </a:rPr>
              <a:t> </a:t>
            </a:r>
            <a:r>
              <a:rPr lang="en-AU" sz="2000" i="1" dirty="0" err="1" smtClean="0">
                <a:latin typeface="+mj-lt"/>
              </a:rPr>
              <a:t>Manusia</a:t>
            </a:r>
            <a:r>
              <a:rPr lang="en-AU" sz="2000" dirty="0" smtClean="0">
                <a:latin typeface="+mj-lt"/>
              </a:rPr>
              <a:t>, P. 8</a:t>
            </a:r>
          </a:p>
          <a:p>
            <a:pPr marL="609600" indent="-609600" eaLnBrk="1" fontAlgn="auto" hangingPunct="1">
              <a:lnSpc>
                <a:spcPct val="80000"/>
              </a:lnSpc>
              <a:spcAft>
                <a:spcPts val="0"/>
              </a:spcAft>
              <a:buClr>
                <a:schemeClr val="accent3"/>
              </a:buClr>
              <a:buFontTx/>
              <a:buNone/>
              <a:defRPr/>
            </a:pPr>
            <a:endParaRPr lang="en-US" sz="2000" dirty="0" smtClean="0">
              <a:latin typeface="+mj-lt"/>
            </a:endParaRPr>
          </a:p>
          <a:p>
            <a:pPr marL="609600" indent="-609600" eaLnBrk="1" fontAlgn="auto" hangingPunct="1">
              <a:lnSpc>
                <a:spcPct val="80000"/>
              </a:lnSpc>
              <a:spcAft>
                <a:spcPts val="0"/>
              </a:spcAft>
              <a:buClr>
                <a:schemeClr val="accent3"/>
              </a:buClr>
              <a:buFontTx/>
              <a:buNone/>
              <a:defRPr/>
            </a:pPr>
            <a:r>
              <a:rPr lang="en-US" sz="2000" dirty="0" smtClean="0">
                <a:latin typeface="+mj-lt"/>
              </a:rPr>
              <a:t>The shift is scalar because the shift from ‘the rabbits’ into ‘the animals’ is just a formal development of the former. </a:t>
            </a:r>
          </a:p>
          <a:p>
            <a:pPr marL="609600" indent="-609600" eaLnBrk="1" fontAlgn="auto" hangingPunct="1">
              <a:lnSpc>
                <a:spcPct val="80000"/>
              </a:lnSpc>
              <a:spcAft>
                <a:spcPts val="0"/>
              </a:spcAft>
              <a:buClr>
                <a:schemeClr val="accent3"/>
              </a:buClr>
              <a:buFontTx/>
              <a:buNone/>
              <a:defRPr/>
            </a:pPr>
            <a:r>
              <a:rPr lang="en-US" sz="2000" dirty="0" smtClean="0">
                <a:latin typeface="+mj-lt"/>
              </a:rPr>
              <a:t>X → X’, in which X’ is a contraction of the form X and X’ represent the same </a:t>
            </a:r>
            <a:r>
              <a:rPr lang="en-US" sz="2000" dirty="0" err="1" smtClean="0">
                <a:latin typeface="+mj-lt"/>
              </a:rPr>
              <a:t>explicature</a:t>
            </a:r>
            <a:r>
              <a:rPr lang="en-US" sz="2000" dirty="0" smtClean="0">
                <a:latin typeface="+mj-lt"/>
              </a:rPr>
              <a:t> as X does.</a:t>
            </a:r>
          </a:p>
          <a:p>
            <a:pPr marL="609600" indent="-609600" eaLnBrk="1" fontAlgn="auto" hangingPunct="1">
              <a:lnSpc>
                <a:spcPct val="80000"/>
              </a:lnSpc>
              <a:spcAft>
                <a:spcPts val="0"/>
              </a:spcAft>
              <a:buClr>
                <a:schemeClr val="accent3"/>
              </a:buClr>
              <a:buFontTx/>
              <a:buNone/>
              <a:defRPr/>
            </a:pPr>
            <a:r>
              <a:rPr lang="en-US" sz="2000" dirty="0" smtClean="0">
                <a:latin typeface="+mj-lt"/>
              </a:rPr>
              <a:t>It is a de-</a:t>
            </a:r>
            <a:r>
              <a:rPr lang="en-US" sz="2000" dirty="0" err="1" smtClean="0">
                <a:latin typeface="+mj-lt"/>
              </a:rPr>
              <a:t>explicitation</a:t>
            </a:r>
            <a:r>
              <a:rPr lang="en-US" sz="2000" dirty="0" smtClean="0">
                <a:latin typeface="+mj-lt"/>
              </a:rPr>
              <a:t> because the omission of the form ‘there’ makes the TT less explicit than the ST (making the reader work more on inference). </a:t>
            </a:r>
            <a:endParaRPr lang="en-AU" sz="2000" dirty="0" smtClean="0">
              <a:latin typeface="+mj-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pPr eaLnBrk="1" hangingPunct="1"/>
            <a:r>
              <a:rPr lang="en-AU" sz="3600" smtClean="0">
                <a:latin typeface="Constantia" pitchFamily="18" charset="0"/>
              </a:rPr>
              <a:t>Categorical explicitation</a:t>
            </a:r>
            <a:r>
              <a:rPr lang="en-US" sz="3600" b="1" smtClean="0"/>
              <a:t/>
            </a:r>
            <a:br>
              <a:rPr lang="en-US" sz="3600" b="1" smtClean="0"/>
            </a:br>
            <a:endParaRPr lang="en-AU" sz="3600" b="1" smtClean="0"/>
          </a:p>
        </p:txBody>
      </p:sp>
      <p:sp>
        <p:nvSpPr>
          <p:cNvPr id="11267" name="Rectangle 3"/>
          <p:cNvSpPr>
            <a:spLocks noGrp="1" noChangeArrowheads="1"/>
          </p:cNvSpPr>
          <p:nvPr>
            <p:ph idx="1"/>
          </p:nvPr>
        </p:nvSpPr>
        <p:spPr/>
        <p:txBody>
          <a:bodyPr>
            <a:normAutofit/>
          </a:bodyPr>
          <a:lstStyle/>
          <a:p>
            <a:pPr marL="609600" indent="-609600" eaLnBrk="1" hangingPunct="1">
              <a:lnSpc>
                <a:spcPct val="70000"/>
              </a:lnSpc>
              <a:buFontTx/>
              <a:buNone/>
            </a:pPr>
            <a:r>
              <a:rPr lang="en-US" sz="2000" smtClean="0">
                <a:latin typeface="Calibri" pitchFamily="34" charset="0"/>
              </a:rPr>
              <a:t>ST:  “Give you what, George?”</a:t>
            </a:r>
            <a:br>
              <a:rPr lang="en-US" sz="2000" smtClean="0">
                <a:latin typeface="Calibri" pitchFamily="34" charset="0"/>
              </a:rPr>
            </a:br>
            <a:r>
              <a:rPr lang="en-US" sz="2000" smtClean="0">
                <a:latin typeface="Calibri" pitchFamily="34" charset="0"/>
              </a:rPr>
              <a:t>         “You know God damn well what. </a:t>
            </a:r>
            <a:r>
              <a:rPr lang="en-US" sz="2000" u="sng" smtClean="0">
                <a:latin typeface="Calibri" pitchFamily="34" charset="0"/>
              </a:rPr>
              <a:t>I want that mouse</a:t>
            </a:r>
            <a:r>
              <a:rPr lang="en-US" sz="2000" smtClean="0">
                <a:latin typeface="Calibri" pitchFamily="34" charset="0"/>
              </a:rPr>
              <a:t>.” </a:t>
            </a:r>
            <a:r>
              <a:rPr lang="en-US" sz="2000" i="1" smtClean="0">
                <a:latin typeface="Calibri" pitchFamily="34" charset="0"/>
              </a:rPr>
              <a:t>Of Mice and Men</a:t>
            </a:r>
            <a:r>
              <a:rPr lang="en-US" sz="2000" smtClean="0">
                <a:latin typeface="Calibri" pitchFamily="34" charset="0"/>
              </a:rPr>
              <a:t>, P.13</a:t>
            </a:r>
            <a:endParaRPr lang="en-AU" sz="2000" smtClean="0">
              <a:latin typeface="Calibri" pitchFamily="34" charset="0"/>
            </a:endParaRPr>
          </a:p>
          <a:p>
            <a:pPr marL="609600" indent="-609600" eaLnBrk="1" hangingPunct="1">
              <a:lnSpc>
                <a:spcPct val="70000"/>
              </a:lnSpc>
              <a:buFontTx/>
              <a:buNone/>
            </a:pPr>
            <a:r>
              <a:rPr lang="en-AU" sz="2000" smtClean="0">
                <a:latin typeface="Calibri" pitchFamily="34" charset="0"/>
              </a:rPr>
              <a:t>TT:    “Apa yang kuberikan, George?”</a:t>
            </a:r>
          </a:p>
          <a:p>
            <a:pPr marL="609600" indent="-609600" eaLnBrk="1" hangingPunct="1">
              <a:lnSpc>
                <a:spcPct val="70000"/>
              </a:lnSpc>
              <a:buFontTx/>
              <a:buNone/>
            </a:pPr>
            <a:r>
              <a:rPr lang="en-AU" sz="2000" smtClean="0">
                <a:latin typeface="Calibri" pitchFamily="34" charset="0"/>
              </a:rPr>
              <a:t>          </a:t>
            </a:r>
            <a:r>
              <a:rPr lang="de-DE" sz="2000" smtClean="0">
                <a:latin typeface="Calibri" pitchFamily="34" charset="0"/>
              </a:rPr>
              <a:t>“Keparat, engkau mengerti betul apa. </a:t>
            </a:r>
            <a:r>
              <a:rPr lang="de-DE" sz="2000" u="sng" smtClean="0">
                <a:latin typeface="Calibri" pitchFamily="34" charset="0"/>
              </a:rPr>
              <a:t>Berikan tikus itu</a:t>
            </a:r>
            <a:r>
              <a:rPr lang="de-DE" sz="2000" smtClean="0">
                <a:latin typeface="Calibri" pitchFamily="34" charset="0"/>
              </a:rPr>
              <a:t>.”  </a:t>
            </a:r>
            <a:r>
              <a:rPr lang="en-AU" sz="2000" smtClean="0">
                <a:latin typeface="Calibri" pitchFamily="34" charset="0"/>
              </a:rPr>
              <a:t>(Give me the mouse). </a:t>
            </a:r>
            <a:r>
              <a:rPr lang="en-AU" sz="2000" i="1" smtClean="0">
                <a:latin typeface="Calibri" pitchFamily="34" charset="0"/>
              </a:rPr>
              <a:t>Tikus dan Manusia</a:t>
            </a:r>
            <a:r>
              <a:rPr lang="en-AU" sz="2000" smtClean="0">
                <a:latin typeface="Calibri" pitchFamily="34" charset="0"/>
              </a:rPr>
              <a:t>, </a:t>
            </a:r>
            <a:r>
              <a:rPr lang="en-US" sz="2000" smtClean="0">
                <a:latin typeface="Calibri" pitchFamily="34" charset="0"/>
              </a:rPr>
              <a:t>P.14 </a:t>
            </a:r>
          </a:p>
          <a:p>
            <a:pPr marL="609600" indent="-609600" eaLnBrk="1" hangingPunct="1">
              <a:lnSpc>
                <a:spcPct val="70000"/>
              </a:lnSpc>
              <a:buFontTx/>
              <a:buNone/>
            </a:pPr>
            <a:endParaRPr lang="en-US" sz="2000" smtClean="0">
              <a:latin typeface="Calibri" pitchFamily="34" charset="0"/>
            </a:endParaRPr>
          </a:p>
          <a:p>
            <a:pPr marL="609600" indent="-609600" eaLnBrk="1" hangingPunct="1">
              <a:lnSpc>
                <a:spcPct val="70000"/>
              </a:lnSpc>
              <a:buFontTx/>
              <a:buNone/>
            </a:pPr>
            <a:r>
              <a:rPr lang="en-US" sz="2000" smtClean="0">
                <a:latin typeface="Calibri" pitchFamily="34" charset="0"/>
              </a:rPr>
              <a:t>The shift is categorical because </a:t>
            </a:r>
            <a:r>
              <a:rPr lang="en-AU" sz="2000" smtClean="0">
                <a:latin typeface="Calibri" pitchFamily="34" charset="0"/>
              </a:rPr>
              <a:t>‘Give me the mouse’</a:t>
            </a:r>
            <a:r>
              <a:rPr lang="en-US" sz="2000" smtClean="0">
                <a:latin typeface="Calibri" pitchFamily="34" charset="0"/>
              </a:rPr>
              <a:t> is an implicature of ‘</a:t>
            </a:r>
            <a:r>
              <a:rPr lang="en-US" sz="2000" u="sng" smtClean="0">
                <a:latin typeface="Calibri" pitchFamily="34" charset="0"/>
              </a:rPr>
              <a:t>I want that mouse</a:t>
            </a:r>
            <a:r>
              <a:rPr lang="en-US" sz="2000" smtClean="0">
                <a:latin typeface="Calibri" pitchFamily="34" charset="0"/>
              </a:rPr>
              <a:t>’ in the ST, but in the TT it becomes part of the explicature.  In other words the meaning shifts from the implicit to the explicit. </a:t>
            </a:r>
          </a:p>
          <a:p>
            <a:pPr marL="609600" indent="-609600" eaLnBrk="1" hangingPunct="1">
              <a:lnSpc>
                <a:spcPct val="70000"/>
              </a:lnSpc>
              <a:buFontTx/>
              <a:buNone/>
            </a:pPr>
            <a:endParaRPr lang="en-AU" sz="2000" smtClean="0">
              <a:latin typeface="Calibri" pitchFamily="34" charset="0"/>
            </a:endParaRPr>
          </a:p>
          <a:p>
            <a:pPr marL="609600" indent="-609600" eaLnBrk="1" hangingPunct="1">
              <a:lnSpc>
                <a:spcPct val="70000"/>
              </a:lnSpc>
              <a:buFontTx/>
              <a:buNone/>
            </a:pPr>
            <a:r>
              <a:rPr lang="en-US" sz="2000" smtClean="0">
                <a:latin typeface="Calibri" pitchFamily="34" charset="0"/>
              </a:rPr>
              <a:t>X→ Y, in which Y is an implicature of X. </a:t>
            </a:r>
          </a:p>
          <a:p>
            <a:pPr marL="609600" indent="-609600" eaLnBrk="1" hangingPunct="1">
              <a:lnSpc>
                <a:spcPct val="70000"/>
              </a:lnSpc>
              <a:buFontTx/>
              <a:buNone/>
            </a:pPr>
            <a:endParaRPr lang="en-US" sz="2000" smtClean="0">
              <a:latin typeface="Calibri" pitchFamily="34" charset="0"/>
            </a:endParaRPr>
          </a:p>
          <a:p>
            <a:pPr marL="609600" indent="-609600" eaLnBrk="1" hangingPunct="1">
              <a:lnSpc>
                <a:spcPct val="70000"/>
              </a:lnSpc>
              <a:buFontTx/>
              <a:buNone/>
            </a:pPr>
            <a:r>
              <a:rPr lang="en-US" sz="2000" smtClean="0">
                <a:latin typeface="Calibri" pitchFamily="34" charset="0"/>
              </a:rPr>
              <a:t>It is a case of explicitation because the meaning ‘the corner is folded’ becomes more accessible by moving to the level of explicature (by being encoded).</a:t>
            </a:r>
          </a:p>
          <a:p>
            <a:pPr marL="609600" indent="-609600" eaLnBrk="1" hangingPunct="1">
              <a:lnSpc>
                <a:spcPct val="70000"/>
              </a:lnSpc>
              <a:buFontTx/>
              <a:buNone/>
            </a:pPr>
            <a:endParaRPr lang="en-AU" sz="2000" smtClean="0">
              <a:latin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eaLnBrk="1" hangingPunct="1"/>
            <a:r>
              <a:rPr lang="en-US" sz="3600" b="1" smtClean="0">
                <a:latin typeface="Constantia" pitchFamily="18" charset="0"/>
              </a:rPr>
              <a:t>Categorical de-explicitation</a:t>
            </a:r>
            <a:br>
              <a:rPr lang="en-US" sz="3600" b="1" smtClean="0">
                <a:latin typeface="Constantia" pitchFamily="18" charset="0"/>
              </a:rPr>
            </a:br>
            <a:endParaRPr lang="en-AU" sz="3600" b="1" smtClean="0">
              <a:latin typeface="Constantia" pitchFamily="18" charset="0"/>
            </a:endParaRPr>
          </a:p>
        </p:txBody>
      </p:sp>
      <p:sp>
        <p:nvSpPr>
          <p:cNvPr id="12291" name="Rectangle 3"/>
          <p:cNvSpPr>
            <a:spLocks noGrp="1" noChangeArrowheads="1"/>
          </p:cNvSpPr>
          <p:nvPr>
            <p:ph idx="1"/>
          </p:nvPr>
        </p:nvSpPr>
        <p:spPr/>
        <p:txBody>
          <a:bodyPr>
            <a:normAutofit/>
          </a:bodyPr>
          <a:lstStyle/>
          <a:p>
            <a:pPr eaLnBrk="1" hangingPunct="1">
              <a:buFontTx/>
              <a:buNone/>
            </a:pPr>
            <a:r>
              <a:rPr lang="en-AU" sz="2000" smtClean="0">
                <a:latin typeface="Calibri" pitchFamily="34" charset="0"/>
              </a:rPr>
              <a:t>ST: “… Maybe I can preach again. Folks out lonely on the road, folks with no Ian', no home to go to. </a:t>
            </a:r>
            <a:r>
              <a:rPr lang="en-AU" sz="2000" u="sng" smtClean="0">
                <a:latin typeface="Calibri" pitchFamily="34" charset="0"/>
              </a:rPr>
              <a:t>They got to have some kind of home</a:t>
            </a:r>
            <a:r>
              <a:rPr lang="en-AU" sz="2000" b="1" smtClean="0">
                <a:latin typeface="Calibri" pitchFamily="34" charset="0"/>
              </a:rPr>
              <a:t>….</a:t>
            </a:r>
            <a:r>
              <a:rPr lang="en-AU" sz="2000" smtClean="0">
                <a:latin typeface="Calibri" pitchFamily="34" charset="0"/>
              </a:rPr>
              <a:t>" He stood over the fire. The hundred muscles of his neck stood out in high relief, and the firelight went deep into his eyes and ignited red embers. </a:t>
            </a:r>
            <a:r>
              <a:rPr lang="en-AU" sz="2000" i="1" smtClean="0">
                <a:latin typeface="Calibri" pitchFamily="34" charset="0"/>
              </a:rPr>
              <a:t>The Grapes of Wrath</a:t>
            </a:r>
            <a:r>
              <a:rPr lang="en-AU" sz="2000" smtClean="0">
                <a:latin typeface="Calibri" pitchFamily="34" charset="0"/>
              </a:rPr>
              <a:t>, P.58-9</a:t>
            </a:r>
          </a:p>
          <a:p>
            <a:pPr eaLnBrk="1" hangingPunct="1">
              <a:buFontTx/>
              <a:buNone/>
            </a:pPr>
            <a:r>
              <a:rPr lang="en-AU" sz="2000" smtClean="0">
                <a:latin typeface="Calibri" pitchFamily="34" charset="0"/>
              </a:rPr>
              <a:t>TT: omitted and thus the text in bold only becomes an implicature of the previous sentence. </a:t>
            </a:r>
            <a:r>
              <a:rPr lang="en-AU" sz="2000" i="1" smtClean="0">
                <a:latin typeface="Calibri" pitchFamily="34" charset="0"/>
              </a:rPr>
              <a:t>Amarah</a:t>
            </a:r>
            <a:r>
              <a:rPr lang="en-AU" sz="2000" smtClean="0">
                <a:latin typeface="Calibri" pitchFamily="34" charset="0"/>
              </a:rPr>
              <a:t>, Vol.1. P.71</a:t>
            </a:r>
          </a:p>
          <a:p>
            <a:pPr eaLnBrk="1" hangingPunct="1">
              <a:buFontTx/>
              <a:buNone/>
            </a:pPr>
            <a:endParaRPr lang="en-US" sz="2000" smtClean="0">
              <a:latin typeface="Calibri" pitchFamily="34" charset="0"/>
            </a:endParaRPr>
          </a:p>
          <a:p>
            <a:pPr eaLnBrk="1" hangingPunct="1">
              <a:buFontTx/>
              <a:buNone/>
            </a:pPr>
            <a:r>
              <a:rPr lang="en-US" sz="2000" smtClean="0">
                <a:latin typeface="Calibri" pitchFamily="34" charset="0"/>
              </a:rPr>
              <a:t>The shift is categorical because the meaning of ‘They got to have some kind of home’ moves from being an explicature to an implicature of the previous sentence. </a:t>
            </a:r>
          </a:p>
          <a:p>
            <a:pPr eaLnBrk="1" hangingPunct="1">
              <a:buFontTx/>
              <a:buNone/>
            </a:pPr>
            <a:r>
              <a:rPr lang="en-US" sz="2000" smtClean="0">
                <a:latin typeface="Calibri" pitchFamily="34" charset="0"/>
              </a:rPr>
              <a:t>X → Y, in which X is an explicature and Y is an implicature</a:t>
            </a:r>
            <a:r>
              <a:rPr lang="en-US" sz="2000" smtClean="0"/>
              <a:t>.</a:t>
            </a:r>
            <a:endParaRPr lang="en-AU" sz="20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GB" smtClean="0">
                <a:latin typeface="Constantia" pitchFamily="18" charset="0"/>
              </a:rPr>
              <a:t>Contextual effects</a:t>
            </a:r>
          </a:p>
        </p:txBody>
      </p:sp>
      <p:sp>
        <p:nvSpPr>
          <p:cNvPr id="3" name="Content Placeholder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en-GB" dirty="0" smtClean="0">
                <a:latin typeface="+mj-lt"/>
              </a:rPr>
              <a:t>The scalar/categorical typology, however, can only be most fruitful if we also take the contextual effects into account. Eventually what matters in translation as a type of communication is not what is gained and lost, but the effects of the shift the translator want to achieve for the rendering.</a:t>
            </a:r>
          </a:p>
          <a:p>
            <a:pPr marL="274320" indent="-274320" eaLnBrk="1" fontAlgn="auto" hangingPunct="1">
              <a:spcAft>
                <a:spcPts val="0"/>
              </a:spcAft>
              <a:buClr>
                <a:schemeClr val="accent3"/>
              </a:buClr>
              <a:buFont typeface="Wingdings 2"/>
              <a:buChar char=""/>
              <a:defRPr/>
            </a:pPr>
            <a:r>
              <a:rPr lang="en-GB" dirty="0" smtClean="0">
                <a:latin typeface="+mj-lt"/>
              </a:rPr>
              <a:t>Considering the above issue, I have also considered the likely reasons of the shifts (clarity, naturalness, stylistic, etc) for the classification of my data. </a:t>
            </a:r>
          </a:p>
          <a:p>
            <a:pPr marL="274320" indent="-274320" eaLnBrk="1" fontAlgn="auto" hangingPunct="1">
              <a:spcAft>
                <a:spcPts val="0"/>
              </a:spcAft>
              <a:buClr>
                <a:schemeClr val="accent3"/>
              </a:buClr>
              <a:buFont typeface="Wingdings 2"/>
              <a:buChar char=""/>
              <a:defRPr/>
            </a:pPr>
            <a:endParaRPr lang="en-GB" dirty="0">
              <a:latin typeface="+mj-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581025"/>
          </a:xfrm>
        </p:spPr>
        <p:txBody>
          <a:bodyPr/>
          <a:lstStyle/>
          <a:p>
            <a:pPr eaLnBrk="1" hangingPunct="1"/>
            <a:r>
              <a:rPr lang="en-GB" sz="3200" smtClean="0">
                <a:latin typeface="Constantia" pitchFamily="18" charset="0"/>
              </a:rPr>
              <a:t>Sample of data from </a:t>
            </a:r>
            <a:r>
              <a:rPr lang="en-GB" sz="3200" i="1" smtClean="0">
                <a:latin typeface="Constantia" pitchFamily="18" charset="0"/>
              </a:rPr>
              <a:t>Of Mice and Men</a:t>
            </a:r>
          </a:p>
        </p:txBody>
      </p:sp>
      <p:graphicFrame>
        <p:nvGraphicFramePr>
          <p:cNvPr id="5" name="Table 4"/>
          <p:cNvGraphicFramePr>
            <a:graphicFrameLocks noGrp="1"/>
          </p:cNvGraphicFramePr>
          <p:nvPr/>
        </p:nvGraphicFramePr>
        <p:xfrm>
          <a:off x="1711325" y="2444750"/>
          <a:ext cx="5721350" cy="1970088"/>
        </p:xfrm>
        <a:graphic>
          <a:graphicData uri="http://schemas.openxmlformats.org/drawingml/2006/table">
            <a:tbl>
              <a:tblPr/>
              <a:tblGrid>
                <a:gridCol w="1823085"/>
                <a:gridCol w="568960"/>
                <a:gridCol w="568325"/>
                <a:gridCol w="569595"/>
                <a:gridCol w="568960"/>
                <a:gridCol w="568325"/>
                <a:gridCol w="568960"/>
                <a:gridCol w="485140"/>
              </a:tblGrid>
              <a:tr h="209550">
                <a:tc>
                  <a:txBody>
                    <a:bodyPr/>
                    <a:lstStyle/>
                    <a:p>
                      <a:pPr>
                        <a:spcAft>
                          <a:spcPts val="0"/>
                        </a:spcAft>
                      </a:pPr>
                      <a:r>
                        <a:rPr lang="en-AU" sz="1100" b="1">
                          <a:solidFill>
                            <a:srgbClr val="000000"/>
                          </a:solidFill>
                          <a:latin typeface="Calibri"/>
                          <a:ea typeface="SimSun"/>
                          <a:cs typeface="Times New Roman"/>
                        </a:rPr>
                        <a:t>Likely reason of shift</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b="1">
                          <a:latin typeface="Calibri"/>
                          <a:ea typeface="SimSun"/>
                          <a:cs typeface="Times New Roman"/>
                        </a:rPr>
                        <a:t>Scalar</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b="1">
                          <a:latin typeface="Calibri"/>
                          <a:ea typeface="SimSun"/>
                          <a:cs typeface="Times New Roman"/>
                        </a:rPr>
                        <a:t>Catg</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b="1">
                          <a:latin typeface="Calibri"/>
                          <a:ea typeface="SimSun"/>
                          <a:cs typeface="Times New Roman"/>
                        </a:rPr>
                        <a:t>Sub-Total</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b="1">
                          <a:latin typeface="Calibri"/>
                          <a:ea typeface="SimSun"/>
                          <a:cs typeface="Times New Roman"/>
                        </a:rPr>
                        <a:t>Scalar</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b="1">
                          <a:latin typeface="Calibri"/>
                          <a:ea typeface="SimSun"/>
                          <a:cs typeface="Times New Roman"/>
                        </a:rPr>
                        <a:t>Catg</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b="1">
                          <a:latin typeface="Calibri"/>
                          <a:ea typeface="SimSun"/>
                          <a:cs typeface="Times New Roman"/>
                        </a:rPr>
                        <a:t>Sub-Total </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a:spcAft>
                          <a:spcPts val="0"/>
                        </a:spcAft>
                      </a:pPr>
                      <a:r>
                        <a:rPr lang="en-AU" sz="1100" b="1">
                          <a:solidFill>
                            <a:srgbClr val="000000"/>
                          </a:solidFill>
                          <a:latin typeface="Calibri"/>
                          <a:ea typeface="SimSun"/>
                          <a:cs typeface="Times New Roman"/>
                        </a:rPr>
                        <a:t>Total S &amp;C</a:t>
                      </a:r>
                      <a:endParaRPr lang="en-GB" sz="1200">
                        <a:latin typeface="Times New Roman"/>
                        <a:ea typeface="SimSun"/>
                        <a:cs typeface="Angsana New"/>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9550">
                <a:tc>
                  <a:txBody>
                    <a:bodyPr/>
                    <a:lstStyle/>
                    <a:p>
                      <a:pPr>
                        <a:spcAft>
                          <a:spcPts val="0"/>
                        </a:spcAft>
                      </a:pPr>
                      <a:r>
                        <a:rPr lang="en-AU" sz="1100">
                          <a:solidFill>
                            <a:srgbClr val="000000"/>
                          </a:solidFill>
                          <a:latin typeface="Calibri"/>
                          <a:ea typeface="SimSun"/>
                          <a:cs typeface="Times New Roman"/>
                        </a:rPr>
                        <a:t>Clarity</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100">
                          <a:latin typeface="Calibri"/>
                          <a:ea typeface="SimSun"/>
                          <a:cs typeface="Times New Roman"/>
                        </a:rPr>
                        <a:t>2</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a:latin typeface="Calibri"/>
                          <a:ea typeface="SimSun"/>
                          <a:cs typeface="Times New Roman"/>
                        </a:rPr>
                        <a:t>1</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a:latin typeface="Calibri"/>
                          <a:ea typeface="SimSun"/>
                          <a:cs typeface="Times New Roman"/>
                        </a:rPr>
                        <a:t>3</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AU" sz="11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endParaRPr lang="en-AU" sz="11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a:latin typeface="Calibri"/>
                          <a:ea typeface="SimSun"/>
                          <a:cs typeface="Times New Roman"/>
                        </a:rPr>
                        <a:t>0</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100">
                          <a:solidFill>
                            <a:srgbClr val="000000"/>
                          </a:solidFill>
                          <a:latin typeface="Calibri"/>
                          <a:ea typeface="SimSun"/>
                          <a:cs typeface="Times New Roman"/>
                        </a:rPr>
                        <a:t>10.7%</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9550">
                <a:tc>
                  <a:txBody>
                    <a:bodyPr/>
                    <a:lstStyle/>
                    <a:p>
                      <a:pPr>
                        <a:spcAft>
                          <a:spcPts val="0"/>
                        </a:spcAft>
                      </a:pPr>
                      <a:r>
                        <a:rPr lang="en-AU" sz="1100">
                          <a:solidFill>
                            <a:srgbClr val="000000"/>
                          </a:solidFill>
                          <a:latin typeface="Calibri"/>
                          <a:ea typeface="SimSun"/>
                          <a:cs typeface="Times New Roman"/>
                        </a:rPr>
                        <a:t>Naturalness – clarity </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100">
                          <a:latin typeface="Calibri"/>
                          <a:ea typeface="SimSun"/>
                          <a:cs typeface="Times New Roman"/>
                        </a:rPr>
                        <a:t>6</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a:latin typeface="Calibri"/>
                          <a:ea typeface="SimSun"/>
                          <a:cs typeface="Times New Roman"/>
                        </a:rPr>
                        <a:t>1</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a:latin typeface="Calibri"/>
                          <a:ea typeface="SimSun"/>
                          <a:cs typeface="Times New Roman"/>
                        </a:rPr>
                        <a:t>7</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100">
                          <a:latin typeface="Calibri"/>
                          <a:ea typeface="SimSun"/>
                          <a:cs typeface="Times New Roman"/>
                        </a:rPr>
                        <a:t> </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a:latin typeface="Calibri"/>
                          <a:ea typeface="SimSun"/>
                          <a:cs typeface="Times New Roman"/>
                        </a:rPr>
                        <a:t> </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a:latin typeface="Calibri"/>
                          <a:ea typeface="SimSun"/>
                          <a:cs typeface="Times New Roman"/>
                        </a:rPr>
                        <a:t>0</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AU" sz="1100">
                          <a:solidFill>
                            <a:srgbClr val="000000"/>
                          </a:solidFill>
                          <a:latin typeface="Calibri"/>
                          <a:ea typeface="SimSun"/>
                          <a:cs typeface="Times New Roman"/>
                        </a:rPr>
                        <a:t>25.0%</a:t>
                      </a:r>
                      <a:endParaRPr lang="en-GB" sz="1200">
                        <a:latin typeface="Times New Roman"/>
                        <a:ea typeface="SimSun"/>
                        <a:cs typeface="Angsana New"/>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9550">
                <a:tc>
                  <a:txBody>
                    <a:bodyPr/>
                    <a:lstStyle/>
                    <a:p>
                      <a:pPr>
                        <a:spcAft>
                          <a:spcPts val="0"/>
                        </a:spcAft>
                      </a:pPr>
                      <a:r>
                        <a:rPr lang="en-AU" sz="1100">
                          <a:solidFill>
                            <a:srgbClr val="000000"/>
                          </a:solidFill>
                          <a:latin typeface="Calibri"/>
                          <a:ea typeface="SimSun"/>
                          <a:cs typeface="Times New Roman"/>
                        </a:rPr>
                        <a:t>Conciseness – clarity </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100">
                          <a:latin typeface="Calibri"/>
                          <a:ea typeface="SimSun"/>
                          <a:cs typeface="Times New Roman"/>
                        </a:rPr>
                        <a:t>0</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a:latin typeface="Calibri"/>
                          <a:ea typeface="SimSun"/>
                          <a:cs typeface="Times New Roman"/>
                        </a:rPr>
                        <a:t>1</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a:latin typeface="Calibri"/>
                          <a:ea typeface="SimSun"/>
                          <a:cs typeface="Times New Roman"/>
                        </a:rPr>
                        <a:t>1</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100">
                          <a:latin typeface="Calibri"/>
                          <a:ea typeface="SimSun"/>
                          <a:cs typeface="Times New Roman"/>
                        </a:rPr>
                        <a:t>1</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a:latin typeface="Calibri"/>
                          <a:ea typeface="SimSun"/>
                          <a:cs typeface="Times New Roman"/>
                        </a:rPr>
                        <a:t> </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a:latin typeface="Calibri"/>
                          <a:ea typeface="SimSun"/>
                          <a:cs typeface="Times New Roman"/>
                        </a:rPr>
                        <a:t>1</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AU" sz="1100">
                          <a:solidFill>
                            <a:srgbClr val="000000"/>
                          </a:solidFill>
                          <a:latin typeface="Calibri"/>
                          <a:ea typeface="SimSun"/>
                          <a:cs typeface="Times New Roman"/>
                        </a:rPr>
                        <a:t>7.1%</a:t>
                      </a:r>
                      <a:endParaRPr lang="en-GB" sz="1200">
                        <a:latin typeface="Times New Roman"/>
                        <a:ea typeface="SimSun"/>
                        <a:cs typeface="Angsana New"/>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9550">
                <a:tc>
                  <a:txBody>
                    <a:bodyPr/>
                    <a:lstStyle/>
                    <a:p>
                      <a:pPr>
                        <a:spcAft>
                          <a:spcPts val="0"/>
                        </a:spcAft>
                      </a:pPr>
                      <a:r>
                        <a:rPr lang="en-AU" sz="1100">
                          <a:solidFill>
                            <a:srgbClr val="000000"/>
                          </a:solidFill>
                          <a:latin typeface="Calibri"/>
                          <a:ea typeface="SimSun"/>
                          <a:cs typeface="Times New Roman"/>
                        </a:rPr>
                        <a:t>clarity – style</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100">
                          <a:latin typeface="Calibri"/>
                          <a:ea typeface="SimSun"/>
                          <a:cs typeface="Times New Roman"/>
                        </a:rPr>
                        <a:t>14</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a:latin typeface="Calibri"/>
                          <a:ea typeface="SimSun"/>
                          <a:cs typeface="Times New Roman"/>
                        </a:rPr>
                        <a:t>1</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a:latin typeface="Calibri"/>
                          <a:ea typeface="SimSun"/>
                          <a:cs typeface="Times New Roman"/>
                        </a:rPr>
                        <a:t>15</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100">
                          <a:latin typeface="Calibri"/>
                          <a:ea typeface="SimSun"/>
                          <a:cs typeface="Times New Roman"/>
                        </a:rPr>
                        <a:t>1</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a:latin typeface="Calibri"/>
                          <a:ea typeface="SimSun"/>
                          <a:cs typeface="Times New Roman"/>
                        </a:rPr>
                        <a:t> </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a:latin typeface="Calibri"/>
                          <a:ea typeface="SimSun"/>
                          <a:cs typeface="Times New Roman"/>
                        </a:rPr>
                        <a:t>1</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AU" sz="1100">
                          <a:solidFill>
                            <a:srgbClr val="000000"/>
                          </a:solidFill>
                          <a:latin typeface="Calibri"/>
                          <a:ea typeface="SimSun"/>
                          <a:cs typeface="Times New Roman"/>
                        </a:rPr>
                        <a:t>57.1%</a:t>
                      </a:r>
                      <a:endParaRPr lang="en-GB" sz="1200">
                        <a:latin typeface="Times New Roman"/>
                        <a:ea typeface="SimSun"/>
                        <a:cs typeface="Angsana New"/>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9550">
                <a:tc>
                  <a:txBody>
                    <a:bodyPr/>
                    <a:lstStyle/>
                    <a:p>
                      <a:pPr algn="r">
                        <a:spcAft>
                          <a:spcPts val="0"/>
                        </a:spcAft>
                      </a:pPr>
                      <a:r>
                        <a:rPr lang="en-AU" sz="1100" b="1">
                          <a:solidFill>
                            <a:srgbClr val="000000"/>
                          </a:solidFill>
                          <a:latin typeface="Calibri"/>
                          <a:ea typeface="SimSun"/>
                          <a:cs typeface="Times New Roman"/>
                        </a:rPr>
                        <a:t>                 Sub –  Total</a:t>
                      </a:r>
                      <a:endParaRPr lang="en-GB" sz="1200">
                        <a:latin typeface="Times New Roman"/>
                        <a:ea typeface="SimSun"/>
                        <a:cs typeface="Angsana New"/>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AU" sz="1100">
                          <a:solidFill>
                            <a:srgbClr val="000000"/>
                          </a:solidFill>
                          <a:latin typeface="Calibri"/>
                          <a:ea typeface="SimSun"/>
                          <a:cs typeface="Times New Roman"/>
                        </a:rPr>
                        <a:t>22</a:t>
                      </a:r>
                      <a:endParaRPr lang="en-GB" sz="1200">
                        <a:latin typeface="Times New Roman"/>
                        <a:ea typeface="SimSun"/>
                        <a:cs typeface="Angsana New"/>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a:spcAft>
                          <a:spcPts val="0"/>
                        </a:spcAft>
                      </a:pPr>
                      <a:r>
                        <a:rPr lang="en-AU" sz="1100">
                          <a:solidFill>
                            <a:srgbClr val="000000"/>
                          </a:solidFill>
                          <a:latin typeface="Calibri"/>
                          <a:ea typeface="SimSun"/>
                          <a:cs typeface="Times New Roman"/>
                        </a:rPr>
                        <a:t>4</a:t>
                      </a:r>
                      <a:endParaRPr lang="en-GB" sz="1200">
                        <a:latin typeface="Times New Roman"/>
                        <a:ea typeface="SimSun"/>
                        <a:cs typeface="Angsana New"/>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a:spcAft>
                          <a:spcPts val="0"/>
                        </a:spcAft>
                      </a:pPr>
                      <a:r>
                        <a:rPr lang="en-AU" sz="1100">
                          <a:solidFill>
                            <a:srgbClr val="000000"/>
                          </a:solidFill>
                          <a:latin typeface="Calibri"/>
                          <a:ea typeface="SimSun"/>
                          <a:cs typeface="Times New Roman"/>
                        </a:rPr>
                        <a:t>26</a:t>
                      </a:r>
                      <a:endParaRPr lang="en-GB" sz="1200">
                        <a:latin typeface="Times New Roman"/>
                        <a:ea typeface="SimSun"/>
                        <a:cs typeface="Angsana New"/>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AU" sz="1100">
                          <a:solidFill>
                            <a:srgbClr val="000000"/>
                          </a:solidFill>
                          <a:latin typeface="Calibri"/>
                          <a:ea typeface="SimSun"/>
                          <a:cs typeface="Times New Roman"/>
                        </a:rPr>
                        <a:t>2</a:t>
                      </a:r>
                      <a:endParaRPr lang="en-GB" sz="1200">
                        <a:latin typeface="Times New Roman"/>
                        <a:ea typeface="SimSun"/>
                        <a:cs typeface="Angsana New"/>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a:solidFill>
                            <a:srgbClr val="000000"/>
                          </a:solidFill>
                          <a:latin typeface="Calibri"/>
                          <a:ea typeface="SimSun"/>
                          <a:cs typeface="Times New Roman"/>
                        </a:rPr>
                        <a:t>0</a:t>
                      </a:r>
                      <a:endParaRPr lang="en-GB" sz="1200">
                        <a:latin typeface="Times New Roman"/>
                        <a:ea typeface="SimSun"/>
                        <a:cs typeface="Angsana New"/>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a:solidFill>
                            <a:srgbClr val="000000"/>
                          </a:solidFill>
                          <a:latin typeface="Calibri"/>
                          <a:ea typeface="SimSun"/>
                          <a:cs typeface="Times New Roman"/>
                        </a:rPr>
                        <a:t>2</a:t>
                      </a:r>
                      <a:endParaRPr lang="en-GB" sz="1200">
                        <a:latin typeface="Times New Roman"/>
                        <a:ea typeface="SimSun"/>
                        <a:cs typeface="Angsana New"/>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endParaRPr lang="en-AU" sz="1100">
                        <a:solidFill>
                          <a:srgbClr val="000000"/>
                        </a:solidFill>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9D9D9"/>
                    </a:solidFill>
                  </a:tcPr>
                </a:tc>
              </a:tr>
              <a:tr h="209550">
                <a:tc>
                  <a:txBody>
                    <a:bodyPr/>
                    <a:lstStyle/>
                    <a:p>
                      <a:pPr algn="r">
                        <a:spcAft>
                          <a:spcPts val="0"/>
                        </a:spcAft>
                      </a:pPr>
                      <a:endParaRPr lang="en-GB" sz="1200">
                        <a:latin typeface="Times New Roman"/>
                        <a:ea typeface="SimSun"/>
                        <a:cs typeface="Angsana New"/>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100">
                          <a:latin typeface="Calibri"/>
                          <a:ea typeface="SimSun"/>
                          <a:cs typeface="Times New Roman"/>
                        </a:rPr>
                        <a:t>78.6%</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a:latin typeface="Calibri"/>
                          <a:ea typeface="SimSun"/>
                          <a:cs typeface="Times New Roman"/>
                        </a:rPr>
                        <a:t>14.3%</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a:latin typeface="Calibri"/>
                          <a:ea typeface="SimSun"/>
                          <a:cs typeface="Times New Roman"/>
                        </a:rPr>
                        <a:t>92.9%</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100">
                          <a:latin typeface="Calibri"/>
                          <a:ea typeface="SimSun"/>
                          <a:cs typeface="Times New Roman"/>
                        </a:rPr>
                        <a:t>7.1%</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a:latin typeface="Calibri"/>
                          <a:ea typeface="SimSun"/>
                          <a:cs typeface="Times New Roman"/>
                        </a:rPr>
                        <a:t>0.0%</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AU" sz="1100">
                          <a:latin typeface="Calibri"/>
                          <a:ea typeface="SimSun"/>
                          <a:cs typeface="Times New Roman"/>
                        </a:rPr>
                        <a:t>7.1%</a:t>
                      </a:r>
                      <a:endParaRPr lang="en-GB" sz="120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100" dirty="0">
                          <a:solidFill>
                            <a:srgbClr val="000000"/>
                          </a:solidFill>
                          <a:latin typeface="Calibri"/>
                          <a:ea typeface="SimSun"/>
                          <a:cs typeface="Times New Roman"/>
                        </a:rPr>
                        <a:t>100%</a:t>
                      </a:r>
                      <a:endParaRPr lang="en-GB" sz="1200" dirty="0">
                        <a:latin typeface="Times New Roman"/>
                        <a:ea typeface="SimSu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r>
            </a:tbl>
          </a:graphicData>
        </a:graphic>
      </p:graphicFrame>
      <p:sp>
        <p:nvSpPr>
          <p:cNvPr id="31820" name="Content Placeholder 6"/>
          <p:cNvSpPr>
            <a:spLocks noGrp="1"/>
          </p:cNvSpPr>
          <p:nvPr>
            <p:ph idx="1"/>
          </p:nvPr>
        </p:nvSpPr>
        <p:spPr/>
        <p:txBody>
          <a:bodyPr/>
          <a:lstStyle/>
          <a:p>
            <a:pPr eaLnBrk="1" hangingPunct="1"/>
            <a:r>
              <a:rPr lang="en-AU" sz="1200" b="1" smtClean="0"/>
              <a:t>                                       </a:t>
            </a:r>
            <a:r>
              <a:rPr lang="en-AU" sz="1400" b="1" smtClean="0">
                <a:latin typeface="Calibri" pitchFamily="34" charset="0"/>
              </a:rPr>
              <a:t>Table 8.2. Clarity-related Shifts in the translation of </a:t>
            </a:r>
            <a:r>
              <a:rPr lang="en-AU" sz="1400" b="1" i="1" smtClean="0">
                <a:latin typeface="Calibri" pitchFamily="34" charset="0"/>
              </a:rPr>
              <a:t>Of Mice and Men</a:t>
            </a:r>
            <a:endParaRPr lang="en-GB" sz="1400" smtClean="0">
              <a:latin typeface="Calibri" pitchFamily="34" charset="0"/>
            </a:endParaRPr>
          </a:p>
          <a:p>
            <a:pPr eaLnBrk="1" hangingPunct="1"/>
            <a:endParaRPr lang="en-GB" sz="1400" smtClean="0">
              <a:latin typeface="Calibri"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GB" sz="4400" smtClean="0">
                <a:latin typeface="Constantia" pitchFamily="18" charset="0"/>
              </a:rPr>
              <a:t>Conclusion</a:t>
            </a:r>
          </a:p>
        </p:txBody>
      </p:sp>
      <p:sp>
        <p:nvSpPr>
          <p:cNvPr id="3" name="Content Placeholder 2"/>
          <p:cNvSpPr>
            <a:spLocks noGrp="1"/>
          </p:cNvSpPr>
          <p:nvPr>
            <p:ph idx="1"/>
          </p:nvPr>
        </p:nvSpPr>
        <p:spPr/>
        <p:txBody>
          <a:bodyPr>
            <a:normAutofit/>
          </a:bodyPr>
          <a:lstStyle/>
          <a:p>
            <a:pPr eaLnBrk="1" hangingPunct="1"/>
            <a:r>
              <a:rPr lang="en-GB" smtClean="0">
                <a:latin typeface="Calibri" pitchFamily="34" charset="0"/>
              </a:rPr>
              <a:t>RT’s explicit/implicit distinction helps explicitation research to take account of the indeterminate nature of language</a:t>
            </a:r>
          </a:p>
          <a:p>
            <a:pPr eaLnBrk="1" hangingPunct="1"/>
            <a:r>
              <a:rPr lang="en-GB" smtClean="0">
                <a:latin typeface="Calibri" pitchFamily="34" charset="0"/>
              </a:rPr>
              <a:t>More analytic results for distinguishing meaning levels</a:t>
            </a:r>
          </a:p>
          <a:p>
            <a:pPr eaLnBrk="1" hangingPunct="1"/>
            <a:r>
              <a:rPr lang="en-GB" smtClean="0">
                <a:latin typeface="Calibri" pitchFamily="34" charset="0"/>
              </a:rPr>
              <a:t>Can combine product &amp; process explicitness</a:t>
            </a:r>
          </a:p>
          <a:p>
            <a:pPr eaLnBrk="1" hangingPunct="1"/>
            <a:r>
              <a:rPr lang="en-GB" smtClean="0">
                <a:latin typeface="Calibri" pitchFamily="34" charset="0"/>
              </a:rPr>
              <a:t>Hope to help studies on explicitation more fruitful </a:t>
            </a:r>
          </a:p>
          <a:p>
            <a:pPr eaLnBrk="1" hangingPunct="1"/>
            <a:endParaRPr lang="en-GB" smtClean="0"/>
          </a:p>
          <a:p>
            <a:pPr eaLnBrk="1" hangingPunct="1"/>
            <a:endParaRPr lang="en-GB"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p:txBody>
          <a:bodyPr/>
          <a:lstStyle/>
          <a:p>
            <a:r>
              <a:rPr lang="en-AU" sz="4400" smtClean="0">
                <a:latin typeface="Constantia" pitchFamily="18" charset="0"/>
              </a:rPr>
              <a:t>Introduction</a:t>
            </a:r>
          </a:p>
        </p:txBody>
      </p:sp>
      <p:sp>
        <p:nvSpPr>
          <p:cNvPr id="38915" name="Rectangle 3"/>
          <p:cNvSpPr>
            <a:spLocks noGrp="1"/>
          </p:cNvSpPr>
          <p:nvPr>
            <p:ph type="body" idx="1"/>
          </p:nvPr>
        </p:nvSpPr>
        <p:spPr/>
        <p:txBody>
          <a:bodyPr/>
          <a:lstStyle/>
          <a:p>
            <a:pPr>
              <a:lnSpc>
                <a:spcPct val="125000"/>
              </a:lnSpc>
              <a:buFont typeface="Wingdings 2" pitchFamily="18" charset="2"/>
              <a:buNone/>
            </a:pPr>
            <a:r>
              <a:rPr lang="en-AU" sz="1500" smtClean="0">
                <a:latin typeface="Calibri" pitchFamily="34" charset="0"/>
              </a:rPr>
              <a:t>The concept of explicitation itself, which is generally understood as ‘the spelling out of information which is otherwise implicit in the source text’, has been of special interest in translation studies because of its elusiveness.  Different methods have been applied in the study, e.g. by the use of the discourse based concept of explicitness and the traditional encoded/inferred distinction. The studies, however, are somewhat difficult to compare since every study seems to have its own concept of explicitation. Besides, there is also a issue with the combination of the two notions of explicitness, which is often done in explicitation research. </a:t>
            </a:r>
          </a:p>
          <a:p>
            <a:pPr>
              <a:lnSpc>
                <a:spcPct val="125000"/>
              </a:lnSpc>
              <a:buFont typeface="Wingdings 2" pitchFamily="18" charset="2"/>
              <a:buNone/>
            </a:pPr>
            <a:r>
              <a:rPr lang="en-AU" sz="1500" smtClean="0">
                <a:latin typeface="Calibri" pitchFamily="34" charset="0"/>
              </a:rPr>
              <a:t>In this presentation, therefore, I’d like to demonstrate how Relevance Theory (RT) may be able to shed more light on the elusive nature of explicitation and may also bring all the different approaches together in its future research.  I will begin by examining the types of explicitness and their use in current approaches to explicitation. Later I will propose the typology I’ve developed from the Relevance Theory Framework and explain how it may solve some issues in the area of explicitation. Examples of analysis are taken from the comparison between John Steinbeck’s novels </a:t>
            </a:r>
            <a:r>
              <a:rPr lang="en-AU" sz="1500" i="1" smtClean="0">
                <a:latin typeface="Calibri" pitchFamily="34" charset="0"/>
              </a:rPr>
              <a:t>The Grapes of Wrath</a:t>
            </a:r>
            <a:r>
              <a:rPr lang="en-AU" sz="1500" smtClean="0">
                <a:latin typeface="Calibri" pitchFamily="34" charset="0"/>
              </a:rPr>
              <a:t> and </a:t>
            </a:r>
            <a:r>
              <a:rPr lang="en-AU" sz="1500" i="1" smtClean="0">
                <a:latin typeface="Calibri" pitchFamily="34" charset="0"/>
              </a:rPr>
              <a:t>Of Mice and Men </a:t>
            </a:r>
            <a:r>
              <a:rPr lang="en-AU" sz="1500" smtClean="0">
                <a:latin typeface="Calibri" pitchFamily="34" charset="0"/>
              </a:rPr>
              <a:t>and their translation</a:t>
            </a:r>
            <a:endParaRPr lang="en-AU" sz="220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p:nvPr>
        </p:nvSpPr>
        <p:spPr>
          <a:xfrm>
            <a:off x="457200" y="704850"/>
            <a:ext cx="8229600" cy="563563"/>
          </a:xfrm>
        </p:spPr>
        <p:txBody>
          <a:bodyPr/>
          <a:lstStyle/>
          <a:p>
            <a:r>
              <a:rPr lang="en-AU" sz="2800" smtClean="0">
                <a:latin typeface="Constantia" pitchFamily="18" charset="0"/>
              </a:rPr>
              <a:t>References:</a:t>
            </a:r>
          </a:p>
        </p:txBody>
      </p:sp>
      <p:sp>
        <p:nvSpPr>
          <p:cNvPr id="36867" name="Rectangle 3"/>
          <p:cNvSpPr>
            <a:spLocks noGrp="1"/>
          </p:cNvSpPr>
          <p:nvPr>
            <p:ph type="body" idx="1"/>
          </p:nvPr>
        </p:nvSpPr>
        <p:spPr>
          <a:xfrm>
            <a:off x="457200" y="1484313"/>
            <a:ext cx="8229600" cy="4840287"/>
          </a:xfrm>
        </p:spPr>
        <p:txBody>
          <a:bodyPr/>
          <a:lstStyle/>
          <a:p>
            <a:pPr>
              <a:buFont typeface="Wingdings 2" pitchFamily="18" charset="2"/>
              <a:buNone/>
            </a:pPr>
            <a:r>
              <a:rPr lang="en-AU" sz="2000" smtClean="0"/>
              <a:t>Carston, Robyn (2002). </a:t>
            </a:r>
            <a:r>
              <a:rPr lang="en-AU" sz="2000" i="1" smtClean="0"/>
              <a:t>Thoughts and utterances: the pragmatics of explicit communication.</a:t>
            </a:r>
            <a:r>
              <a:rPr lang="en-AU" sz="2000" smtClean="0"/>
              <a:t> 2nd ed. Oxford: Blackwell.</a:t>
            </a:r>
          </a:p>
          <a:p>
            <a:pPr>
              <a:buFont typeface="Wingdings 2" pitchFamily="18" charset="2"/>
              <a:buNone/>
            </a:pPr>
            <a:r>
              <a:rPr lang="en-AU" sz="2000" smtClean="0"/>
              <a:t>Kamenická, Renata (2007). </a:t>
            </a:r>
            <a:r>
              <a:rPr lang="en-AU" sz="2000" i="1" smtClean="0"/>
              <a:t>Defining explicitation in translation</a:t>
            </a:r>
            <a:r>
              <a:rPr lang="en-AU" sz="2000" smtClean="0"/>
              <a:t>. Brno Studies in English, S13, 2007, pp.45-56.</a:t>
            </a:r>
          </a:p>
          <a:p>
            <a:pPr>
              <a:buFont typeface="Wingdings 2" pitchFamily="18" charset="2"/>
              <a:buNone/>
            </a:pPr>
            <a:r>
              <a:rPr lang="en-AU" sz="2000" smtClean="0"/>
              <a:t>Sperber</a:t>
            </a:r>
            <a:r>
              <a:rPr lang="en-AU" sz="2000" i="1" smtClean="0"/>
              <a:t> </a:t>
            </a:r>
            <a:r>
              <a:rPr lang="en-AU" sz="2000" smtClean="0"/>
              <a:t>D. and D. Wilson (1986) </a:t>
            </a:r>
            <a:r>
              <a:rPr lang="en-AU" sz="2000" i="1" smtClean="0"/>
              <a:t>Relevance: communication and cognition</a:t>
            </a:r>
            <a:r>
              <a:rPr lang="en-AU" sz="2000" smtClean="0"/>
              <a:t>. Oxford: Blackwell.</a:t>
            </a:r>
          </a:p>
          <a:p>
            <a:pPr>
              <a:buFont typeface="Wingdings 2" pitchFamily="18" charset="2"/>
              <a:buNone/>
            </a:pPr>
            <a:r>
              <a:rPr lang="en-AU" sz="2000" smtClean="0"/>
              <a:t>Steinbeck, John (1937/1970). </a:t>
            </a:r>
            <a:r>
              <a:rPr lang="en-AU" sz="2000" i="1" smtClean="0"/>
              <a:t>Of Mice and Men. </a:t>
            </a:r>
            <a:r>
              <a:rPr lang="en-AU" sz="2000" smtClean="0"/>
              <a:t>London: Penguin Books.</a:t>
            </a:r>
          </a:p>
          <a:p>
            <a:pPr>
              <a:buFont typeface="Wingdings 2" pitchFamily="18" charset="2"/>
              <a:buNone/>
            </a:pPr>
            <a:r>
              <a:rPr lang="en-AU" sz="2000" smtClean="0"/>
              <a:t>Steinbeck, John (1937/2003). </a:t>
            </a:r>
            <a:r>
              <a:rPr lang="en-AU" sz="2000" i="1" smtClean="0"/>
              <a:t>Of Mice and Men. (</a:t>
            </a:r>
            <a:r>
              <a:rPr lang="en-AU" sz="2000" smtClean="0"/>
              <a:t>P.A. Toer, Trans.). Jakarta: Lentera Dipantara.</a:t>
            </a:r>
          </a:p>
          <a:p>
            <a:pPr>
              <a:buFont typeface="Wingdings 2" pitchFamily="18" charset="2"/>
              <a:buNone/>
            </a:pPr>
            <a:r>
              <a:rPr lang="en-AU" sz="2000" smtClean="0"/>
              <a:t>Steinbeck, John (1939/2000). </a:t>
            </a:r>
            <a:r>
              <a:rPr lang="en-AU" sz="2000" i="1" smtClean="0"/>
              <a:t>The Grapes of Wrath</a:t>
            </a:r>
            <a:r>
              <a:rPr lang="en-AU" sz="2000" smtClean="0"/>
              <a:t>. New York: Penguin Classics.</a:t>
            </a:r>
          </a:p>
          <a:p>
            <a:pPr>
              <a:buFont typeface="Wingdings 2" pitchFamily="18" charset="2"/>
              <a:buNone/>
            </a:pPr>
            <a:r>
              <a:rPr lang="en-AU" sz="2000" smtClean="0"/>
              <a:t>Steinbeck, John (1939/2000). </a:t>
            </a:r>
            <a:r>
              <a:rPr lang="en-AU" sz="2000" i="1" smtClean="0"/>
              <a:t>The Grapes of Wrath</a:t>
            </a:r>
            <a:r>
              <a:rPr lang="en-AU" sz="2000" smtClean="0"/>
              <a:t>. (S. D. Damono, Trans.)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idx="4294967295"/>
          </p:nvPr>
        </p:nvSpPr>
        <p:spPr/>
        <p:txBody>
          <a:bodyPr/>
          <a:lstStyle/>
          <a:p>
            <a:pPr eaLnBrk="1" hangingPunct="1"/>
            <a:r>
              <a:rPr lang="en-GB" sz="4400" smtClean="0">
                <a:latin typeface="Constantia" pitchFamily="18" charset="0"/>
              </a:rPr>
              <a:t>Explicitation</a:t>
            </a:r>
          </a:p>
        </p:txBody>
      </p:sp>
      <p:sp>
        <p:nvSpPr>
          <p:cNvPr id="3" name="Content Placeholder 2"/>
          <p:cNvSpPr>
            <a:spLocks noGrp="1"/>
          </p:cNvSpPr>
          <p:nvPr>
            <p:ph idx="4294967295"/>
          </p:nvPr>
        </p:nvSpPr>
        <p:spPr/>
        <p:txBody>
          <a:bodyPr>
            <a:normAutofit/>
          </a:bodyPr>
          <a:lstStyle/>
          <a:p>
            <a:pPr marL="274320" indent="-274320" eaLnBrk="1" fontAlgn="auto" hangingPunct="1">
              <a:spcAft>
                <a:spcPts val="0"/>
              </a:spcAft>
              <a:buClr>
                <a:schemeClr val="accent3"/>
              </a:buClr>
              <a:buFont typeface="Wingdings 2"/>
              <a:buChar char=""/>
              <a:defRPr/>
            </a:pPr>
            <a:r>
              <a:rPr lang="en-GB" dirty="0" smtClean="0">
                <a:latin typeface="+mj-lt"/>
              </a:rPr>
              <a:t>Definition: “the spelling out in a target text of information which is only implicit in a source text” (</a:t>
            </a:r>
            <a:r>
              <a:rPr lang="en-GB" dirty="0" err="1" smtClean="0">
                <a:latin typeface="+mj-lt"/>
              </a:rPr>
              <a:t>Olohan</a:t>
            </a:r>
            <a:r>
              <a:rPr lang="en-GB" dirty="0" smtClean="0">
                <a:latin typeface="+mj-lt"/>
              </a:rPr>
              <a:t>/Baker 2000:142)</a:t>
            </a:r>
          </a:p>
          <a:p>
            <a:pPr marL="274320" indent="-274320" eaLnBrk="1" fontAlgn="auto" hangingPunct="1">
              <a:spcAft>
                <a:spcPts val="0"/>
              </a:spcAft>
              <a:buClr>
                <a:schemeClr val="accent3"/>
              </a:buClr>
              <a:buFont typeface="Wingdings 2"/>
              <a:buChar char=""/>
              <a:defRPr/>
            </a:pPr>
            <a:r>
              <a:rPr lang="en-GB" dirty="0" smtClean="0">
                <a:latin typeface="+mj-lt"/>
              </a:rPr>
              <a:t>The issue: the concept of implicit and explicit itself is not clear</a:t>
            </a:r>
          </a:p>
          <a:p>
            <a:pPr marL="274320" indent="-274320" eaLnBrk="1" fontAlgn="auto" hangingPunct="1">
              <a:spcAft>
                <a:spcPts val="0"/>
              </a:spcAft>
              <a:buClr>
                <a:schemeClr val="accent3"/>
              </a:buClr>
              <a:buFont typeface="Wingdings 2"/>
              <a:buChar char=""/>
              <a:defRPr/>
            </a:pPr>
            <a:r>
              <a:rPr lang="en-GB" dirty="0" smtClean="0">
                <a:latin typeface="+mj-lt"/>
              </a:rPr>
              <a:t>Result: While there are a good number of studies but the results are difficult to compare because the concepts used are different</a:t>
            </a:r>
          </a:p>
          <a:p>
            <a:pPr marL="274320" indent="-274320" eaLnBrk="1" fontAlgn="auto" hangingPunct="1">
              <a:spcAft>
                <a:spcPts val="0"/>
              </a:spcAft>
              <a:buClr>
                <a:schemeClr val="accent3"/>
              </a:buClr>
              <a:buFont typeface="Wingdings 2"/>
              <a:buNone/>
              <a:defRPr/>
            </a:pP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457200" y="428625"/>
            <a:ext cx="8229600" cy="1214438"/>
          </a:xfrm>
        </p:spPr>
        <p:txBody>
          <a:bodyPr/>
          <a:lstStyle/>
          <a:p>
            <a:pPr eaLnBrk="1" hangingPunct="1"/>
            <a:r>
              <a:rPr lang="en-GB" sz="4400" smtClean="0">
                <a:latin typeface="Constantia" pitchFamily="18" charset="0"/>
              </a:rPr>
              <a:t>Two types of explicitness</a:t>
            </a:r>
          </a:p>
        </p:txBody>
      </p:sp>
      <p:sp>
        <p:nvSpPr>
          <p:cNvPr id="17410" name="Content Placeholder 2"/>
          <p:cNvSpPr>
            <a:spLocks noGrp="1"/>
          </p:cNvSpPr>
          <p:nvPr>
            <p:ph idx="1"/>
          </p:nvPr>
        </p:nvSpPr>
        <p:spPr>
          <a:xfrm>
            <a:off x="457200" y="1785938"/>
            <a:ext cx="8229600" cy="4538662"/>
          </a:xfrm>
        </p:spPr>
        <p:txBody>
          <a:bodyPr/>
          <a:lstStyle/>
          <a:p>
            <a:pPr eaLnBrk="1" hangingPunct="1">
              <a:buFont typeface="Wingdings 2" pitchFamily="18" charset="2"/>
              <a:buNone/>
            </a:pPr>
            <a:r>
              <a:rPr lang="en-AU" sz="2000" smtClean="0"/>
              <a:t>1. Explicitness that is based on meaning levels (so far the traditional encoded/inferred distinction)</a:t>
            </a:r>
          </a:p>
          <a:p>
            <a:pPr eaLnBrk="1" hangingPunct="1">
              <a:buFont typeface="Wingdings 2" pitchFamily="18" charset="2"/>
              <a:buNone/>
            </a:pPr>
            <a:r>
              <a:rPr lang="en-AU" sz="2000" b="1" smtClean="0"/>
              <a:t>   </a:t>
            </a:r>
            <a:r>
              <a:rPr lang="en-AU" sz="2000" smtClean="0"/>
              <a:t>Explicit – encoded;  Implicit – inferred</a:t>
            </a:r>
            <a:endParaRPr lang="en-GB" sz="2000" smtClean="0"/>
          </a:p>
          <a:p>
            <a:pPr eaLnBrk="1" hangingPunct="1">
              <a:buFont typeface="Wingdings 2" pitchFamily="18" charset="2"/>
              <a:buNone/>
            </a:pPr>
            <a:r>
              <a:rPr lang="en-AU" sz="2000" smtClean="0"/>
              <a:t> </a:t>
            </a:r>
          </a:p>
          <a:p>
            <a:pPr eaLnBrk="1" hangingPunct="1">
              <a:buFont typeface="Wingdings 2" pitchFamily="18" charset="2"/>
              <a:buNone/>
            </a:pPr>
            <a:r>
              <a:rPr lang="en-AU" sz="2000" smtClean="0"/>
              <a:t>2. Discourse – based explicitness (gradable) </a:t>
            </a:r>
            <a:endParaRPr lang="en-GB" sz="2000" smtClean="0"/>
          </a:p>
          <a:p>
            <a:pPr eaLnBrk="1" hangingPunct="1">
              <a:buFont typeface="Wingdings 2" pitchFamily="18" charset="2"/>
              <a:buNone/>
            </a:pPr>
            <a:r>
              <a:rPr lang="en-AU" sz="2000" smtClean="0"/>
              <a:t>   measured by features such as encodedness, informativity, specificity, topicality, focus, and emphasis</a:t>
            </a:r>
            <a:endParaRPr lang="en-GB" sz="2000" smtClean="0"/>
          </a:p>
          <a:p>
            <a:pPr eaLnBrk="1" hangingPunct="1">
              <a:buFont typeface="Wingdings 2" pitchFamily="18" charset="2"/>
              <a:buNone/>
            </a:pPr>
            <a:endParaRPr lang="en-GB" sz="2000" smtClean="0"/>
          </a:p>
          <a:p>
            <a:pPr eaLnBrk="1" hangingPunct="1">
              <a:buFont typeface="Wingdings 2" pitchFamily="18" charset="2"/>
              <a:buNone/>
            </a:pPr>
            <a:r>
              <a:rPr lang="en-GB" sz="2000" smtClean="0"/>
              <a:t>These two types of explicitness basically lead to two different approaches of  research in explicitation, i.e. process and product/addition approaches</a:t>
            </a:r>
            <a:endParaRPr lang="en-GB" sz="2000" b="1"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0063"/>
            <a:ext cx="8229600" cy="1347787"/>
          </a:xfrm>
        </p:spPr>
        <p:txBody>
          <a:bodyPr>
            <a:normAutofit/>
          </a:bodyPr>
          <a:lstStyle/>
          <a:p>
            <a:pPr eaLnBrk="1" hangingPunct="1"/>
            <a:r>
              <a:rPr lang="en-AU" sz="4400" smtClean="0">
                <a:latin typeface="Constantia" pitchFamily="18" charset="0"/>
              </a:rPr>
              <a:t>Process explicitation</a:t>
            </a:r>
            <a:r>
              <a:rPr lang="en-AU" sz="4900" smtClean="0">
                <a:latin typeface="Constantia" pitchFamily="18" charset="0"/>
              </a:rPr>
              <a:t/>
            </a:r>
            <a:br>
              <a:rPr lang="en-AU" sz="4900" smtClean="0">
                <a:latin typeface="Constantia" pitchFamily="18" charset="0"/>
              </a:rPr>
            </a:br>
            <a:endParaRPr lang="en-GB" sz="4500" smtClean="0">
              <a:latin typeface="Constantia" pitchFamily="18" charset="0"/>
            </a:endParaRPr>
          </a:p>
        </p:txBody>
      </p:sp>
      <p:sp>
        <p:nvSpPr>
          <p:cNvPr id="3" name="Content Placeholder 2"/>
          <p:cNvSpPr>
            <a:spLocks noGrp="1"/>
          </p:cNvSpPr>
          <p:nvPr>
            <p:ph idx="1"/>
          </p:nvPr>
        </p:nvSpPr>
        <p:spPr>
          <a:xfrm>
            <a:off x="457200" y="1643063"/>
            <a:ext cx="8229600" cy="4681537"/>
          </a:xfrm>
        </p:spPr>
        <p:txBody>
          <a:bodyPr>
            <a:normAutofit/>
          </a:bodyPr>
          <a:lstStyle/>
          <a:p>
            <a:pPr eaLnBrk="1" hangingPunct="1">
              <a:lnSpc>
                <a:spcPct val="80000"/>
              </a:lnSpc>
            </a:pPr>
            <a:r>
              <a:rPr lang="en-AU" sz="2400" smtClean="0">
                <a:latin typeface="Calibri" pitchFamily="34" charset="0"/>
              </a:rPr>
              <a:t>Additional encoded meaning in TT is examined in terms of its relationship with ST; helpful to find out about the degree of TT’s adherence to ST.</a:t>
            </a:r>
          </a:p>
          <a:p>
            <a:pPr eaLnBrk="1" hangingPunct="1">
              <a:lnSpc>
                <a:spcPct val="80000"/>
              </a:lnSpc>
            </a:pPr>
            <a:endParaRPr lang="en-AU" sz="2400" smtClean="0">
              <a:latin typeface="Calibri" pitchFamily="34" charset="0"/>
            </a:endParaRPr>
          </a:p>
          <a:p>
            <a:pPr eaLnBrk="1" hangingPunct="1">
              <a:lnSpc>
                <a:spcPct val="80000"/>
              </a:lnSpc>
            </a:pPr>
            <a:r>
              <a:rPr lang="en-AU" sz="2400" smtClean="0">
                <a:latin typeface="Calibri" pitchFamily="34" charset="0"/>
              </a:rPr>
              <a:t>Interested in what happens in the mind of the translator, interpretation process, and meaning reconstruction</a:t>
            </a:r>
          </a:p>
          <a:p>
            <a:pPr eaLnBrk="1" hangingPunct="1">
              <a:lnSpc>
                <a:spcPct val="80000"/>
              </a:lnSpc>
            </a:pPr>
            <a:endParaRPr lang="en-AU" sz="2400" smtClean="0">
              <a:latin typeface="Calibri" pitchFamily="34" charset="0"/>
            </a:endParaRPr>
          </a:p>
          <a:p>
            <a:pPr eaLnBrk="1" hangingPunct="1">
              <a:lnSpc>
                <a:spcPct val="80000"/>
              </a:lnSpc>
            </a:pPr>
            <a:r>
              <a:rPr lang="en-AU" sz="2400" smtClean="0">
                <a:latin typeface="Calibri" pitchFamily="34" charset="0"/>
              </a:rPr>
              <a:t>Needs a specific theory to explain the explicit and implicit – so far based on the traditional encoded/inferred distinction. But this explicit/implicit distinction is problematic (redundant with encoded/inferred distinction, against the underdeterminate and indeterminate nature of language). </a:t>
            </a:r>
          </a:p>
          <a:p>
            <a:pPr eaLnBrk="1" hangingPunct="1">
              <a:lnSpc>
                <a:spcPct val="80000"/>
              </a:lnSpc>
              <a:buFont typeface="Wingdings 2" pitchFamily="18" charset="2"/>
              <a:buNone/>
            </a:pPr>
            <a:endParaRPr lang="en-AU" sz="2400" smtClean="0"/>
          </a:p>
          <a:p>
            <a:pPr eaLnBrk="1" hangingPunct="1">
              <a:lnSpc>
                <a:spcPct val="80000"/>
              </a:lnSpc>
            </a:pPr>
            <a:endParaRPr lang="en-GB" sz="24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457200" y="704850"/>
            <a:ext cx="8229600" cy="723900"/>
          </a:xfrm>
        </p:spPr>
        <p:txBody>
          <a:bodyPr/>
          <a:lstStyle/>
          <a:p>
            <a:pPr eaLnBrk="1" hangingPunct="1"/>
            <a:r>
              <a:rPr lang="en-AU" sz="4000" smtClean="0">
                <a:latin typeface="Constantia" pitchFamily="18" charset="0"/>
              </a:rPr>
              <a:t>Product explicitation</a:t>
            </a:r>
          </a:p>
        </p:txBody>
      </p:sp>
      <p:sp>
        <p:nvSpPr>
          <p:cNvPr id="3075" name="Rectangle 3"/>
          <p:cNvSpPr>
            <a:spLocks noGrp="1" noChangeArrowheads="1"/>
          </p:cNvSpPr>
          <p:nvPr>
            <p:ph idx="1"/>
          </p:nvPr>
        </p:nvSpPr>
        <p:spPr>
          <a:xfrm>
            <a:off x="457200" y="1857375"/>
            <a:ext cx="8229600" cy="4467225"/>
          </a:xfrm>
        </p:spPr>
        <p:txBody>
          <a:bodyPr>
            <a:normAutofit/>
          </a:bodyPr>
          <a:lstStyle/>
          <a:p>
            <a:pPr eaLnBrk="1" hangingPunct="1">
              <a:lnSpc>
                <a:spcPct val="80000"/>
              </a:lnSpc>
            </a:pPr>
            <a:r>
              <a:rPr lang="en-AU" sz="2400" smtClean="0">
                <a:latin typeface="Calibri" pitchFamily="34" charset="0"/>
              </a:rPr>
              <a:t>The focus is on what is encoded in the TT  but not in the ST</a:t>
            </a:r>
          </a:p>
          <a:p>
            <a:pPr eaLnBrk="1" hangingPunct="1">
              <a:lnSpc>
                <a:spcPct val="80000"/>
              </a:lnSpc>
            </a:pPr>
            <a:r>
              <a:rPr lang="en-AU" sz="2400" smtClean="0">
                <a:latin typeface="Calibri" pitchFamily="34" charset="0"/>
              </a:rPr>
              <a:t>Does not matter whether the additional meaning is recoverable from the text or not.</a:t>
            </a:r>
          </a:p>
          <a:p>
            <a:pPr eaLnBrk="1" hangingPunct="1">
              <a:lnSpc>
                <a:spcPct val="80000"/>
              </a:lnSpc>
            </a:pPr>
            <a:r>
              <a:rPr lang="en-AU" sz="2400" smtClean="0">
                <a:latin typeface="Calibri" pitchFamily="34" charset="0"/>
              </a:rPr>
              <a:t>Easy to apply esp. with large corpora, but does not explain the relationship between ST and TT</a:t>
            </a:r>
          </a:p>
          <a:p>
            <a:pPr eaLnBrk="1" hangingPunct="1">
              <a:lnSpc>
                <a:spcPct val="80000"/>
              </a:lnSpc>
            </a:pPr>
            <a:r>
              <a:rPr lang="en-AU" sz="2400" smtClean="0">
                <a:latin typeface="Calibri" pitchFamily="34" charset="0"/>
              </a:rPr>
              <a:t>Explicitation is a gain of information</a:t>
            </a:r>
          </a:p>
          <a:p>
            <a:pPr eaLnBrk="1" hangingPunct="1">
              <a:lnSpc>
                <a:spcPct val="80000"/>
              </a:lnSpc>
              <a:buFont typeface="Wingdings 2" pitchFamily="18" charset="2"/>
              <a:buNone/>
            </a:pPr>
            <a:endParaRPr lang="en-AU" sz="2900" b="1" smtClean="0"/>
          </a:p>
          <a:p>
            <a:pPr eaLnBrk="1" hangingPunct="1">
              <a:lnSpc>
                <a:spcPct val="80000"/>
              </a:lnSpc>
              <a:buFontTx/>
              <a:buNone/>
            </a:pPr>
            <a:endParaRPr lang="en-AU" sz="1300" smtClean="0"/>
          </a:p>
          <a:p>
            <a:pPr eaLnBrk="1" hangingPunct="1">
              <a:lnSpc>
                <a:spcPct val="80000"/>
              </a:lnSpc>
              <a:buFontTx/>
              <a:buNone/>
            </a:pPr>
            <a:endParaRPr lang="en-AU" sz="1300" smtClean="0"/>
          </a:p>
          <a:p>
            <a:pPr eaLnBrk="1" hangingPunct="1">
              <a:lnSpc>
                <a:spcPct val="80000"/>
              </a:lnSpc>
            </a:pPr>
            <a:endParaRPr lang="en-AU" sz="1300" smtClean="0"/>
          </a:p>
          <a:p>
            <a:pPr eaLnBrk="1" hangingPunct="1">
              <a:lnSpc>
                <a:spcPct val="80000"/>
              </a:lnSpc>
            </a:pPr>
            <a:endParaRPr lang="en-AU" sz="1300" smtClean="0"/>
          </a:p>
          <a:p>
            <a:pPr eaLnBrk="1" hangingPunct="1">
              <a:lnSpc>
                <a:spcPct val="80000"/>
              </a:lnSpc>
            </a:pPr>
            <a:endParaRPr lang="en-AU" sz="1300" smtClean="0"/>
          </a:p>
          <a:p>
            <a:pPr eaLnBrk="1" hangingPunct="1">
              <a:lnSpc>
                <a:spcPct val="80000"/>
              </a:lnSpc>
            </a:pPr>
            <a:endParaRPr lang="en-AU" sz="1300" smtClean="0"/>
          </a:p>
          <a:p>
            <a:pPr eaLnBrk="1" hangingPunct="1">
              <a:lnSpc>
                <a:spcPct val="80000"/>
              </a:lnSpc>
              <a:buFontTx/>
              <a:buNone/>
            </a:pPr>
            <a:endParaRPr lang="en-AU" sz="1300" smtClean="0"/>
          </a:p>
          <a:p>
            <a:pPr eaLnBrk="1" hangingPunct="1">
              <a:lnSpc>
                <a:spcPct val="80000"/>
              </a:lnSpc>
              <a:buFontTx/>
              <a:buNone/>
            </a:pPr>
            <a:endParaRPr lang="en-AU" sz="13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476250"/>
            <a:ext cx="8229600" cy="2095500"/>
          </a:xfrm>
        </p:spPr>
        <p:txBody>
          <a:bodyPr>
            <a:normAutofit/>
          </a:bodyPr>
          <a:lstStyle/>
          <a:p>
            <a:pPr eaLnBrk="1" hangingPunct="1"/>
            <a:r>
              <a:rPr lang="en-AU" sz="3600" smtClean="0"/>
              <a:t>‘</a:t>
            </a:r>
            <a:r>
              <a:rPr lang="en-AU" sz="3200" smtClean="0">
                <a:latin typeface="Constantia" pitchFamily="18" charset="0"/>
              </a:rPr>
              <a:t>Mix’/Combination of product and </a:t>
            </a:r>
            <a:br>
              <a:rPr lang="en-AU" sz="3200" smtClean="0">
                <a:latin typeface="Constantia" pitchFamily="18" charset="0"/>
              </a:rPr>
            </a:br>
            <a:r>
              <a:rPr lang="en-AU" sz="3200" smtClean="0">
                <a:latin typeface="Constantia" pitchFamily="18" charset="0"/>
              </a:rPr>
              <a:t>process explicitation</a:t>
            </a:r>
            <a:r>
              <a:rPr lang="en-AU" sz="3600" smtClean="0"/>
              <a:t/>
            </a:r>
            <a:br>
              <a:rPr lang="en-AU" sz="3600" smtClean="0"/>
            </a:br>
            <a:r>
              <a:rPr lang="en-AU" sz="3600" smtClean="0"/>
              <a:t/>
            </a:r>
            <a:br>
              <a:rPr lang="en-AU" sz="3600" smtClean="0"/>
            </a:br>
            <a:endParaRPr lang="en-AU" sz="3600" smtClean="0"/>
          </a:p>
        </p:txBody>
      </p:sp>
      <p:sp>
        <p:nvSpPr>
          <p:cNvPr id="5123" name="Rectangle 3"/>
          <p:cNvSpPr>
            <a:spLocks noGrp="1" noChangeArrowheads="1"/>
          </p:cNvSpPr>
          <p:nvPr>
            <p:ph idx="1"/>
          </p:nvPr>
        </p:nvSpPr>
        <p:spPr>
          <a:xfrm>
            <a:off x="457200" y="1571625"/>
            <a:ext cx="8229600" cy="4752975"/>
          </a:xfrm>
        </p:spPr>
        <p:txBody>
          <a:bodyPr>
            <a:normAutofit/>
          </a:bodyPr>
          <a:lstStyle/>
          <a:p>
            <a:pPr marL="274320" indent="-274320" eaLnBrk="1" fontAlgn="auto" hangingPunct="1">
              <a:lnSpc>
                <a:spcPct val="90000"/>
              </a:lnSpc>
              <a:spcAft>
                <a:spcPts val="0"/>
              </a:spcAft>
              <a:buClr>
                <a:schemeClr val="accent3"/>
              </a:buClr>
              <a:buFont typeface="Wingdings 2"/>
              <a:buChar char=""/>
              <a:defRPr/>
            </a:pPr>
            <a:endParaRPr lang="en-AU" sz="2400" dirty="0" smtClean="0"/>
          </a:p>
          <a:p>
            <a:pPr marL="274320" indent="-274320" eaLnBrk="1" fontAlgn="auto" hangingPunct="1">
              <a:lnSpc>
                <a:spcPct val="90000"/>
              </a:lnSpc>
              <a:spcAft>
                <a:spcPts val="0"/>
              </a:spcAft>
              <a:buClr>
                <a:schemeClr val="accent3"/>
              </a:buClr>
              <a:buFont typeface="Wingdings 2"/>
              <a:buChar char=""/>
              <a:defRPr/>
            </a:pPr>
            <a:r>
              <a:rPr lang="en-AU" sz="2400" dirty="0" smtClean="0">
                <a:latin typeface="+mj-lt"/>
              </a:rPr>
              <a:t>The product and process explicitness are often mixed, sometimes  for more benefits of analysis, but sometimes due to lack of attention to the conceptual basis of explicitness and implicitness. </a:t>
            </a:r>
          </a:p>
          <a:p>
            <a:pPr marL="274320" indent="-274320" eaLnBrk="1" fontAlgn="auto" hangingPunct="1">
              <a:lnSpc>
                <a:spcPct val="90000"/>
              </a:lnSpc>
              <a:spcAft>
                <a:spcPts val="0"/>
              </a:spcAft>
              <a:buClr>
                <a:schemeClr val="accent3"/>
              </a:buClr>
              <a:buFont typeface="Wingdings 2" pitchFamily="18" charset="2"/>
              <a:buNone/>
              <a:defRPr/>
            </a:pPr>
            <a:endParaRPr lang="en-AU" sz="2400" dirty="0" smtClean="0">
              <a:latin typeface="+mj-lt"/>
            </a:endParaRPr>
          </a:p>
          <a:p>
            <a:pPr marL="274320" indent="-274320" eaLnBrk="1" fontAlgn="auto" hangingPunct="1">
              <a:lnSpc>
                <a:spcPct val="90000"/>
              </a:lnSpc>
              <a:spcAft>
                <a:spcPts val="0"/>
              </a:spcAft>
              <a:buClr>
                <a:schemeClr val="accent3"/>
              </a:buClr>
              <a:buFont typeface="Wingdings 2"/>
              <a:buChar char=""/>
              <a:defRPr/>
            </a:pPr>
            <a:r>
              <a:rPr lang="en-AU" sz="2400" dirty="0" smtClean="0">
                <a:latin typeface="+mj-lt"/>
              </a:rPr>
              <a:t>The problem: the two types of explicitness are not compatible with the process one based on the encoded/inferred distinction. </a:t>
            </a:r>
          </a:p>
          <a:p>
            <a:pPr marL="274320" indent="-274320" eaLnBrk="1" fontAlgn="auto" hangingPunct="1">
              <a:lnSpc>
                <a:spcPct val="90000"/>
              </a:lnSpc>
              <a:spcAft>
                <a:spcPts val="0"/>
              </a:spcAft>
              <a:buClr>
                <a:schemeClr val="accent3"/>
              </a:buClr>
              <a:buFont typeface="Wingdings 2" pitchFamily="18" charset="2"/>
              <a:buNone/>
              <a:defRPr/>
            </a:pPr>
            <a:endParaRPr lang="en-AU" sz="2400" dirty="0" smtClean="0"/>
          </a:p>
          <a:p>
            <a:pPr marL="274320" indent="-274320" eaLnBrk="1" fontAlgn="auto" hangingPunct="1">
              <a:lnSpc>
                <a:spcPct val="90000"/>
              </a:lnSpc>
              <a:spcAft>
                <a:spcPts val="0"/>
              </a:spcAft>
              <a:buClr>
                <a:schemeClr val="accent3"/>
              </a:buClr>
              <a:buFontTx/>
              <a:buNone/>
              <a:defRPr/>
            </a:pPr>
            <a:endParaRPr lang="en-AU"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en-AU" sz="4000" smtClean="0">
                <a:latin typeface="Constantia" pitchFamily="18" charset="0"/>
              </a:rPr>
              <a:t>The incompatibility</a:t>
            </a:r>
            <a:r>
              <a:rPr lang="en-AU" sz="4000" b="1" smtClean="0">
                <a:latin typeface="Constantia" pitchFamily="18" charset="0"/>
              </a:rPr>
              <a:t/>
            </a:r>
            <a:br>
              <a:rPr lang="en-AU" sz="4000" b="1" smtClean="0">
                <a:latin typeface="Constantia" pitchFamily="18" charset="0"/>
              </a:rPr>
            </a:br>
            <a:endParaRPr lang="en-AU" sz="4000" b="1" smtClean="0">
              <a:latin typeface="Constantia" pitchFamily="18" charset="0"/>
            </a:endParaRPr>
          </a:p>
        </p:txBody>
      </p:sp>
      <p:sp>
        <p:nvSpPr>
          <p:cNvPr id="6147" name="Rectangle 3"/>
          <p:cNvSpPr>
            <a:spLocks noGrp="1" noChangeArrowheads="1"/>
          </p:cNvSpPr>
          <p:nvPr>
            <p:ph idx="1"/>
          </p:nvPr>
        </p:nvSpPr>
        <p:spPr>
          <a:xfrm>
            <a:off x="468313" y="1125538"/>
            <a:ext cx="8229600" cy="4525962"/>
          </a:xfrm>
        </p:spPr>
        <p:txBody>
          <a:bodyPr>
            <a:normAutofit/>
          </a:bodyPr>
          <a:lstStyle/>
          <a:p>
            <a:pPr eaLnBrk="1" hangingPunct="1">
              <a:lnSpc>
                <a:spcPct val="70000"/>
              </a:lnSpc>
              <a:buFontTx/>
              <a:buNone/>
            </a:pPr>
            <a:endParaRPr lang="en-AU" sz="2200" smtClean="0"/>
          </a:p>
          <a:p>
            <a:pPr eaLnBrk="1" hangingPunct="1">
              <a:lnSpc>
                <a:spcPct val="70000"/>
              </a:lnSpc>
              <a:buFontTx/>
              <a:buNone/>
            </a:pPr>
            <a:r>
              <a:rPr lang="en-AU" sz="2200" smtClean="0">
                <a:latin typeface="Calibri" pitchFamily="34" charset="0"/>
              </a:rPr>
              <a:t>Explicitation in the traditional explicitation is not necessarily a gain of extra information: This is because what is spelled out from the context may be more general than the ST.</a:t>
            </a:r>
          </a:p>
          <a:p>
            <a:pPr eaLnBrk="1" hangingPunct="1">
              <a:lnSpc>
                <a:spcPct val="70000"/>
              </a:lnSpc>
              <a:buFontTx/>
              <a:buNone/>
            </a:pPr>
            <a:endParaRPr lang="en-AU" sz="2200" smtClean="0">
              <a:latin typeface="Calibri" pitchFamily="34" charset="0"/>
            </a:endParaRPr>
          </a:p>
          <a:p>
            <a:pPr eaLnBrk="1" hangingPunct="1">
              <a:lnSpc>
                <a:spcPct val="70000"/>
              </a:lnSpc>
              <a:buFontTx/>
              <a:buNone/>
            </a:pPr>
            <a:r>
              <a:rPr lang="en-AU" sz="2200" smtClean="0">
                <a:latin typeface="Calibri" pitchFamily="34" charset="0"/>
              </a:rPr>
              <a:t>    He bought some </a:t>
            </a:r>
            <a:r>
              <a:rPr lang="en-AU" sz="2200" u="sng" smtClean="0">
                <a:latin typeface="Calibri" pitchFamily="34" charset="0"/>
              </a:rPr>
              <a:t>beef</a:t>
            </a:r>
            <a:r>
              <a:rPr lang="en-AU" sz="2200" smtClean="0">
                <a:latin typeface="Calibri" pitchFamily="34" charset="0"/>
              </a:rPr>
              <a:t>. --- He bought some </a:t>
            </a:r>
            <a:r>
              <a:rPr lang="en-AU" sz="2200" u="sng" smtClean="0">
                <a:latin typeface="Calibri" pitchFamily="34" charset="0"/>
              </a:rPr>
              <a:t>meat</a:t>
            </a:r>
            <a:r>
              <a:rPr lang="en-AU" sz="2200" smtClean="0">
                <a:latin typeface="Calibri" pitchFamily="34" charset="0"/>
              </a:rPr>
              <a:t>. </a:t>
            </a:r>
          </a:p>
          <a:p>
            <a:pPr eaLnBrk="1" hangingPunct="1">
              <a:lnSpc>
                <a:spcPct val="70000"/>
              </a:lnSpc>
              <a:buFontTx/>
              <a:buNone/>
            </a:pPr>
            <a:r>
              <a:rPr lang="en-AU" sz="2200" smtClean="0">
                <a:latin typeface="Calibri" pitchFamily="34" charset="0"/>
              </a:rPr>
              <a:t>    ‘meat’ is more general than ‘beef’ but in Klaudy and Karoly’s approach it is used as implicitation</a:t>
            </a:r>
          </a:p>
          <a:p>
            <a:pPr eaLnBrk="1" hangingPunct="1">
              <a:lnSpc>
                <a:spcPct val="70000"/>
              </a:lnSpc>
              <a:buFontTx/>
              <a:buNone/>
            </a:pPr>
            <a:endParaRPr lang="en-AU" sz="2200" smtClean="0">
              <a:solidFill>
                <a:schemeClr val="tx2"/>
              </a:solidFill>
              <a:latin typeface="Calibri" pitchFamily="34" charset="0"/>
            </a:endParaRPr>
          </a:p>
          <a:p>
            <a:pPr eaLnBrk="1" hangingPunct="1">
              <a:lnSpc>
                <a:spcPct val="70000"/>
              </a:lnSpc>
              <a:buFontTx/>
              <a:buNone/>
            </a:pPr>
            <a:r>
              <a:rPr lang="en-AU" sz="2200" smtClean="0">
                <a:solidFill>
                  <a:schemeClr val="tx2"/>
                </a:solidFill>
                <a:latin typeface="Calibri" pitchFamily="34" charset="0"/>
              </a:rPr>
              <a:t>See also </a:t>
            </a:r>
            <a:r>
              <a:rPr lang="en-AU" sz="2000" smtClean="0"/>
              <a:t>Kamenická (2007:48)</a:t>
            </a:r>
          </a:p>
          <a:p>
            <a:pPr eaLnBrk="1" hangingPunct="1">
              <a:lnSpc>
                <a:spcPct val="70000"/>
              </a:lnSpc>
              <a:buFontTx/>
              <a:buNone/>
            </a:pPr>
            <a:endParaRPr lang="en-AU" sz="2000" smtClean="0">
              <a:solidFill>
                <a:schemeClr val="tx2"/>
              </a:solidFill>
              <a:latin typeface="Calibri" pitchFamily="34" charset="0"/>
            </a:endParaRPr>
          </a:p>
          <a:p>
            <a:pPr eaLnBrk="1" hangingPunct="1">
              <a:lnSpc>
                <a:spcPct val="70000"/>
              </a:lnSpc>
              <a:buFontTx/>
              <a:buNone/>
            </a:pPr>
            <a:r>
              <a:rPr lang="en-AU" sz="2200" smtClean="0">
                <a:solidFill>
                  <a:schemeClr val="tx2"/>
                </a:solidFill>
                <a:latin typeface="Calibri" pitchFamily="34" charset="0"/>
              </a:rPr>
              <a:t>Question</a:t>
            </a:r>
            <a:r>
              <a:rPr lang="en-AU" sz="2200" smtClean="0">
                <a:latin typeface="Calibri" pitchFamily="34" charset="0"/>
              </a:rPr>
              <a:t>: Are product and process explicitation naturally incompatible or is it because of </a:t>
            </a:r>
            <a:r>
              <a:rPr lang="en-AU" sz="2200" smtClean="0">
                <a:solidFill>
                  <a:srgbClr val="FF0000"/>
                </a:solidFill>
                <a:latin typeface="Calibri" pitchFamily="34" charset="0"/>
              </a:rPr>
              <a:t>the traditional explicit/implicit distinction that is problematic here</a:t>
            </a:r>
            <a:r>
              <a:rPr lang="en-AU" sz="2200" smtClean="0">
                <a:latin typeface="Calibri" pitchFamily="34" charset="0"/>
              </a:rPr>
              <a:t>? Since the explicit/implicit distinction is problematic in the first place, it could be the cause of the problem. But my early aim was just to find an alternative paradigm to explain based on a distinction that take more account of the nature of language, thus I searched for a theory that may be used for this.</a:t>
            </a:r>
          </a:p>
          <a:p>
            <a:pPr eaLnBrk="1" hangingPunct="1">
              <a:lnSpc>
                <a:spcPct val="70000"/>
              </a:lnSpc>
              <a:buFontTx/>
              <a:buNone/>
            </a:pPr>
            <a:endParaRPr lang="en-AU" sz="2200" smtClean="0">
              <a:latin typeface="Calibri" pitchFamily="34" charset="0"/>
            </a:endParaRPr>
          </a:p>
          <a:p>
            <a:pPr eaLnBrk="1" hangingPunct="1">
              <a:lnSpc>
                <a:spcPct val="70000"/>
              </a:lnSpc>
              <a:buFontTx/>
              <a:buNone/>
            </a:pPr>
            <a:endParaRPr lang="en-AU" sz="2200" smtClean="0">
              <a:latin typeface="Calibri" pitchFamily="34" charset="0"/>
            </a:endParaRPr>
          </a:p>
          <a:p>
            <a:pPr eaLnBrk="1" hangingPunct="1">
              <a:lnSpc>
                <a:spcPct val="70000"/>
              </a:lnSpc>
              <a:buFontTx/>
              <a:buNone/>
            </a:pPr>
            <a:endParaRPr lang="en-AU" sz="2200" smtClean="0">
              <a:latin typeface="Calibri" pitchFamily="34" charset="0"/>
            </a:endParaRPr>
          </a:p>
          <a:p>
            <a:pPr eaLnBrk="1" hangingPunct="1">
              <a:lnSpc>
                <a:spcPct val="70000"/>
              </a:lnSpc>
              <a:buFontTx/>
              <a:buNone/>
            </a:pPr>
            <a:endParaRPr lang="en-AU" sz="2200" smtClean="0">
              <a:latin typeface="Calibri" pitchFamily="34" charset="0"/>
            </a:endParaRPr>
          </a:p>
          <a:p>
            <a:pPr eaLnBrk="1" hangingPunct="1">
              <a:lnSpc>
                <a:spcPct val="70000"/>
              </a:lnSpc>
              <a:buFontTx/>
              <a:buNone/>
            </a:pPr>
            <a:endParaRPr lang="en-AU" sz="2200" smtClean="0">
              <a:solidFill>
                <a:srgbClr val="21B2C9"/>
              </a:solidFill>
              <a:latin typeface="Calibri" pitchFamily="34" charset="0"/>
            </a:endParaRPr>
          </a:p>
          <a:p>
            <a:pPr eaLnBrk="1" hangingPunct="1">
              <a:lnSpc>
                <a:spcPct val="70000"/>
              </a:lnSpc>
              <a:buFontTx/>
              <a:buNone/>
            </a:pPr>
            <a:endParaRPr lang="en-AU" sz="2200" smtClean="0">
              <a:latin typeface="Calibri" pitchFamily="34" charset="0"/>
            </a:endParaRPr>
          </a:p>
          <a:p>
            <a:pPr eaLnBrk="1" hangingPunct="1">
              <a:lnSpc>
                <a:spcPct val="70000"/>
              </a:lnSpc>
            </a:pPr>
            <a:endParaRPr lang="en-AU" sz="22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428625" y="0"/>
            <a:ext cx="8229600" cy="1643063"/>
          </a:xfrm>
        </p:spPr>
        <p:txBody>
          <a:bodyPr/>
          <a:lstStyle/>
          <a:p>
            <a:pPr eaLnBrk="1" hangingPunct="1"/>
            <a:r>
              <a:rPr lang="en-AU" sz="4400" smtClean="0">
                <a:latin typeface="Constantia" pitchFamily="18" charset="0"/>
              </a:rPr>
              <a:t>An alternative</a:t>
            </a:r>
            <a:br>
              <a:rPr lang="en-AU" sz="4400" smtClean="0">
                <a:latin typeface="Constantia" pitchFamily="18" charset="0"/>
              </a:rPr>
            </a:br>
            <a:endParaRPr lang="en-AU" sz="4400" smtClean="0">
              <a:latin typeface="Constantia" pitchFamily="18" charset="0"/>
            </a:endParaRPr>
          </a:p>
        </p:txBody>
      </p:sp>
      <p:sp>
        <p:nvSpPr>
          <p:cNvPr id="7171" name="Rectangle 3"/>
          <p:cNvSpPr>
            <a:spLocks noGrp="1" noChangeArrowheads="1"/>
          </p:cNvSpPr>
          <p:nvPr>
            <p:ph idx="1"/>
          </p:nvPr>
        </p:nvSpPr>
        <p:spPr>
          <a:xfrm>
            <a:off x="395288" y="1643063"/>
            <a:ext cx="8229600" cy="4554537"/>
          </a:xfrm>
        </p:spPr>
        <p:txBody>
          <a:bodyPr>
            <a:normAutofit fontScale="92500" lnSpcReduction="20000"/>
          </a:bodyPr>
          <a:lstStyle/>
          <a:p>
            <a:pPr marL="457200" indent="-457200" eaLnBrk="1" fontAlgn="auto" hangingPunct="1">
              <a:spcAft>
                <a:spcPts val="0"/>
              </a:spcAft>
              <a:buClr>
                <a:schemeClr val="accent3"/>
              </a:buClr>
              <a:buFont typeface="Wingdings 2" pitchFamily="18" charset="2"/>
              <a:buAutoNum type="arabicPeriod"/>
              <a:defRPr/>
            </a:pPr>
            <a:r>
              <a:rPr lang="en-US" sz="2400" dirty="0" smtClean="0">
                <a:latin typeface="+mj-lt"/>
              </a:rPr>
              <a:t>Use of Explicit/Implicit distinction (</a:t>
            </a:r>
            <a:r>
              <a:rPr lang="en-US" sz="2400" dirty="0" err="1" smtClean="0">
                <a:latin typeface="+mj-lt"/>
              </a:rPr>
              <a:t>Explicature</a:t>
            </a:r>
            <a:r>
              <a:rPr lang="en-US" sz="2400" dirty="0" smtClean="0">
                <a:latin typeface="+mj-lt"/>
              </a:rPr>
              <a:t> and </a:t>
            </a:r>
            <a:r>
              <a:rPr lang="en-US" sz="2400" dirty="0" err="1" smtClean="0">
                <a:latin typeface="+mj-lt"/>
              </a:rPr>
              <a:t>Implicature</a:t>
            </a:r>
            <a:r>
              <a:rPr lang="en-US" sz="2400" dirty="0" smtClean="0">
                <a:latin typeface="+mj-lt"/>
              </a:rPr>
              <a:t>) by Relevance Theory (</a:t>
            </a:r>
            <a:r>
              <a:rPr lang="en-US" sz="2400" dirty="0" err="1" smtClean="0">
                <a:latin typeface="+mj-lt"/>
              </a:rPr>
              <a:t>Sperber</a:t>
            </a:r>
            <a:r>
              <a:rPr lang="en-US" sz="2400" dirty="0" smtClean="0">
                <a:latin typeface="+mj-lt"/>
              </a:rPr>
              <a:t> and Wilson, 1986): Take account of indeterminacy and </a:t>
            </a:r>
            <a:r>
              <a:rPr lang="en-US" sz="2400" dirty="0" err="1" smtClean="0">
                <a:latin typeface="+mj-lt"/>
              </a:rPr>
              <a:t>underdeterminacy</a:t>
            </a:r>
            <a:r>
              <a:rPr lang="en-US" sz="2400" dirty="0" smtClean="0">
                <a:latin typeface="+mj-lt"/>
              </a:rPr>
              <a:t> of language</a:t>
            </a:r>
            <a:r>
              <a:rPr lang="en-US" dirty="0" smtClean="0">
                <a:latin typeface="+mj-lt"/>
              </a:rPr>
              <a:t>; Human thoughts are too complex to be fully represented by language. Thus linguistic symbols are just pointers to them. </a:t>
            </a:r>
          </a:p>
          <a:p>
            <a:pPr marL="457200" indent="-457200" eaLnBrk="1" fontAlgn="auto" hangingPunct="1">
              <a:spcAft>
                <a:spcPts val="0"/>
              </a:spcAft>
              <a:buClr>
                <a:schemeClr val="accent3"/>
              </a:buClr>
              <a:buFont typeface="Wingdings 2" pitchFamily="18" charset="2"/>
              <a:buAutoNum type="arabicPeriod"/>
              <a:defRPr/>
            </a:pPr>
            <a:endParaRPr lang="en-US" sz="2000" dirty="0" smtClean="0">
              <a:latin typeface="+mj-lt"/>
            </a:endParaRPr>
          </a:p>
          <a:p>
            <a:pPr>
              <a:buFont typeface="Wingdings 2" pitchFamily="18" charset="2"/>
              <a:buNone/>
              <a:defRPr/>
            </a:pPr>
            <a:r>
              <a:rPr lang="en-US" sz="2400" dirty="0" smtClean="0">
                <a:latin typeface="+mj-lt"/>
              </a:rPr>
              <a:t>    </a:t>
            </a:r>
            <a:r>
              <a:rPr lang="en-AU" sz="2200" dirty="0" smtClean="0"/>
              <a:t>‘</a:t>
            </a:r>
            <a:r>
              <a:rPr lang="en-AU" sz="2200" i="1" dirty="0" smtClean="0"/>
              <a:t>On a more traditional view, the explicit content of an utterance is a set of decoded assumptions, and the implicit content is a set of inferred assumptions. Since we are claiming that no assumption is simply decoded, and that the recovery of any assumption requires an element of inference, we deny that the distinction between the explicit and implicit can be made in this way</a:t>
            </a:r>
            <a:r>
              <a:rPr lang="en-AU" sz="2200" dirty="0" smtClean="0"/>
              <a:t>.’ (</a:t>
            </a:r>
            <a:r>
              <a:rPr lang="en-AU" sz="2200" dirty="0" err="1" smtClean="0"/>
              <a:t>Sperber</a:t>
            </a:r>
            <a:r>
              <a:rPr lang="en-AU" sz="2200" dirty="0" smtClean="0"/>
              <a:t> and Wilson, 1986:182)</a:t>
            </a:r>
            <a:endParaRPr lang="en-GB" sz="2200" dirty="0" smtClean="0"/>
          </a:p>
          <a:p>
            <a:pPr marL="457200" indent="-457200" eaLnBrk="1" fontAlgn="auto" hangingPunct="1">
              <a:spcAft>
                <a:spcPts val="0"/>
              </a:spcAft>
              <a:buClr>
                <a:schemeClr val="accent3"/>
              </a:buClr>
              <a:buFont typeface="Wingdings 2" pitchFamily="18" charset="2"/>
              <a:buNone/>
              <a:defRPr/>
            </a:pPr>
            <a:endParaRPr lang="en-US" sz="2400" dirty="0" smtClean="0">
              <a:latin typeface="+mj-lt"/>
            </a:endParaRPr>
          </a:p>
          <a:p>
            <a:pPr marL="457200" indent="-457200" eaLnBrk="1" fontAlgn="auto" hangingPunct="1">
              <a:spcAft>
                <a:spcPts val="0"/>
              </a:spcAft>
              <a:buClr>
                <a:schemeClr val="accent3"/>
              </a:buClr>
              <a:buFont typeface="Wingdings 2" pitchFamily="18" charset="2"/>
              <a:buNone/>
              <a:defRPr/>
            </a:pPr>
            <a:r>
              <a:rPr lang="en-US" sz="2400" dirty="0" smtClean="0"/>
              <a:t>2.   Take account of the contextual effects of the use of specific form (based on relevance). </a:t>
            </a:r>
          </a:p>
          <a:p>
            <a:pPr marL="457200" indent="-457200" eaLnBrk="1" fontAlgn="auto" hangingPunct="1">
              <a:spcAft>
                <a:spcPts val="0"/>
              </a:spcAft>
              <a:buClr>
                <a:schemeClr val="accent3"/>
              </a:buClr>
              <a:buFont typeface="Wingdings 2" pitchFamily="18" charset="2"/>
              <a:buNone/>
              <a:defRPr/>
            </a:pPr>
            <a:endParaRPr lang="en-US" sz="2400" dirty="0" smtClean="0">
              <a:latin typeface="+mj-lt"/>
            </a:endParaRPr>
          </a:p>
          <a:p>
            <a:pPr marL="457200" indent="-457200" eaLnBrk="1" fontAlgn="auto" hangingPunct="1">
              <a:spcAft>
                <a:spcPts val="0"/>
              </a:spcAft>
              <a:buClr>
                <a:schemeClr val="accent3"/>
              </a:buClr>
              <a:buFont typeface="Wingdings 2" pitchFamily="18" charset="2"/>
              <a:buNone/>
              <a:defRPr/>
            </a:pPr>
            <a:endParaRPr lang="en-US" sz="2400" dirty="0" smtClean="0">
              <a:latin typeface="+mj-lt"/>
            </a:endParaRPr>
          </a:p>
          <a:p>
            <a:pPr marL="457200" indent="-457200" eaLnBrk="1" fontAlgn="auto" hangingPunct="1">
              <a:spcAft>
                <a:spcPts val="0"/>
              </a:spcAft>
              <a:buClr>
                <a:schemeClr val="accent3"/>
              </a:buClr>
              <a:buFont typeface="Wingdings 2" pitchFamily="18" charset="2"/>
              <a:buNone/>
              <a:defRPr/>
            </a:pPr>
            <a:endParaRPr lang="en-US" sz="2400" dirty="0" smtClean="0">
              <a:latin typeface="+mj-lt"/>
            </a:endParaRPr>
          </a:p>
          <a:p>
            <a:pPr marL="457200" indent="-457200" eaLnBrk="1" fontAlgn="auto" hangingPunct="1">
              <a:spcAft>
                <a:spcPts val="0"/>
              </a:spcAft>
              <a:buClr>
                <a:schemeClr val="accent3"/>
              </a:buClr>
              <a:buFont typeface="Wingdings 2" pitchFamily="18" charset="2"/>
              <a:buNone/>
              <a:defRPr/>
            </a:pPr>
            <a:endParaRPr lang="en-US" sz="2400" dirty="0" smtClean="0">
              <a:latin typeface="+mj-lt"/>
            </a:endParaRPr>
          </a:p>
          <a:p>
            <a:pPr marL="457200" indent="-457200" eaLnBrk="1" fontAlgn="auto" hangingPunct="1">
              <a:spcAft>
                <a:spcPts val="0"/>
              </a:spcAft>
              <a:buClr>
                <a:schemeClr val="accent3"/>
              </a:buClr>
              <a:buFont typeface="Wingdings 2" pitchFamily="18" charset="2"/>
              <a:buNone/>
              <a:defRPr/>
            </a:pPr>
            <a:endParaRPr lang="en-US" sz="2400" dirty="0" smtClean="0">
              <a:latin typeface="+mj-lt"/>
            </a:endParaRPr>
          </a:p>
          <a:p>
            <a:pPr marL="457200" indent="-457200" eaLnBrk="1" fontAlgn="auto" hangingPunct="1">
              <a:spcAft>
                <a:spcPts val="0"/>
              </a:spcAft>
              <a:buClr>
                <a:schemeClr val="accent3"/>
              </a:buClr>
              <a:buFont typeface="Wingdings 2" pitchFamily="18" charset="2"/>
              <a:buNone/>
              <a:defRPr/>
            </a:pPr>
            <a:endParaRPr lang="en-US" sz="2400" dirty="0" smtClean="0">
              <a:latin typeface="+mj-lt"/>
            </a:endParaRPr>
          </a:p>
          <a:p>
            <a:pPr marL="457200" indent="-457200" eaLnBrk="1" fontAlgn="auto" hangingPunct="1">
              <a:spcAft>
                <a:spcPts val="0"/>
              </a:spcAft>
              <a:buClr>
                <a:schemeClr val="accent3"/>
              </a:buClr>
              <a:buFont typeface="Wingdings 2" pitchFamily="18" charset="2"/>
              <a:buNone/>
              <a:defRPr/>
            </a:pPr>
            <a:endParaRPr lang="en-US" sz="2400" dirty="0" smtClean="0">
              <a:latin typeface="+mj-l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439</TotalTime>
  <Words>1994</Words>
  <Application>Microsoft Office PowerPoint</Application>
  <PresentationFormat>On-screen Show (4:3)</PresentationFormat>
  <Paragraphs>205</Paragraphs>
  <Slides>20</Slides>
  <Notes>1</Notes>
  <HiddenSlides>0</HiddenSlides>
  <MMClips>0</MMClips>
  <ScaleCrop>false</ScaleCrop>
  <HeadingPairs>
    <vt:vector size="6" baseType="variant">
      <vt:variant>
        <vt:lpstr>Fonts Used</vt:lpstr>
      </vt:variant>
      <vt:variant>
        <vt:i4>7</vt:i4>
      </vt:variant>
      <vt:variant>
        <vt:lpstr>Design Template</vt:lpstr>
      </vt:variant>
      <vt:variant>
        <vt:i4>4</vt:i4>
      </vt:variant>
      <vt:variant>
        <vt:lpstr>Slide Titles</vt:lpstr>
      </vt:variant>
      <vt:variant>
        <vt:i4>20</vt:i4>
      </vt:variant>
    </vt:vector>
  </HeadingPairs>
  <TitlesOfParts>
    <vt:vector size="31" baseType="lpstr">
      <vt:lpstr>Arial</vt:lpstr>
      <vt:lpstr>Calibri</vt:lpstr>
      <vt:lpstr>Constantia</vt:lpstr>
      <vt:lpstr>Wingdings 2</vt:lpstr>
      <vt:lpstr>宋体</vt:lpstr>
      <vt:lpstr>Times New Roman</vt:lpstr>
      <vt:lpstr>Angsana New</vt:lpstr>
      <vt:lpstr>Flow</vt:lpstr>
      <vt:lpstr>Flow</vt:lpstr>
      <vt:lpstr>Flow</vt:lpstr>
      <vt:lpstr>Flow</vt:lpstr>
      <vt:lpstr>Slide 1</vt:lpstr>
      <vt:lpstr>Introduction</vt:lpstr>
      <vt:lpstr>Explicitation</vt:lpstr>
      <vt:lpstr>Two types of explicitness</vt:lpstr>
      <vt:lpstr>Process explicitation </vt:lpstr>
      <vt:lpstr>Product explicitation</vt:lpstr>
      <vt:lpstr>‘Mix’/Combination of product and  process explicitation  </vt:lpstr>
      <vt:lpstr>The incompatibility </vt:lpstr>
      <vt:lpstr>An alternative </vt:lpstr>
      <vt:lpstr>The RT’s distinction of explicit and implicit</vt:lpstr>
      <vt:lpstr>Examples of explicature &amp; implicature</vt:lpstr>
      <vt:lpstr>Scalar and Categorical Shifts</vt:lpstr>
      <vt:lpstr>Scalar explicitation </vt:lpstr>
      <vt:lpstr>Scalar de-explicitation</vt:lpstr>
      <vt:lpstr>Categorical explicitation </vt:lpstr>
      <vt:lpstr>Categorical de-explicitation </vt:lpstr>
      <vt:lpstr>Contextual effects</vt:lpstr>
      <vt:lpstr>Sample of data from Of Mice and Men</vt:lpstr>
      <vt:lpstr>Conclusion</vt:lpstr>
      <vt:lpstr>References:</vt:lpstr>
    </vt:vector>
  </TitlesOfParts>
  <Company>Monash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Use of Explicitation in the Translation of Steinbeck’s Novels into Indonesian</dc:title>
  <dc:creator>Monash Student</dc:creator>
  <cp:lastModifiedBy>Monash Student</cp:lastModifiedBy>
  <cp:revision>53</cp:revision>
  <dcterms:created xsi:type="dcterms:W3CDTF">2010-06-08T04:26:16Z</dcterms:created>
  <dcterms:modified xsi:type="dcterms:W3CDTF">2010-08-08T14:35:35Z</dcterms:modified>
</cp:coreProperties>
</file>