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8" r:id="rId3"/>
    <p:sldId id="257" r:id="rId4"/>
  </p:sldIdLst>
  <p:sldSz cx="12192000" cy="6858000"/>
  <p:notesSz cx="6858000" cy="9144000"/>
  <p:custDataLst>
    <p:tags r:id="rId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CD543BB-5EF4-4BDE-AE92-9B81E9874439}" type="datetimeFigureOut">
              <a:rPr lang="en-GB" smtClean="0"/>
              <a:t>18/06/2024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884DC8-85C4-4C71-9828-5F18CA9295A8}"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CD543BB-5EF4-4BDE-AE92-9B81E9874439}" type="datetimeFigureOut">
              <a:rPr lang="en-GB" smtClean="0"/>
              <a:t>18/06/2024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884DC8-85C4-4C71-9828-5F18CA9295A8}"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CD543BB-5EF4-4BDE-AE92-9B81E9874439}" type="datetimeFigureOut">
              <a:rPr lang="en-GB" smtClean="0"/>
              <a:t>18/06/2024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884DC8-85C4-4C71-9828-5F18CA9295A8}"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CD543BB-5EF4-4BDE-AE92-9B81E9874439}" type="datetimeFigureOut">
              <a:rPr lang="en-GB" smtClean="0"/>
              <a:t>18/06/2024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884DC8-85C4-4C71-9828-5F18CA9295A8}"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D543BB-5EF4-4BDE-AE92-9B81E9874439}" type="datetimeFigureOut">
              <a:rPr lang="en-GB" smtClean="0"/>
              <a:t>18/06/2024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884DC8-85C4-4C71-9828-5F18CA9295A8}"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CD543BB-5EF4-4BDE-AE92-9B81E9874439}" type="datetimeFigureOut">
              <a:rPr lang="en-GB" smtClean="0"/>
              <a:t>18/06/2024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8884DC8-85C4-4C71-9828-5F18CA9295A8}"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CD543BB-5EF4-4BDE-AE92-9B81E9874439}" type="datetimeFigureOut">
              <a:rPr lang="en-GB" smtClean="0"/>
              <a:t>18/06/2024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8884DC8-85C4-4C71-9828-5F18CA9295A8}"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CD543BB-5EF4-4BDE-AE92-9B81E9874439}" type="datetimeFigureOut">
              <a:rPr lang="en-GB" smtClean="0"/>
              <a:t>18/06/2024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8884DC8-85C4-4C71-9828-5F18CA9295A8}"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D543BB-5EF4-4BDE-AE92-9B81E9874439}" type="datetimeFigureOut">
              <a:rPr lang="en-GB" smtClean="0"/>
              <a:t>18/06/2024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8884DC8-85C4-4C71-9828-5F18CA9295A8}"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D543BB-5EF4-4BDE-AE92-9B81E9874439}" type="datetimeFigureOut">
              <a:rPr lang="en-GB" smtClean="0"/>
              <a:t>18/06/2024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8884DC8-85C4-4C71-9828-5F18CA9295A8}"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D543BB-5EF4-4BDE-AE92-9B81E9874439}" type="datetimeFigureOut">
              <a:rPr lang="en-GB" smtClean="0"/>
              <a:t>18/06/2024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8884DC8-85C4-4C71-9828-5F18CA9295A8}"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D543BB-5EF4-4BDE-AE92-9B81E9874439}" type="datetimeFigureOut">
              <a:rPr lang="en-GB" smtClean="0"/>
              <a:t>18/06/2024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884DC8-85C4-4C71-9828-5F18CA9295A8}"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microsoft.com/office/2007/relationships/hdphoto" Target="../media/hdphoto4.wdp"/><Relationship Id="rId11" Type="http://schemas.microsoft.com/office/2007/relationships/hdphoto" Target="../media/hdphoto6.wdp"/><Relationship Id="rId5" Type="http://schemas.openxmlformats.org/officeDocument/2006/relationships/image" Target="../media/image5.png"/><Relationship Id="rId10" Type="http://schemas.openxmlformats.org/officeDocument/2006/relationships/image" Target="../media/image8.png"/><Relationship Id="rId4" Type="http://schemas.microsoft.com/office/2007/relationships/hdphoto" Target="../media/hdphoto3.wdp"/><Relationship Id="rId9" Type="http://schemas.microsoft.com/office/2007/relationships/hdphoto" Target="../media/hdphoto5.wdp"/></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jpeg"/><Relationship Id="rId1" Type="http://schemas.openxmlformats.org/officeDocument/2006/relationships/slideLayout" Target="../slideLayouts/slideLayout1.xml"/><Relationship Id="rId6" Type="http://schemas.microsoft.com/office/2007/relationships/hdphoto" Target="../media/hdphoto7.wdp"/><Relationship Id="rId5" Type="http://schemas.openxmlformats.org/officeDocument/2006/relationships/image" Target="../media/image11.pn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Free Vector | Cute rainbow frame vector in beige background cute hand drawn  sty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015" y="114045"/>
            <a:ext cx="11860698" cy="660596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06015" y="137992"/>
            <a:ext cx="11410123" cy="3476625"/>
          </a:xfrm>
          <a:prstGeom prst="rect">
            <a:avLst/>
          </a:prstGeom>
          <a:noFill/>
        </p:spPr>
        <p:txBody>
          <a:bodyPr wrap="square" rtlCol="0">
            <a:spAutoFit/>
          </a:bodyPr>
          <a:lstStyle/>
          <a:p>
            <a:r>
              <a:rPr lang="en-GB" sz="2000" b="1" i="0" dirty="0">
                <a:solidFill>
                  <a:srgbClr val="202124"/>
                </a:solidFill>
                <a:effectLst/>
                <a:latin typeface="Times New Roman" panose="02020603050405020304" charset="0"/>
                <a:cs typeface="Times New Roman" panose="02020603050405020304" charset="0"/>
              </a:rPr>
              <a:t>The </a:t>
            </a:r>
            <a:r>
              <a:rPr lang="en-GB" sz="2000" b="1" dirty="0">
                <a:solidFill>
                  <a:srgbClr val="202124"/>
                </a:solidFill>
                <a:latin typeface="Times New Roman" panose="02020603050405020304" charset="0"/>
                <a:cs typeface="Times New Roman" panose="02020603050405020304" charset="0"/>
              </a:rPr>
              <a:t>Y</a:t>
            </a:r>
            <a:r>
              <a:rPr lang="en-GB" sz="2000" b="1" i="0" dirty="0">
                <a:solidFill>
                  <a:srgbClr val="202124"/>
                </a:solidFill>
                <a:effectLst/>
                <a:latin typeface="Times New Roman" panose="02020603050405020304" charset="0"/>
                <a:cs typeface="Times New Roman" panose="02020603050405020304" charset="0"/>
              </a:rPr>
              <a:t>outh Chinese Test also known as YCT  is a recognised  international Chinese language test for primary and secondary school students. </a:t>
            </a:r>
          </a:p>
          <a:p>
            <a:br>
              <a:rPr lang="en-GB" sz="2000" b="1" i="0" dirty="0">
                <a:solidFill>
                  <a:srgbClr val="353740"/>
                </a:solidFill>
                <a:effectLst/>
                <a:latin typeface="Times New Roman" panose="02020603050405020304" charset="0"/>
                <a:cs typeface="Times New Roman" panose="02020603050405020304" charset="0"/>
              </a:rPr>
            </a:br>
            <a:r>
              <a:rPr lang="en-GB" sz="2000" b="1" i="0" dirty="0">
                <a:solidFill>
                  <a:schemeClr val="tx1"/>
                </a:solidFill>
                <a:effectLst/>
                <a:latin typeface="Times New Roman" panose="02020603050405020304" charset="0"/>
                <a:cs typeface="Times New Roman" panose="02020603050405020304" charset="0"/>
              </a:rPr>
              <a:t>You will only need to know 80 Vocabulary Words for YCT Level 1.</a:t>
            </a:r>
            <a:endParaRPr lang="en-GB" sz="2000" b="1" i="0" dirty="0">
              <a:solidFill>
                <a:srgbClr val="353740"/>
              </a:solidFill>
              <a:effectLst/>
              <a:latin typeface="Times New Roman" panose="02020603050405020304" charset="0"/>
              <a:cs typeface="Times New Roman" panose="02020603050405020304" charset="0"/>
            </a:endParaRPr>
          </a:p>
          <a:p>
            <a:endParaRPr lang="en-GB" sz="2000" b="1" dirty="0">
              <a:solidFill>
                <a:srgbClr val="0A0A0A"/>
              </a:solidFill>
              <a:latin typeface="Times New Roman" panose="02020603050405020304" charset="0"/>
              <a:cs typeface="Times New Roman" panose="02020603050405020304" charset="0"/>
            </a:endParaRPr>
          </a:p>
          <a:p>
            <a:r>
              <a:rPr lang="en-GB" sz="2000" b="1" dirty="0">
                <a:solidFill>
                  <a:srgbClr val="0A0A0A"/>
                </a:solidFill>
                <a:latin typeface="Times New Roman" panose="02020603050405020304" charset="0"/>
                <a:cs typeface="Times New Roman" panose="02020603050405020304" charset="0"/>
              </a:rPr>
              <a:t>You will only need to know 150 vocabulary words for YCT 2 (80 of those are from YCT 1 so it's just an extra 70 words).</a:t>
            </a:r>
          </a:p>
          <a:p>
            <a:endParaRPr lang="en-GB" sz="2000" b="1" dirty="0">
              <a:solidFill>
                <a:srgbClr val="0A0A0A"/>
              </a:solidFill>
              <a:latin typeface="Times New Roman" panose="02020603050405020304" charset="0"/>
              <a:cs typeface="Times New Roman" panose="02020603050405020304" charset="0"/>
            </a:endParaRPr>
          </a:p>
          <a:p>
            <a:r>
              <a:rPr lang="en-GB" sz="2000" b="1" dirty="0">
                <a:solidFill>
                  <a:srgbClr val="0A0A0A"/>
                </a:solidFill>
                <a:latin typeface="Times New Roman" panose="02020603050405020304" charset="0"/>
                <a:cs typeface="Times New Roman" panose="02020603050405020304" charset="0"/>
              </a:rPr>
              <a:t>YCT 3- 300 vocabulary words (150 of those are from YCT 2 so it's just an extra 150 words).</a:t>
            </a:r>
          </a:p>
          <a:p>
            <a:endParaRPr lang="en-GB" sz="2000" b="1" i="0" dirty="0">
              <a:solidFill>
                <a:srgbClr val="0A0A0A"/>
              </a:solidFill>
              <a:effectLst/>
              <a:latin typeface="Times New Roman" panose="02020603050405020304" charset="0"/>
              <a:cs typeface="Times New Roman" panose="02020603050405020304" charset="0"/>
            </a:endParaRPr>
          </a:p>
          <a:p>
            <a:r>
              <a:rPr lang="en-GB" sz="2000" b="1" dirty="0">
                <a:solidFill>
                  <a:srgbClr val="0A0A0A"/>
                </a:solidFill>
                <a:latin typeface="Times New Roman" panose="02020603050405020304" charset="0"/>
                <a:cs typeface="Times New Roman" panose="02020603050405020304" charset="0"/>
              </a:rPr>
              <a:t>YCT is all multiple choice.</a:t>
            </a:r>
            <a:endParaRPr lang="en-GB" dirty="0">
              <a:latin typeface="Times New Roman" panose="02020603050405020304" charset="0"/>
              <a:cs typeface="Times New Roman" panose="02020603050405020304" charset="0"/>
            </a:endParaRPr>
          </a:p>
        </p:txBody>
      </p:sp>
      <p:pic>
        <p:nvPicPr>
          <p:cNvPr id="6" name="Picture 5"/>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Layer>
                </a14:imgProps>
              </a:ext>
            </a:extLst>
          </a:blip>
          <a:stretch>
            <a:fillRect/>
          </a:stretch>
        </p:blipFill>
        <p:spPr>
          <a:xfrm>
            <a:off x="6903655" y="3078722"/>
            <a:ext cx="5288345" cy="3639062"/>
          </a:xfrm>
          <a:prstGeom prst="rect">
            <a:avLst/>
          </a:prstGeom>
        </p:spPr>
      </p:pic>
      <p:pic>
        <p:nvPicPr>
          <p:cNvPr id="5" name="Picture 2" descr="Cute cartoon panda reading book isolated on white background. Vector  illustration 11513661 Vector Art at Vecteezy"/>
          <p:cNvPicPr>
            <a:picLocks noChangeAspect="1" noChangeArrowheads="1"/>
          </p:cNvPicPr>
          <p:nvPr/>
        </p:nvPicPr>
        <p:blipFill>
          <a:blip r:embed="rId5" cstate="print">
            <a:extLst>
              <a:ext uri="{BEBA8EAE-BF5A-486C-A8C5-ECC9F3942E4B}">
                <a14:imgProps xmlns:a14="http://schemas.microsoft.com/office/drawing/2010/main">
                  <a14:imgLayer r:embed="rId6">
                    <a14:imgEffect>
                      <a14:backgroundRemoval t="10000" b="90000" l="10000" r="90000">
                        <a14:foregroundMark x1="31771" y1="13854" x2="44323" y2="54010"/>
                        <a14:foregroundMark x1="39271" y1="51458" x2="72396" y2="31823"/>
                        <a14:foregroundMark x1="72396" y1="31823" x2="73542" y2="29323"/>
                        <a14:foregroundMark x1="48906" y1="11354" x2="66875" y2="52292"/>
                        <a14:foregroundMark x1="66875" y1="52292" x2="66875" y2="52292"/>
                        <a14:foregroundMark x1="74375" y1="31406" x2="73438" y2="13698"/>
                        <a14:foregroundMark x1="73438" y1="13698" x2="73125" y2="13438"/>
                      </a14:backgroundRemoval>
                    </a14:imgEffect>
                  </a14:imgLayer>
                </a14:imgProps>
              </a:ext>
              <a:ext uri="{28A0092B-C50C-407E-A947-70E740481C1C}">
                <a14:useLocalDpi xmlns:a14="http://schemas.microsoft.com/office/drawing/2010/main" val="0"/>
              </a:ext>
            </a:extLst>
          </a:blip>
          <a:srcRect/>
          <a:stretch>
            <a:fillRect/>
          </a:stretch>
        </p:blipFill>
        <p:spPr bwMode="auto">
          <a:xfrm>
            <a:off x="331303" y="3562678"/>
            <a:ext cx="3170582" cy="317058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descr="Free Vector | Cute rainbow frame vector in beige background cute hand drawn  style"/>
          <p:cNvPicPr>
            <a:picLocks noChangeAspect="1" noChangeArrowheads="1"/>
          </p:cNvPicPr>
          <p:nvPr/>
        </p:nvPicPr>
        <p:blipFill>
          <a:blip r:embed="rId2">
            <a:alphaModFix amt="50000"/>
            <a:extLst>
              <a:ext uri="{28A0092B-C50C-407E-A947-70E740481C1C}">
                <a14:useLocalDpi xmlns:a14="http://schemas.microsoft.com/office/drawing/2010/main" val="0"/>
              </a:ext>
            </a:extLst>
          </a:blip>
          <a:srcRect/>
          <a:stretch>
            <a:fillRect/>
          </a:stretch>
        </p:blipFill>
        <p:spPr bwMode="auto">
          <a:xfrm>
            <a:off x="106015" y="114045"/>
            <a:ext cx="11860698" cy="660596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85531" y="337836"/>
            <a:ext cx="12292209" cy="6154420"/>
          </a:xfrm>
          <a:prstGeom prst="rect">
            <a:avLst/>
          </a:prstGeom>
          <a:noFill/>
        </p:spPr>
        <p:txBody>
          <a:bodyPr wrap="square" rtlCol="0">
            <a:spAutoFit/>
          </a:bodyPr>
          <a:lstStyle/>
          <a:p>
            <a:r>
              <a:rPr lang="en-GB" sz="2800" b="1" dirty="0">
                <a:latin typeface="Times New Roman" panose="02020603050405020304" charset="0"/>
                <a:cs typeface="Times New Roman" panose="02020603050405020304" charset="0"/>
              </a:rPr>
              <a:t>Why do the YCT test.</a:t>
            </a:r>
          </a:p>
          <a:p>
            <a:endParaRPr lang="en-GB" sz="2800" b="1" dirty="0">
              <a:latin typeface="Times New Roman" panose="02020603050405020304" charset="0"/>
              <a:cs typeface="Times New Roman" panose="02020603050405020304" charset="0"/>
            </a:endParaRPr>
          </a:p>
          <a:p>
            <a:r>
              <a:rPr lang="en-GB" sz="2800" b="1" dirty="0">
                <a:latin typeface="Times New Roman" panose="02020603050405020304" charset="0"/>
                <a:cs typeface="Times New Roman" panose="02020603050405020304" charset="0"/>
              </a:rPr>
              <a:t>A possible start to travel the world……..</a:t>
            </a:r>
          </a:p>
          <a:p>
            <a:endParaRPr lang="en-GB" sz="2800" b="1" dirty="0">
              <a:latin typeface="Times New Roman" panose="02020603050405020304" charset="0"/>
              <a:cs typeface="Times New Roman" panose="02020603050405020304" charset="0"/>
            </a:endParaRPr>
          </a:p>
          <a:p>
            <a:r>
              <a:rPr lang="en-GB" sz="2400" b="1" i="0" dirty="0">
                <a:effectLst/>
                <a:latin typeface="Times New Roman" panose="02020603050405020304" charset="0"/>
                <a:cs typeface="Times New Roman" panose="02020603050405020304" charset="0"/>
              </a:rPr>
              <a:t>Passing the YCT  test proves that you have a basic understanding of the </a:t>
            </a:r>
          </a:p>
          <a:p>
            <a:r>
              <a:rPr lang="en-GB" sz="2400" b="1" i="0" dirty="0">
                <a:effectLst/>
                <a:latin typeface="Times New Roman" panose="02020603050405020304" charset="0"/>
                <a:cs typeface="Times New Roman" panose="02020603050405020304" charset="0"/>
              </a:rPr>
              <a:t>Chinese language .</a:t>
            </a:r>
            <a:r>
              <a:rPr lang="en-GB" sz="2400" b="1" dirty="0">
                <a:latin typeface="Times New Roman" panose="02020603050405020304" charset="0"/>
                <a:cs typeface="Times New Roman" panose="02020603050405020304" charset="0"/>
              </a:rPr>
              <a:t>You </a:t>
            </a:r>
            <a:r>
              <a:rPr lang="en-GB" sz="2400" b="1" i="0" dirty="0">
                <a:effectLst/>
                <a:latin typeface="Times New Roman" panose="02020603050405020304" charset="0"/>
                <a:cs typeface="Times New Roman" panose="02020603050405020304" charset="0"/>
              </a:rPr>
              <a:t>will be awarded a certificate as a record of </a:t>
            </a:r>
          </a:p>
          <a:p>
            <a:r>
              <a:rPr lang="en-GB" sz="2400" b="1" i="0" dirty="0">
                <a:effectLst/>
                <a:latin typeface="Times New Roman" panose="02020603050405020304" charset="0"/>
                <a:cs typeface="Times New Roman" panose="02020603050405020304" charset="0"/>
              </a:rPr>
              <a:t>your achievement. </a:t>
            </a:r>
          </a:p>
          <a:p>
            <a:endParaRPr lang="en-GB" sz="2400" b="1" dirty="0">
              <a:latin typeface="Times New Roman" panose="02020603050405020304" charset="0"/>
              <a:cs typeface="Times New Roman" panose="02020603050405020304" charset="0"/>
            </a:endParaRPr>
          </a:p>
          <a:p>
            <a:r>
              <a:rPr lang="en-GB" sz="2400" b="1" i="0" dirty="0">
                <a:effectLst/>
                <a:latin typeface="Times New Roman" panose="02020603050405020304" charset="0"/>
                <a:cs typeface="Times New Roman" panose="02020603050405020304" charset="0"/>
              </a:rPr>
              <a:t>The YCT Certificate is internationally recognised, making it an important qualification </a:t>
            </a:r>
          </a:p>
          <a:p>
            <a:r>
              <a:rPr lang="en-GB" sz="2400" b="1" i="0" dirty="0">
                <a:effectLst/>
                <a:latin typeface="Times New Roman" panose="02020603050405020304" charset="0"/>
                <a:cs typeface="Times New Roman" panose="02020603050405020304" charset="0"/>
              </a:rPr>
              <a:t>when applying for</a:t>
            </a:r>
            <a:r>
              <a:rPr lang="en-US" altLang="en-GB" sz="2400" b="1" i="0" dirty="0">
                <a:effectLst/>
                <a:latin typeface="Times New Roman" panose="02020603050405020304" charset="0"/>
                <a:cs typeface="Times New Roman" panose="02020603050405020304" charset="0"/>
              </a:rPr>
              <a:t> Chinese </a:t>
            </a:r>
            <a:r>
              <a:rPr lang="en-GB" sz="2400" b="1" i="0" dirty="0">
                <a:effectLst/>
                <a:latin typeface="Times New Roman" panose="02020603050405020304" charset="0"/>
                <a:cs typeface="Times New Roman" panose="02020603050405020304" charset="0"/>
              </a:rPr>
              <a:t>universities. </a:t>
            </a:r>
          </a:p>
          <a:p>
            <a:endParaRPr lang="en-GB" sz="2400" b="1" i="0" dirty="0">
              <a:effectLst/>
              <a:latin typeface="Times New Roman" panose="02020603050405020304" charset="0"/>
              <a:cs typeface="Times New Roman" panose="02020603050405020304" charset="0"/>
            </a:endParaRPr>
          </a:p>
          <a:p>
            <a:r>
              <a:rPr lang="en-GB" sz="2400" b="1" dirty="0">
                <a:latin typeface="Times New Roman" panose="02020603050405020304" charset="0"/>
                <a:cs typeface="Times New Roman" panose="02020603050405020304" charset="0"/>
              </a:rPr>
              <a:t>YCT 1 </a:t>
            </a:r>
            <a:r>
              <a:rPr lang="en-GB" sz="2400" b="1" i="0" dirty="0">
                <a:effectLst/>
                <a:latin typeface="Times New Roman" panose="02020603050405020304" charset="0"/>
                <a:cs typeface="Times New Roman" panose="02020603050405020304" charset="0"/>
              </a:rPr>
              <a:t> is also one of the easiest international tests of Mandarin that can be taken before </a:t>
            </a:r>
          </a:p>
          <a:p>
            <a:r>
              <a:rPr lang="en-GB" sz="2400" b="1" i="0" dirty="0">
                <a:effectLst/>
                <a:latin typeface="Times New Roman" panose="02020603050405020304" charset="0"/>
                <a:cs typeface="Times New Roman" panose="02020603050405020304" charset="0"/>
              </a:rPr>
              <a:t>the</a:t>
            </a:r>
            <a:r>
              <a:rPr lang="en-US" altLang="en-GB" sz="2400" b="1" i="0" dirty="0">
                <a:effectLst/>
                <a:latin typeface="Times New Roman" panose="02020603050405020304" charset="0"/>
                <a:cs typeface="Times New Roman" panose="02020603050405020304" charset="0"/>
              </a:rPr>
              <a:t> </a:t>
            </a:r>
            <a:r>
              <a:rPr lang="en-GB" sz="2400" b="1" i="0" dirty="0">
                <a:effectLst/>
                <a:latin typeface="Times New Roman" panose="02020603050405020304" charset="0"/>
                <a:cs typeface="Times New Roman" panose="02020603050405020304" charset="0"/>
              </a:rPr>
              <a:t>age of 15. </a:t>
            </a:r>
          </a:p>
          <a:p>
            <a:endParaRPr lang="en-GB" sz="2400" b="1" i="0" dirty="0">
              <a:solidFill>
                <a:srgbClr val="353740"/>
              </a:solidFill>
              <a:effectLst/>
              <a:latin typeface="Times New Roman" panose="02020603050405020304" charset="0"/>
              <a:cs typeface="Times New Roman" panose="02020603050405020304" charset="0"/>
            </a:endParaRPr>
          </a:p>
          <a:p>
            <a:endParaRPr lang="en-GB" sz="2400" b="0" i="0" dirty="0">
              <a:solidFill>
                <a:srgbClr val="353740"/>
              </a:solidFill>
              <a:effectLst/>
              <a:latin typeface="Times New Roman" panose="02020603050405020304" charset="0"/>
              <a:cs typeface="Times New Roman" panose="02020603050405020304" charset="0"/>
            </a:endParaRPr>
          </a:p>
          <a:p>
            <a:endParaRPr lang="en-GB" dirty="0">
              <a:latin typeface="Times New Roman" panose="02020603050405020304" charset="0"/>
              <a:cs typeface="Times New Roman" panose="02020603050405020304" charset="0"/>
            </a:endParaRPr>
          </a:p>
        </p:txBody>
      </p:sp>
      <p:pic>
        <p:nvPicPr>
          <p:cNvPr id="2052" name="Picture 4" descr="schoolarship paper reward or certificate cartoon illustration 6952915  Vector Art at Vecteezy"/>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rcRect l="13355" t="11988" r="11561" b="14917"/>
          <a:stretch>
            <a:fillRect/>
          </a:stretch>
        </p:blipFill>
        <p:spPr bwMode="auto">
          <a:xfrm>
            <a:off x="9515063" y="1696279"/>
            <a:ext cx="2001078" cy="1948070"/>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Geography PNG Images With Transparent Background | Free Download On Lovepik"/>
          <p:cNvPicPr>
            <a:picLocks noChangeAspect="1" noChangeArrowheads="1"/>
          </p:cNvPicPr>
          <p:nvPr/>
        </p:nvPicPr>
        <p:blipFill>
          <a:blip r:embed="rId5">
            <a:extLst>
              <a:ext uri="{BEBA8EAE-BF5A-486C-A8C5-ECC9F3942E4B}">
                <a14:imgProps xmlns:a14="http://schemas.microsoft.com/office/drawing/2010/main">
                  <a14:imgLayer r:embed="rId6">
                    <a14:imgEffect>
                      <a14:backgroundRemoval t="10000" b="90000" l="10000" r="90000">
                        <a14:foregroundMark x1="62667" y1="53000" x2="80000" y2="58000"/>
                        <a14:foregroundMark x1="80000" y1="58000" x2="84000" y2="61667"/>
                      </a14:backgroundRemoval>
                    </a14:imgEffect>
                  </a14:imgLayer>
                </a14:imgProps>
              </a:ext>
              <a:ext uri="{28A0092B-C50C-407E-A947-70E740481C1C}">
                <a14:useLocalDpi xmlns:a14="http://schemas.microsoft.com/office/drawing/2010/main" val="0"/>
              </a:ext>
            </a:extLst>
          </a:blip>
          <a:srcRect/>
          <a:stretch>
            <a:fillRect/>
          </a:stretch>
        </p:blipFill>
        <p:spPr bwMode="auto">
          <a:xfrm>
            <a:off x="6310519" y="-198783"/>
            <a:ext cx="2857500" cy="2857500"/>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University of Michigan International Center: How I Got an On-Campus Job at  the University of Michigan"/>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45415" y="5200959"/>
            <a:ext cx="1027664" cy="1138632"/>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School Building Cartoon png download - 512*512 - Free Transparent Building  png Download. - CleanPNG / KissPNG"/>
          <p:cNvPicPr>
            <a:picLocks noChangeAspect="1" noChangeArrowheads="1"/>
          </p:cNvPicPr>
          <p:nvPr/>
        </p:nvPicPr>
        <p:blipFill>
          <a:blip r:embed="rId8">
            <a:extLst>
              <a:ext uri="{BEBA8EAE-BF5A-486C-A8C5-ECC9F3942E4B}">
                <a14:imgProps xmlns:a14="http://schemas.microsoft.com/office/drawing/2010/main">
                  <a14:imgLayer r:embed="rId9">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6573050" y="5047850"/>
            <a:ext cx="2819400" cy="144454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te cartoon panda reading book isolated on white background. Vector  illustration 11513661 Vector Art at Vecteezy"/>
          <p:cNvPicPr>
            <a:picLocks noChangeAspect="1" noChangeArrowheads="1"/>
          </p:cNvPicPr>
          <p:nvPr/>
        </p:nvPicPr>
        <p:blipFill>
          <a:blip r:embed="rId10" cstate="print">
            <a:extLst>
              <a:ext uri="{BEBA8EAE-BF5A-486C-A8C5-ECC9F3942E4B}">
                <a14:imgProps xmlns:a14="http://schemas.microsoft.com/office/drawing/2010/main">
                  <a14:imgLayer r:embed="rId11">
                    <a14:imgEffect>
                      <a14:backgroundRemoval t="10000" b="90000" l="10000" r="90000">
                        <a14:foregroundMark x1="31771" y1="13854" x2="44323" y2="54010"/>
                        <a14:foregroundMark x1="39271" y1="51458" x2="72396" y2="31823"/>
                        <a14:foregroundMark x1="72396" y1="31823" x2="73542" y2="29323"/>
                        <a14:foregroundMark x1="48906" y1="11354" x2="66875" y2="52292"/>
                        <a14:foregroundMark x1="66875" y1="52292" x2="66875" y2="52292"/>
                        <a14:foregroundMark x1="74375" y1="31406" x2="73438" y2="13698"/>
                        <a14:foregroundMark x1="73438" y1="13698" x2="73125" y2="13438"/>
                      </a14:backgroundRemoval>
                    </a14:imgEffect>
                  </a14:imgLayer>
                </a14:imgProps>
              </a:ext>
              <a:ext uri="{28A0092B-C50C-407E-A947-70E740481C1C}">
                <a14:useLocalDpi xmlns:a14="http://schemas.microsoft.com/office/drawing/2010/main" val="0"/>
              </a:ext>
            </a:extLst>
          </a:blip>
          <a:srcRect/>
          <a:stretch>
            <a:fillRect/>
          </a:stretch>
        </p:blipFill>
        <p:spPr bwMode="auto">
          <a:xfrm>
            <a:off x="9915115" y="114045"/>
            <a:ext cx="1948070" cy="194807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descr="Free Vector | Cute rainbow frame vector in beige background cute hand drawn  style"/>
          <p:cNvPicPr>
            <a:picLocks noChangeAspect="1" noChangeArrowheads="1"/>
          </p:cNvPicPr>
          <p:nvPr/>
        </p:nvPicPr>
        <p:blipFill>
          <a:blip r:embed="rId2">
            <a:alphaModFix amt="50000"/>
            <a:extLst>
              <a:ext uri="{28A0092B-C50C-407E-A947-70E740481C1C}">
                <a14:useLocalDpi xmlns:a14="http://schemas.microsoft.com/office/drawing/2010/main" val="0"/>
              </a:ext>
            </a:extLst>
          </a:blip>
          <a:srcRect/>
          <a:stretch>
            <a:fillRect/>
          </a:stretch>
        </p:blipFill>
        <p:spPr bwMode="auto">
          <a:xfrm>
            <a:off x="106015" y="114045"/>
            <a:ext cx="11860698" cy="660596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32523" y="185372"/>
            <a:ext cx="11834190" cy="3600986"/>
          </a:xfrm>
          <a:prstGeom prst="rect">
            <a:avLst/>
          </a:prstGeom>
          <a:noFill/>
        </p:spPr>
        <p:txBody>
          <a:bodyPr wrap="square" rtlCol="0">
            <a:spAutoFit/>
          </a:bodyPr>
          <a:lstStyle/>
          <a:p>
            <a:r>
              <a:rPr lang="en-GB" sz="2400" b="1" i="0" dirty="0">
                <a:solidFill>
                  <a:schemeClr val="tx1"/>
                </a:solidFill>
                <a:effectLst/>
                <a:latin typeface="Times New Roman" panose="02020603050405020304" charset="0"/>
                <a:cs typeface="Times New Roman" panose="02020603050405020304" charset="0"/>
              </a:rPr>
              <a:t> </a:t>
            </a:r>
          </a:p>
          <a:p>
            <a:r>
              <a:rPr lang="en-US" altLang="en-GB" sz="2400" b="1" i="0" dirty="0">
                <a:solidFill>
                  <a:schemeClr val="tx1"/>
                </a:solidFill>
                <a:effectLst/>
                <a:latin typeface="Times New Roman" panose="02020603050405020304" charset="0"/>
                <a:cs typeface="Times New Roman" panose="02020603050405020304" charset="0"/>
              </a:rPr>
              <a:t>L</a:t>
            </a:r>
            <a:r>
              <a:rPr lang="en-GB" sz="2400" b="1" i="0" dirty="0">
                <a:solidFill>
                  <a:schemeClr val="tx1"/>
                </a:solidFill>
                <a:effectLst/>
                <a:latin typeface="Times New Roman" panose="02020603050405020304" charset="0"/>
                <a:cs typeface="Times New Roman" panose="02020603050405020304" charset="0"/>
              </a:rPr>
              <a:t>ooking ahead to the future, if you have the desire to travel and explore when you are between 17 and 35 years old, you can continue to progress and pass the HSK level 3. Achieving a high score opens opportunities for scholarship grants offered by the Confucius Institute, enabling you to study in China for either four months or four weeks.</a:t>
            </a:r>
          </a:p>
          <a:p>
            <a:endParaRPr lang="en-GB" sz="2400" b="1" i="0" dirty="0">
              <a:solidFill>
                <a:schemeClr val="tx1"/>
              </a:solidFill>
              <a:effectLst/>
              <a:latin typeface="Times New Roman" panose="02020603050405020304" charset="0"/>
              <a:cs typeface="Times New Roman" panose="02020603050405020304" charset="0"/>
            </a:endParaRPr>
          </a:p>
          <a:p>
            <a:r>
              <a:rPr lang="en-GB" sz="2400" b="1" i="0" dirty="0">
                <a:solidFill>
                  <a:schemeClr val="tx1"/>
                </a:solidFill>
                <a:effectLst/>
                <a:latin typeface="Times New Roman" panose="02020603050405020304" charset="0"/>
                <a:cs typeface="Times New Roman" panose="02020603050405020304" charset="0"/>
              </a:rPr>
              <a:t>During your time in China, you can immerse yourself in the local culture</a:t>
            </a:r>
            <a:r>
              <a:rPr lang="en-GB" sz="2400" b="1" dirty="0">
                <a:latin typeface="Times New Roman" panose="02020603050405020304" charset="0"/>
                <a:cs typeface="Times New Roman" panose="02020603050405020304" charset="0"/>
              </a:rPr>
              <a:t> and </a:t>
            </a:r>
            <a:r>
              <a:rPr lang="en-GB" sz="2400" b="1" i="0" dirty="0">
                <a:solidFill>
                  <a:schemeClr val="tx1"/>
                </a:solidFill>
                <a:effectLst/>
                <a:latin typeface="Times New Roman" panose="02020603050405020304" charset="0"/>
                <a:cs typeface="Times New Roman" panose="02020603050405020304" charset="0"/>
              </a:rPr>
              <a:t>savour the delicious cuisine</a:t>
            </a:r>
            <a:r>
              <a:rPr lang="en-GB" sz="2400" b="1" dirty="0">
                <a:latin typeface="Times New Roman" panose="02020603050405020304" charset="0"/>
                <a:cs typeface="Times New Roman" panose="02020603050405020304" charset="0"/>
              </a:rPr>
              <a:t>.</a:t>
            </a:r>
            <a:endParaRPr lang="en-GB" sz="2400" b="1" i="0" dirty="0">
              <a:solidFill>
                <a:schemeClr val="tx1"/>
              </a:solidFill>
              <a:effectLst/>
              <a:latin typeface="Times New Roman" panose="02020603050405020304" charset="0"/>
              <a:cs typeface="Times New Roman" panose="02020603050405020304" charset="0"/>
            </a:endParaRPr>
          </a:p>
          <a:p>
            <a:endParaRPr lang="en-GB" b="0" i="0" dirty="0">
              <a:solidFill>
                <a:schemeClr val="tx1"/>
              </a:solidFill>
              <a:effectLst/>
              <a:latin typeface="Times New Roman" panose="02020603050405020304" charset="0"/>
              <a:cs typeface="Times New Roman" panose="02020603050405020304" charset="0"/>
            </a:endParaRPr>
          </a:p>
          <a:p>
            <a:endParaRPr lang="en-GB" b="0" i="0" dirty="0">
              <a:solidFill>
                <a:schemeClr val="tx1"/>
              </a:solidFill>
              <a:effectLst/>
              <a:latin typeface="Times New Roman" panose="02020603050405020304" charset="0"/>
              <a:cs typeface="Times New Roman" panose="02020603050405020304" charset="0"/>
            </a:endParaRPr>
          </a:p>
        </p:txBody>
      </p:sp>
      <p:pic>
        <p:nvPicPr>
          <p:cNvPr id="3074" name="Picture 2" descr="Asian food menu. Asian food menu template with traditional chinese food  dishes vector illustration. | CanStock"/>
          <p:cNvPicPr>
            <a:picLocks noChangeAspect="1" noChangeArrowheads="1"/>
          </p:cNvPicPr>
          <p:nvPr/>
        </p:nvPicPr>
        <p:blipFill rotWithShape="1">
          <a:blip r:embed="rId3">
            <a:extLst>
              <a:ext uri="{28A0092B-C50C-407E-A947-70E740481C1C}">
                <a14:useLocalDpi xmlns:a14="http://schemas.microsoft.com/office/drawing/2010/main" val="0"/>
              </a:ext>
            </a:extLst>
          </a:blip>
          <a:srcRect b="7198"/>
          <a:stretch>
            <a:fillRect/>
          </a:stretch>
        </p:blipFill>
        <p:spPr bwMode="auto">
          <a:xfrm>
            <a:off x="8307511" y="4588894"/>
            <a:ext cx="1350893" cy="1145429"/>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Page 11 | Friends traveling Vectors &amp; Illustrations for Free Download |  Freepi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5119" y="4893095"/>
            <a:ext cx="1274482" cy="114542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te cartoon panda reading book isolated on white background. Vector  illustration 11513661 Vector Art at Vecteezy"/>
          <p:cNvPicPr>
            <a:picLocks noChangeAspect="1" noChangeArrowheads="1"/>
          </p:cNvPicPr>
          <p:nvPr/>
        </p:nvPicPr>
        <p:blipFill>
          <a:blip r:embed="rId5" cstate="print">
            <a:extLst>
              <a:ext uri="{BEBA8EAE-BF5A-486C-A8C5-ECC9F3942E4B}">
                <a14:imgProps xmlns:a14="http://schemas.microsoft.com/office/drawing/2010/main">
                  <a14:imgLayer r:embed="rId6">
                    <a14:imgEffect>
                      <a14:backgroundRemoval t="10000" b="90000" l="10000" r="90000">
                        <a14:foregroundMark x1="31771" y1="13854" x2="44323" y2="54010"/>
                        <a14:foregroundMark x1="39271" y1="51458" x2="72396" y2="31823"/>
                        <a14:foregroundMark x1="72396" y1="31823" x2="73542" y2="29323"/>
                        <a14:foregroundMark x1="48906" y1="11354" x2="66875" y2="52292"/>
                        <a14:foregroundMark x1="66875" y1="52292" x2="66875" y2="52292"/>
                        <a14:foregroundMark x1="74375" y1="31406" x2="73438" y2="13698"/>
                        <a14:foregroundMark x1="73438" y1="13698" x2="73125" y2="13438"/>
                      </a14:backgroundRemoval>
                    </a14:imgEffect>
                  </a14:imgLayer>
                </a14:imgProps>
              </a:ext>
              <a:ext uri="{28A0092B-C50C-407E-A947-70E740481C1C}">
                <a14:useLocalDpi xmlns:a14="http://schemas.microsoft.com/office/drawing/2010/main" val="0"/>
              </a:ext>
            </a:extLst>
          </a:blip>
          <a:srcRect/>
          <a:stretch>
            <a:fillRect/>
          </a:stretch>
        </p:blipFill>
        <p:spPr bwMode="auto">
          <a:xfrm>
            <a:off x="10219855" y="4786603"/>
            <a:ext cx="1839622" cy="183962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M2YwMWMwYzA1ODE3OWU5YmM5NGViYTliYTEwZmRiMjAifQ=="/>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263</Words>
  <Application>Microsoft Office PowerPoint</Application>
  <PresentationFormat>Widescreen</PresentationFormat>
  <Paragraphs>26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HY Hau</dc:creator>
  <cp:lastModifiedBy>Barrett, Emily</cp:lastModifiedBy>
  <cp:revision>16</cp:revision>
  <dcterms:created xsi:type="dcterms:W3CDTF">2023-01-30T22:22:00Z</dcterms:created>
  <dcterms:modified xsi:type="dcterms:W3CDTF">2024-06-18T12:56:07Z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73AEB82D657B4FD6A459D002E62FCD1A_13</vt:lpwstr>
  </property>
  <property fmtid="{D5CDD505-2E9C-101B-9397-08002B2CF9AE}" pid="3" name="KSOProductBuildVer">
    <vt:lpwstr>2052-12.1.0.16729</vt:lpwstr>
  </property>
</Properties>
</file>