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15" autoAdjust="0"/>
  </p:normalViewPr>
  <p:slideViewPr>
    <p:cSldViewPr snapToGrid="0">
      <p:cViewPr varScale="1">
        <p:scale>
          <a:sx n="106" d="100"/>
          <a:sy n="106" d="100"/>
        </p:scale>
        <p:origin x="12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5B3A-FE90-EBA4-F7CE-172FAEAAD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9954D-BE92-9081-2B04-FF85C90BA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F3724-D6A8-7132-36E5-2B70C04F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5BC47-CA1B-95D8-0C07-B15F3B71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F4335-80A1-D84E-54B7-0B6055CDE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47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73A0B-C00C-1804-83C7-168D5A1FE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12C00-6D97-E1EC-F557-2A2D81235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DE2A9-876D-60EA-F09E-6DFE957F2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628BB-169B-54B8-7003-C02869C18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472CF-2AAE-4CE6-C425-99EA7A85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03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991A2A-E7BA-844A-B4CF-C8B0406D4E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69DAA9-C4D3-850F-BF44-6A2E3626C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969E7-B605-F4BA-1CA2-4D3B29F7B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FBDB7-24AA-DDB8-21FF-C908D9905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EFCD6-E668-83F7-D20C-80A4E91A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902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090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FA6FA-13AD-40C6-F329-154593DFF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AD585-F446-F2C5-655A-FDA9AFE1D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764CB-3CBA-F1B4-ECAE-79A671267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A0879-41FB-F619-A192-D791F45E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071DF-940D-A0AB-2A97-8C5C9805F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06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39AEA-4DFB-8241-B049-226976ED9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FF6A8-6300-EF60-C1F2-1A49F668D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DE1D8-0549-8182-147A-76123932C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DD0E3-8C1F-B2F2-E966-1BBB4FE9D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79DC3-FD6A-3B8B-3E76-EC32BE35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10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3017A-C4C4-925E-548C-059513A07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B6AC9-1D4B-2FCF-2B47-EC545CC13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7849B-F073-A005-6FBB-BC07683FB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DA959-7C8C-7E7E-9EBD-E9665F70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C9585-0DB3-B781-274C-E1178BFC2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C2D06-C0BC-4FB3-161E-5AE9F11A5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84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15F6C-9129-74E7-30F9-56FE5A64F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89F2A-15B7-8774-1372-83A685FE0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E641D-1EED-9264-1444-02D036784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AA98F-9067-0FBB-48F2-025F4155B8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64E30-F442-D3B4-3DBE-DED6F75BD9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B8CA2C-F94C-9648-43BD-EC4A8B1B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CA6E81-EC51-06D4-2756-12D93B510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72D58E-C650-C1C4-627C-5D93270F4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4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897F6-999E-8A27-B764-357C569A8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CC0D1-45C2-4D06-DB19-66EB57634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BE60B-68EF-E8D6-4687-AD346F61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E9A8D-3FFD-A0E3-7ADD-98D48ACBF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31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ED03C7-D52C-A971-BD83-B94F99351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8EB7C-B403-9829-BC3E-BFFF751A9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DCE75-BAE9-5B59-7956-1F013BD5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2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7708D-02BA-142E-CE6E-E03D6071C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EDB8-957B-D5EC-E0CF-9BBEAE816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4ABB1B-4B1F-AC4D-358C-C35170FA5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8BA5A-2FD6-A54A-49C6-F3DFF245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25C8A-9E8B-908F-7315-239B3716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92910-8244-73E9-EBBA-12B47301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39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343DF-2116-C6A1-94E1-8D3F5DE64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819F42-E63F-661B-9427-03998F36A3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4B0C3-F040-23F9-FC17-96ABB59E0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F64A49-7591-F20F-6D15-B1C8B4FF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5240B-93EA-352A-18E5-C00F54AD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B31D1-441E-9694-0B18-9F1A076A6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277ED-2C51-2FA2-C16F-FEE681F2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03546-A7FA-FA70-8841-0287B52F7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E9B3D-6AF6-2D5B-769C-30F4D6609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EBAE5-E8C4-4FE8-8867-4EC4F7A9648E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D4C57-C526-1BD5-4B4D-8ECF692A7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CF7E-2930-ECA0-561E-084EED08C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D1450-1ADE-4900-ADAE-0459108D1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65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imesofmalta.com/articles/view/government-announces-strategy-reduce-early-school-leaving.1046230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hyperlink" Target="https://meae.gov.mt/en/Public_Consultations/MEDE/Documents/ELET%20POLICY%20Document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education.gov.mt/early-leaving-from-education-and-training-unit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researchandinnovation.gov.mt/en/Documents/_early_leaving_from_education_and_training-the_way_forward.pdf" TargetMode="External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C1C78EC5-A201-124E-80A0-DD4760EBC5B3}"/>
              </a:ext>
            </a:extLst>
          </p:cNvPr>
          <p:cNvSpPr txBox="1"/>
          <p:nvPr/>
        </p:nvSpPr>
        <p:spPr>
          <a:xfrm>
            <a:off x="2496309" y="291270"/>
            <a:ext cx="71994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National Impact of my ESJ research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E92147B-540B-A142-9F97-FB73AE0A743E}"/>
              </a:ext>
            </a:extLst>
          </p:cNvPr>
          <p:cNvSpPr txBox="1"/>
          <p:nvPr/>
        </p:nvSpPr>
        <p:spPr>
          <a:xfrm>
            <a:off x="337872" y="748735"/>
            <a:ext cx="11516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300" dirty="0">
                <a:solidFill>
                  <a:schemeClr val="tx1">
                    <a:lumMod val="60000"/>
                    <a:lumOff val="40000"/>
                  </a:schemeClr>
                </a:solidFill>
                <a:latin typeface="Poppins" pitchFamily="2" charset="77"/>
                <a:cs typeface="Poppins" pitchFamily="2" charset="77"/>
              </a:rPr>
              <a:t>Tackling educational inequalities in relation to Early Leaving from Education and Training (ELET) – </a:t>
            </a:r>
          </a:p>
          <a:p>
            <a:pPr algn="ctr"/>
            <a:endParaRPr lang="en-US" sz="1000" spc="300" dirty="0">
              <a:solidFill>
                <a:schemeClr val="tx1">
                  <a:lumMod val="60000"/>
                  <a:lumOff val="40000"/>
                </a:schemeClr>
              </a:solidFill>
              <a:latin typeface="Poppins" pitchFamily="2" charset="77"/>
              <a:cs typeface="Poppins" pitchFamily="2" charset="77"/>
            </a:endParaRPr>
          </a:p>
          <a:p>
            <a:pPr algn="ctr"/>
            <a:r>
              <a:rPr lang="en-US" sz="1000" spc="300" dirty="0">
                <a:solidFill>
                  <a:schemeClr val="tx1">
                    <a:lumMod val="60000"/>
                    <a:lumOff val="40000"/>
                  </a:schemeClr>
                </a:solidFill>
                <a:latin typeface="Poppins" pitchFamily="2" charset="77"/>
                <a:cs typeface="Poppins" pitchFamily="2" charset="77"/>
              </a:rPr>
              <a:t>Pamela Marie Spiteri – MALTA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E89FC38-F1E3-4342-B242-035A95B8DBE4}"/>
              </a:ext>
            </a:extLst>
          </p:cNvPr>
          <p:cNvSpPr txBox="1"/>
          <p:nvPr/>
        </p:nvSpPr>
        <p:spPr>
          <a:xfrm>
            <a:off x="762000" y="1213374"/>
            <a:ext cx="26677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2020 – Policy Draft: </a:t>
            </a:r>
          </a:p>
          <a:p>
            <a:r>
              <a:rPr lang="en-US" sz="1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consultation document</a:t>
            </a:r>
          </a:p>
        </p:txBody>
      </p:sp>
      <p:pic>
        <p:nvPicPr>
          <p:cNvPr id="1026" name="Picture 2" descr="Image of rocket consisting of chalk drawn outline with pencils and crayons as rocket body. &#10;Text is Early leaving from education and training (ELET) policy: the way forward 2020-2030.">
            <a:hlinkClick r:id="rId2"/>
            <a:extLst>
              <a:ext uri="{FF2B5EF4-FFF2-40B4-BE49-F238E27FC236}">
                <a16:creationId xmlns:a16="http://schemas.microsoft.com/office/drawing/2014/main" id="{43BAC2AA-1642-D827-CB76-0B7C5C5BC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643" y="2033528"/>
            <a:ext cx="2011999" cy="201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C1F02026-4EBA-8B48-A962-50D61F40B79A}"/>
              </a:ext>
            </a:extLst>
          </p:cNvPr>
          <p:cNvSpPr txBox="1"/>
          <p:nvPr/>
        </p:nvSpPr>
        <p:spPr>
          <a:xfrm>
            <a:off x="424638" y="4417859"/>
            <a:ext cx="3243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2019 – </a:t>
            </a:r>
            <a:r>
              <a:rPr lang="en-US" sz="1600" b="1" dirty="0" err="1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organi</a:t>
            </a:r>
            <a:r>
              <a:rPr lang="mt-MT" sz="1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s</a:t>
            </a:r>
            <a:r>
              <a:rPr lang="en-US" sz="1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ed </a:t>
            </a:r>
          </a:p>
          <a:p>
            <a:r>
              <a:rPr lang="en-US" sz="1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an international symposium </a:t>
            </a:r>
          </a:p>
        </p:txBody>
      </p:sp>
      <p:pic>
        <p:nvPicPr>
          <p:cNvPr id="3" name="Picture 2" descr="Text is ELET Symposium: Early leaving from education and training: the way forward. November 2020. Conference proceedings.">
            <a:hlinkClick r:id="rId4"/>
            <a:extLst>
              <a:ext uri="{FF2B5EF4-FFF2-40B4-BE49-F238E27FC236}">
                <a16:creationId xmlns:a16="http://schemas.microsoft.com/office/drawing/2014/main" id="{AF6324DC-0652-9656-CBC5-E806962C7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4336" y="5098208"/>
            <a:ext cx="1513498" cy="1607764"/>
          </a:xfrm>
          <a:prstGeom prst="rect">
            <a:avLst/>
          </a:prstGeom>
        </p:spPr>
      </p:pic>
      <p:sp>
        <p:nvSpPr>
          <p:cNvPr id="9" name="Shape 16177" descr="01">
            <a:extLst>
              <a:ext uri="{FF2B5EF4-FFF2-40B4-BE49-F238E27FC236}">
                <a16:creationId xmlns:a16="http://schemas.microsoft.com/office/drawing/2014/main" id="{EC215E3D-BFFE-BE45-8462-38B0B1C8288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081294" y="2033528"/>
            <a:ext cx="2324089" cy="2136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1600" extrusionOk="0">
                <a:moveTo>
                  <a:pt x="10296" y="0"/>
                </a:moveTo>
                <a:cubicBezTo>
                  <a:pt x="7661" y="0"/>
                  <a:pt x="5025" y="1055"/>
                  <a:pt x="3014" y="3164"/>
                </a:cubicBezTo>
                <a:cubicBezTo>
                  <a:pt x="1009" y="5268"/>
                  <a:pt x="5" y="8023"/>
                  <a:pt x="0" y="10780"/>
                </a:cubicBezTo>
                <a:cubicBezTo>
                  <a:pt x="2635" y="10780"/>
                  <a:pt x="5271" y="11835"/>
                  <a:pt x="7282" y="13944"/>
                </a:cubicBezTo>
                <a:cubicBezTo>
                  <a:pt x="9298" y="16058"/>
                  <a:pt x="10302" y="18829"/>
                  <a:pt x="10296" y="21600"/>
                </a:cubicBezTo>
                <a:cubicBezTo>
                  <a:pt x="12932" y="21600"/>
                  <a:pt x="15568" y="20547"/>
                  <a:pt x="17578" y="18439"/>
                </a:cubicBezTo>
                <a:cubicBezTo>
                  <a:pt x="21600" y="14221"/>
                  <a:pt x="21600" y="7382"/>
                  <a:pt x="17578" y="3164"/>
                </a:cubicBezTo>
                <a:cubicBezTo>
                  <a:pt x="15568" y="1055"/>
                  <a:pt x="12932" y="0"/>
                  <a:pt x="10296" y="0"/>
                </a:cubicBezTo>
                <a:close/>
              </a:path>
            </a:pathLst>
          </a:custGeom>
          <a:solidFill>
            <a:schemeClr val="accent1"/>
          </a:solidFill>
          <a:ln w="63500" cap="flat">
            <a:noFill/>
            <a:prstDash val="solid"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532" dirty="0">
              <a:latin typeface="Lato Light" panose="020F0502020204030203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E6FB44-9027-0B43-8818-D536AB070C2A}"/>
              </a:ext>
            </a:extLst>
          </p:cNvPr>
          <p:cNvSpPr txBox="1"/>
          <p:nvPr/>
        </p:nvSpPr>
        <p:spPr>
          <a:xfrm>
            <a:off x="5967647" y="2384862"/>
            <a:ext cx="57900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3" name="Shape 16181" descr="02">
            <a:extLst>
              <a:ext uri="{FF2B5EF4-FFF2-40B4-BE49-F238E27FC236}">
                <a16:creationId xmlns:a16="http://schemas.microsoft.com/office/drawing/2014/main" id="{2A2A0054-7082-344E-944D-BC97A91E678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18789" y="2968136"/>
            <a:ext cx="2324089" cy="23474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0595" extrusionOk="0">
                <a:moveTo>
                  <a:pt x="10298" y="0"/>
                </a:moveTo>
                <a:cubicBezTo>
                  <a:pt x="10303" y="2642"/>
                  <a:pt x="9297" y="5287"/>
                  <a:pt x="7281" y="7303"/>
                </a:cubicBezTo>
                <a:cubicBezTo>
                  <a:pt x="5271" y="9313"/>
                  <a:pt x="2635" y="10317"/>
                  <a:pt x="0" y="10317"/>
                </a:cubicBezTo>
                <a:cubicBezTo>
                  <a:pt x="5" y="12946"/>
                  <a:pt x="1011" y="15573"/>
                  <a:pt x="3017" y="17578"/>
                </a:cubicBezTo>
                <a:cubicBezTo>
                  <a:pt x="7038" y="21600"/>
                  <a:pt x="13558" y="21600"/>
                  <a:pt x="17579" y="17578"/>
                </a:cubicBezTo>
                <a:cubicBezTo>
                  <a:pt x="21600" y="13557"/>
                  <a:pt x="21600" y="7039"/>
                  <a:pt x="17579" y="3017"/>
                </a:cubicBezTo>
                <a:cubicBezTo>
                  <a:pt x="15568" y="1006"/>
                  <a:pt x="12933" y="0"/>
                  <a:pt x="10298" y="0"/>
                </a:cubicBezTo>
                <a:close/>
              </a:path>
            </a:pathLst>
          </a:custGeom>
          <a:solidFill>
            <a:schemeClr val="accent2"/>
          </a:solidFill>
          <a:ln w="63500" cap="flat">
            <a:noFill/>
            <a:prstDash val="solid"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532" dirty="0">
              <a:latin typeface="Lato Light" panose="020F0502020204030203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CC21390-D56E-C34C-B854-B49EA85537B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162881" y="3111330"/>
            <a:ext cx="65434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7" name="Shape 16185" descr="03">
            <a:extLst>
              <a:ext uri="{FF2B5EF4-FFF2-40B4-BE49-F238E27FC236}">
                <a16:creationId xmlns:a16="http://schemas.microsoft.com/office/drawing/2014/main" id="{94A753BF-4F05-9E49-9B3D-37FEC115C7D1}"/>
              </a:ext>
            </a:extLst>
          </p:cNvPr>
          <p:cNvSpPr/>
          <p:nvPr/>
        </p:nvSpPr>
        <p:spPr>
          <a:xfrm>
            <a:off x="5084025" y="4139444"/>
            <a:ext cx="2346250" cy="2337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0595" extrusionOk="0">
                <a:moveTo>
                  <a:pt x="10297" y="0"/>
                </a:moveTo>
                <a:cubicBezTo>
                  <a:pt x="7662" y="0"/>
                  <a:pt x="5027" y="1006"/>
                  <a:pt x="3016" y="3017"/>
                </a:cubicBezTo>
                <a:cubicBezTo>
                  <a:pt x="-1005" y="7038"/>
                  <a:pt x="-1005" y="13558"/>
                  <a:pt x="3016" y="17579"/>
                </a:cubicBezTo>
                <a:cubicBezTo>
                  <a:pt x="7037" y="21600"/>
                  <a:pt x="13557" y="21600"/>
                  <a:pt x="17578" y="17579"/>
                </a:cubicBezTo>
                <a:cubicBezTo>
                  <a:pt x="19584" y="15574"/>
                  <a:pt x="20590" y="12947"/>
                  <a:pt x="20595" y="10318"/>
                </a:cubicBezTo>
                <a:cubicBezTo>
                  <a:pt x="17960" y="10318"/>
                  <a:pt x="15324" y="9312"/>
                  <a:pt x="13314" y="7302"/>
                </a:cubicBezTo>
                <a:cubicBezTo>
                  <a:pt x="11298" y="5286"/>
                  <a:pt x="10292" y="2642"/>
                  <a:pt x="10297" y="0"/>
                </a:cubicBezTo>
                <a:close/>
              </a:path>
            </a:pathLst>
          </a:custGeom>
          <a:solidFill>
            <a:schemeClr val="accent3"/>
          </a:solidFill>
          <a:ln w="63500" cap="flat">
            <a:noFill/>
            <a:prstDash val="solid"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532" dirty="0">
              <a:latin typeface="Lato Light" panose="020F05020202040302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981712C-BDEC-C242-95F5-819FE32AE538}"/>
              </a:ext>
            </a:extLst>
          </p:cNvPr>
          <p:cNvSpPr txBox="1"/>
          <p:nvPr/>
        </p:nvSpPr>
        <p:spPr>
          <a:xfrm>
            <a:off x="5613711" y="4367421"/>
            <a:ext cx="66717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21E2169-4EC1-0C4D-84B0-010C4D9F916A}"/>
              </a:ext>
            </a:extLst>
          </p:cNvPr>
          <p:cNvSpPr txBox="1"/>
          <p:nvPr/>
        </p:nvSpPr>
        <p:spPr>
          <a:xfrm>
            <a:off x="8288069" y="1213374"/>
            <a:ext cx="223170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2021-2023 National 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Strategy in ELET  </a:t>
            </a:r>
          </a:p>
        </p:txBody>
      </p:sp>
      <p:pic>
        <p:nvPicPr>
          <p:cNvPr id="4" name="Picture Placeholder 14" descr="Stack of coloured pencils on left side of image.  Text on right hand side is: Early leaving from education and training strategy. The way forward 2023-2030.  Government of Malta.">
            <a:hlinkClick r:id="rId6"/>
            <a:extLst>
              <a:ext uri="{FF2B5EF4-FFF2-40B4-BE49-F238E27FC236}">
                <a16:creationId xmlns:a16="http://schemas.microsoft.com/office/drawing/2014/main" id="{1EC52DD2-5CCB-9D53-5E16-1FA9C45DA01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194544" y="1545511"/>
            <a:ext cx="1572818" cy="2251414"/>
          </a:xfrm>
          <a:prstGeom prst="rect">
            <a:avLst/>
          </a:prstGeom>
        </p:spPr>
      </p:pic>
      <p:pic>
        <p:nvPicPr>
          <p:cNvPr id="14" name="Picture 13" descr="Pamela Spiteri standing at a podium to address an audience seated on chairs.">
            <a:hlinkClick r:id="rId8"/>
            <a:extLst>
              <a:ext uri="{FF2B5EF4-FFF2-40B4-BE49-F238E27FC236}">
                <a16:creationId xmlns:a16="http://schemas.microsoft.com/office/drawing/2014/main" id="{7BE52321-A32C-4CA9-72A9-DD9B04A08D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6899" y="4428940"/>
            <a:ext cx="2835289" cy="2126467"/>
          </a:xfrm>
          <a:prstGeom prst="rect">
            <a:avLst/>
          </a:prstGeom>
        </p:spPr>
      </p:pic>
      <p:sp>
        <p:nvSpPr>
          <p:cNvPr id="5" name="Shape 16173">
            <a:extLst>
              <a:ext uri="{FF2B5EF4-FFF2-40B4-BE49-F238E27FC236}">
                <a16:creationId xmlns:a16="http://schemas.microsoft.com/office/drawing/2014/main" id="{6F8065B9-2800-CA4F-9563-E5B9999F9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51405" y="2968136"/>
            <a:ext cx="2296497" cy="2524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1600" extrusionOk="0">
                <a:moveTo>
                  <a:pt x="10297" y="0"/>
                </a:moveTo>
                <a:cubicBezTo>
                  <a:pt x="7662" y="0"/>
                  <a:pt x="5027" y="1055"/>
                  <a:pt x="3016" y="3164"/>
                </a:cubicBezTo>
                <a:cubicBezTo>
                  <a:pt x="-1005" y="7382"/>
                  <a:pt x="-1005" y="14218"/>
                  <a:pt x="3016" y="18436"/>
                </a:cubicBezTo>
                <a:cubicBezTo>
                  <a:pt x="5027" y="20544"/>
                  <a:pt x="7660" y="21599"/>
                  <a:pt x="10295" y="21600"/>
                </a:cubicBezTo>
                <a:cubicBezTo>
                  <a:pt x="10290" y="18829"/>
                  <a:pt x="11296" y="16056"/>
                  <a:pt x="13312" y="13942"/>
                </a:cubicBezTo>
                <a:cubicBezTo>
                  <a:pt x="15322" y="11833"/>
                  <a:pt x="17960" y="10778"/>
                  <a:pt x="20595" y="10778"/>
                </a:cubicBezTo>
                <a:cubicBezTo>
                  <a:pt x="20590" y="8021"/>
                  <a:pt x="19584" y="5267"/>
                  <a:pt x="17578" y="3164"/>
                </a:cubicBezTo>
                <a:cubicBezTo>
                  <a:pt x="15568" y="1055"/>
                  <a:pt x="12933" y="0"/>
                  <a:pt x="10297" y="0"/>
                </a:cubicBezTo>
                <a:close/>
              </a:path>
            </a:pathLst>
          </a:custGeom>
          <a:solidFill>
            <a:schemeClr val="accent4"/>
          </a:solidFill>
          <a:ln w="63500" cap="flat">
            <a:noFill/>
            <a:prstDash val="solid"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532" dirty="0"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2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 Light</vt:lpstr>
      <vt:lpstr>Poppins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Marie Spiteri</dc:creator>
  <cp:lastModifiedBy>Marsden, Rebecca</cp:lastModifiedBy>
  <cp:revision>9</cp:revision>
  <dcterms:created xsi:type="dcterms:W3CDTF">2023-07-21T09:02:23Z</dcterms:created>
  <dcterms:modified xsi:type="dcterms:W3CDTF">2023-07-31T08:33:52Z</dcterms:modified>
</cp:coreProperties>
</file>