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handoutMasterIdLst>
    <p:handoutMasterId r:id="rId21"/>
  </p:handoutMasterIdLst>
  <p:sldIdLst>
    <p:sldId id="257" r:id="rId2"/>
    <p:sldId id="258" r:id="rId3"/>
    <p:sldId id="259" r:id="rId4"/>
    <p:sldId id="261" r:id="rId5"/>
    <p:sldId id="264" r:id="rId6"/>
    <p:sldId id="262" r:id="rId7"/>
    <p:sldId id="265" r:id="rId8"/>
    <p:sldId id="279" r:id="rId9"/>
    <p:sldId id="267" r:id="rId10"/>
    <p:sldId id="283" r:id="rId11"/>
    <p:sldId id="289" r:id="rId12"/>
    <p:sldId id="284" r:id="rId13"/>
    <p:sldId id="270" r:id="rId14"/>
    <p:sldId id="272" r:id="rId15"/>
    <p:sldId id="288" r:id="rId16"/>
    <p:sldId id="286" r:id="rId17"/>
    <p:sldId id="287" r:id="rId18"/>
    <p:sldId id="275" r:id="rId19"/>
  </p:sldIdLst>
  <p:sldSz cx="12192000" cy="6858000"/>
  <p:notesSz cx="6888163" cy="10018713"/>
  <p:defaultTextStyle>
    <a:defPPr rtl="0">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0" autoAdjust="0"/>
    <p:restoredTop sz="89467" autoAdjust="0"/>
  </p:normalViewPr>
  <p:slideViewPr>
    <p:cSldViewPr snapToGrid="0">
      <p:cViewPr varScale="1">
        <p:scale>
          <a:sx n="98" d="100"/>
          <a:sy n="98" d="100"/>
        </p:scale>
        <p:origin x="114" y="126"/>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90" d="100"/>
          <a:sy n="90" d="100"/>
        </p:scale>
        <p:origin x="28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pPr rtl="0"/>
            <a:endParaRPr lang="en-GB" dirty="0"/>
          </a:p>
        </p:txBody>
      </p:sp>
      <p:sp>
        <p:nvSpPr>
          <p:cNvPr id="3" name="Date Placeholder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pPr rtl="0"/>
            <a:fld id="{BE3387C1-8EFB-44F7-8485-D662F1CF7333}" type="datetime1">
              <a:rPr lang="en-GB" smtClean="0"/>
              <a:t>06/02/2025</a:t>
            </a:fld>
            <a:endParaRPr lang="en-GB" dirty="0"/>
          </a:p>
        </p:txBody>
      </p:sp>
      <p:sp>
        <p:nvSpPr>
          <p:cNvPr id="4" name="Footer Placeholder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pPr rtl="0"/>
            <a:endParaRPr lang="en-GB" dirty="0"/>
          </a:p>
        </p:txBody>
      </p:sp>
      <p:sp>
        <p:nvSpPr>
          <p:cNvPr id="5" name="Slide Number Placeholder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pPr rtl="0"/>
            <a:fld id="{C64E50CC-F33A-4EF4-9F12-93EC4A21A0CF}" type="slidenum">
              <a:rPr lang="en-GB" smtClean="0"/>
              <a:t>‹#›</a:t>
            </a:fld>
            <a:endParaRPr lang="en-GB"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pPr rtl="0"/>
            <a:endParaRPr lang="en-GB" noProof="0" dirty="0"/>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pPr rtl="0"/>
            <a:fld id="{88D6434E-09F1-48C0-A525-B5A7008B7802}" type="datetime1">
              <a:rPr lang="en-GB" noProof="0" smtClean="0"/>
              <a:t>06/02/2025</a:t>
            </a:fld>
            <a:endParaRPr lang="en-GB" noProof="0" dirty="0"/>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pPr rtl="0"/>
            <a:endParaRPr lang="en-GB" noProof="0" dirty="0"/>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rtl="0"/>
            <a:r>
              <a:rPr lang="en-GB" noProof="0" dirty="0"/>
              <a:t>Click to edit Master text styles</a:t>
            </a:r>
          </a:p>
          <a:p>
            <a:pPr lvl="1" rtl="0"/>
            <a:r>
              <a:rPr lang="en-GB" noProof="0" dirty="0"/>
              <a:t>Second level</a:t>
            </a:r>
          </a:p>
          <a:p>
            <a:pPr lvl="2" rtl="0"/>
            <a:r>
              <a:rPr lang="en-GB" noProof="0" dirty="0"/>
              <a:t>Third level</a:t>
            </a:r>
          </a:p>
          <a:p>
            <a:pPr lvl="3" rtl="0"/>
            <a:r>
              <a:rPr lang="en-GB" noProof="0" dirty="0"/>
              <a:t>Fourth level</a:t>
            </a:r>
          </a:p>
          <a:p>
            <a:pPr lvl="4" rtl="0"/>
            <a:r>
              <a:rPr lang="en-GB" noProof="0" dirty="0"/>
              <a:t>Fifth level</a:t>
            </a:r>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pPr rtl="0"/>
            <a:endParaRPr lang="en-GB" noProof="0" dirty="0"/>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pPr rtl="0"/>
            <a:fld id="{32674CE4-FBD8-4481-AEFB-CA53E599A745}" type="slidenum">
              <a:rPr lang="en-GB" noProof="0" smtClean="0"/>
              <a:t>‹#›</a:t>
            </a:fld>
            <a:endParaRPr lang="en-GB"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endParaRPr lang="en-GB" dirty="0"/>
          </a:p>
        </p:txBody>
      </p:sp>
      <p:sp>
        <p:nvSpPr>
          <p:cNvPr id="4" name="Slide Number Placeholder 3"/>
          <p:cNvSpPr>
            <a:spLocks noGrp="1"/>
          </p:cNvSpPr>
          <p:nvPr>
            <p:ph type="sldNum" sz="quarter" idx="10"/>
          </p:nvPr>
        </p:nvSpPr>
        <p:spPr/>
        <p:txBody>
          <a:bodyPr rtlCol="0"/>
          <a:lstStyle/>
          <a:p>
            <a:pPr rtl="0"/>
            <a:fld id="{32674CE4-FBD8-4481-AEFB-CA53E599A745}" type="slidenum">
              <a:rPr lang="en-GB" smtClean="0"/>
              <a:t>1</a:t>
            </a:fld>
            <a:endParaRPr lang="en-GB"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13</a:t>
            </a:fld>
            <a:endParaRPr lang="en-GB" dirty="0"/>
          </a:p>
        </p:txBody>
      </p:sp>
    </p:spTree>
    <p:extLst>
      <p:ext uri="{BB962C8B-B14F-4D97-AF65-F5344CB8AC3E}">
        <p14:creationId xmlns:p14="http://schemas.microsoft.com/office/powerpoint/2010/main" val="10362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5"/>
          </p:nvPr>
        </p:nvSpPr>
        <p:spPr/>
        <p:txBody>
          <a:bodyPr/>
          <a:lstStyle/>
          <a:p>
            <a:pPr rtl="0"/>
            <a:fld id="{32674CE4-FBD8-4481-AEFB-CA53E599A745}" type="slidenum">
              <a:rPr lang="en-GB" noProof="0" smtClean="0"/>
              <a:t>15</a:t>
            </a:fld>
            <a:endParaRPr lang="en-GB" noProof="0" dirty="0"/>
          </a:p>
        </p:txBody>
      </p:sp>
    </p:spTree>
    <p:extLst>
      <p:ext uri="{BB962C8B-B14F-4D97-AF65-F5344CB8AC3E}">
        <p14:creationId xmlns:p14="http://schemas.microsoft.com/office/powerpoint/2010/main" val="27285310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rtl="0"/>
            <a:fld id="{32674CE4-FBD8-4481-AEFB-CA53E599A745}" type="slidenum">
              <a:rPr lang="en-GB" noProof="0" smtClean="0"/>
              <a:t>16</a:t>
            </a:fld>
            <a:endParaRPr lang="en-GB" noProof="0" dirty="0"/>
          </a:p>
        </p:txBody>
      </p:sp>
    </p:spTree>
    <p:extLst>
      <p:ext uri="{BB962C8B-B14F-4D97-AF65-F5344CB8AC3E}">
        <p14:creationId xmlns:p14="http://schemas.microsoft.com/office/powerpoint/2010/main" val="3735265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marL="181137" indent="-181137">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rtlCol="0"/>
          <a:lstStyle/>
          <a:p>
            <a:pPr rtl="0"/>
            <a:fld id="{CF2FD335-6D8E-486A-8F5F-DFC7325903FF}" type="slidenum">
              <a:rPr lang="en-GB" smtClean="0"/>
              <a:t>2</a:t>
            </a:fld>
            <a:endParaRPr lang="en-GB"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lstStyle/>
          <a:p>
            <a:pPr rtl="0"/>
            <a:r>
              <a:rPr lang="en-GB" dirty="0"/>
              <a:t>Lesson descriptions should be brief.</a:t>
            </a:r>
          </a:p>
          <a:p>
            <a:pPr rtl="0"/>
            <a:endParaRPr lang="en-GB" dirty="0"/>
          </a:p>
        </p:txBody>
      </p:sp>
      <p:sp>
        <p:nvSpPr>
          <p:cNvPr id="4" name="Slide Number Placeholder 3"/>
          <p:cNvSpPr>
            <a:spLocks noGrp="1"/>
          </p:cNvSpPr>
          <p:nvPr>
            <p:ph type="sldNum" sz="quarter" idx="10"/>
          </p:nvPr>
        </p:nvSpPr>
        <p:spPr/>
        <p:txBody>
          <a:bodyPr rtlCol="0"/>
          <a:lstStyle/>
          <a:p>
            <a:pPr rtl="0"/>
            <a:fld id="{CF2FD335-6D8E-486A-8F5F-DFC7325903FF}" type="slidenum">
              <a:rPr lang="en-GB" smtClean="0"/>
              <a:t>3</a:t>
            </a:fld>
            <a:endParaRPr lang="en-GB" dirty="0"/>
          </a:p>
        </p:txBody>
      </p:sp>
    </p:spTree>
    <p:extLst>
      <p:ext uri="{BB962C8B-B14F-4D97-AF65-F5344CB8AC3E}">
        <p14:creationId xmlns:p14="http://schemas.microsoft.com/office/powerpoint/2010/main" val="95587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4</a:t>
            </a:fld>
            <a:endParaRPr lang="en-GB" dirty="0"/>
          </a:p>
        </p:txBody>
      </p:sp>
    </p:spTree>
    <p:extLst>
      <p:ext uri="{BB962C8B-B14F-4D97-AF65-F5344CB8AC3E}">
        <p14:creationId xmlns:p14="http://schemas.microsoft.com/office/powerpoint/2010/main" val="1201050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5</a:t>
            </a:fld>
            <a:endParaRPr lang="en-GB" dirty="0"/>
          </a:p>
        </p:txBody>
      </p:sp>
    </p:spTree>
    <p:extLst>
      <p:ext uri="{BB962C8B-B14F-4D97-AF65-F5344CB8AC3E}">
        <p14:creationId xmlns:p14="http://schemas.microsoft.com/office/powerpoint/2010/main" val="2000953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6</a:t>
            </a:fld>
            <a:endParaRPr lang="en-GB" dirty="0"/>
          </a:p>
        </p:txBody>
      </p:sp>
    </p:spTree>
    <p:extLst>
      <p:ext uri="{BB962C8B-B14F-4D97-AF65-F5344CB8AC3E}">
        <p14:creationId xmlns:p14="http://schemas.microsoft.com/office/powerpoint/2010/main" val="793557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7</a:t>
            </a:fld>
            <a:endParaRPr lang="en-GB" dirty="0"/>
          </a:p>
        </p:txBody>
      </p:sp>
    </p:spTree>
    <p:extLst>
      <p:ext uri="{BB962C8B-B14F-4D97-AF65-F5344CB8AC3E}">
        <p14:creationId xmlns:p14="http://schemas.microsoft.com/office/powerpoint/2010/main" val="4033686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rtl="0"/>
            <a:fld id="{32674CE4-FBD8-4481-AEFB-CA53E599A745}" type="slidenum">
              <a:rPr lang="en-GB" noProof="0" smtClean="0"/>
              <a:t>8</a:t>
            </a:fld>
            <a:endParaRPr lang="en-GB" noProof="0" dirty="0"/>
          </a:p>
        </p:txBody>
      </p:sp>
    </p:spTree>
    <p:extLst>
      <p:ext uri="{BB962C8B-B14F-4D97-AF65-F5344CB8AC3E}">
        <p14:creationId xmlns:p14="http://schemas.microsoft.com/office/powerpoint/2010/main" val="2686443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rtl="0"/>
            <a:fld id="{32674CE4-FBD8-4481-AEFB-CA53E599A745}" type="slidenum">
              <a:rPr lang="en-GB" smtClean="0"/>
              <a:t>9</a:t>
            </a:fld>
            <a:endParaRPr lang="en-GB" dirty="0"/>
          </a:p>
        </p:txBody>
      </p:sp>
    </p:spTree>
    <p:extLst>
      <p:ext uri="{BB962C8B-B14F-4D97-AF65-F5344CB8AC3E}">
        <p14:creationId xmlns:p14="http://schemas.microsoft.com/office/powerpoint/2010/main" val="325638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8" name="Title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n-US" noProof="0"/>
              <a:t>Click to edit Master title style</a:t>
            </a:r>
            <a:endParaRPr lang="en-GB" noProof="0" dirty="0"/>
          </a:p>
        </p:txBody>
      </p:sp>
      <p:sp>
        <p:nvSpPr>
          <p:cNvPr id="9" name="Subtitle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n-US" noProof="0"/>
              <a:t>Click to edit Master subtitle style</a:t>
            </a:r>
            <a:endParaRPr lang="en-GB" noProof="0" dirty="0"/>
          </a:p>
        </p:txBody>
      </p:sp>
      <p:sp>
        <p:nvSpPr>
          <p:cNvPr id="17" name="Footer Placeholder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n-GB" noProof="0" dirty="0"/>
              <a:t>Add a footer</a:t>
            </a:r>
          </a:p>
        </p:txBody>
      </p:sp>
      <p:sp>
        <p:nvSpPr>
          <p:cNvPr id="28" name="Date Placeholder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fld id="{B4AAD351-6347-4318-B935-1E0F1B6A61D6}" type="datetime1">
              <a:rPr lang="en-GB" noProof="0" smtClean="0"/>
              <a:t>06/02/2025</a:t>
            </a:fld>
            <a:endParaRPr lang="en-GB" noProof="0" dirty="0"/>
          </a:p>
        </p:txBody>
      </p:sp>
      <p:sp>
        <p:nvSpPr>
          <p:cNvPr id="29" name="Slide Number Placeholder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Vertical Text Placeholder 2"/>
          <p:cNvSpPr>
            <a:spLocks noGrp="1"/>
          </p:cNvSpPr>
          <p:nvPr>
            <p:ph type="body" orient="vert" idx="1"/>
          </p:nvPr>
        </p:nvSpPr>
        <p:spPr/>
        <p:txBody>
          <a:bodyPr vert="eaVert" rtlCol="0"/>
          <a:lstStyle>
            <a:lvl1pPr>
              <a:defRPr/>
            </a:lvl1pPr>
            <a:lvl5pPr>
              <a:defRPr/>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D2EB87B0-5071-4BC9-A19F-C3269318028C}" type="datetime1">
              <a:rPr lang="en-GB" noProof="0" smtClean="0"/>
              <a:t>06/02/2025</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1143000"/>
            <a:ext cx="2540000" cy="5448300"/>
          </a:xfrm>
        </p:spPr>
        <p:txBody>
          <a:bodyPr vert="eaVert" rtlCol="0"/>
          <a:lstStyle>
            <a:lvl1pPr>
              <a:defRPr/>
            </a:lvl1pPr>
          </a:lstStyle>
          <a:p>
            <a:pPr rtl="0"/>
            <a:r>
              <a:rPr lang="en-GB" noProof="0" dirty="0"/>
              <a:t>Edit Master title style</a:t>
            </a:r>
          </a:p>
        </p:txBody>
      </p:sp>
      <p:sp>
        <p:nvSpPr>
          <p:cNvPr id="3" name="Vertical Text Placeholder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n-GB" noProof="0" dirty="0"/>
              <a:t>Click to edit Master text styles</a:t>
            </a:r>
          </a:p>
          <a:p>
            <a:pPr lvl="1" rtl="0" eaLnBrk="1" latinLnBrk="0" hangingPunct="1"/>
            <a:r>
              <a:rPr lang="en-GB" noProof="0" dirty="0"/>
              <a:t>Second level</a:t>
            </a:r>
          </a:p>
          <a:p>
            <a:pPr lvl="2" rtl="0" eaLnBrk="1" latinLnBrk="0" hangingPunct="1"/>
            <a:r>
              <a:rPr lang="en-GB" noProof="0" dirty="0"/>
              <a:t>Third level</a:t>
            </a:r>
          </a:p>
          <a:p>
            <a:pPr lvl="3" rtl="0" eaLnBrk="1" latinLnBrk="0" hangingPunct="1"/>
            <a:r>
              <a:rPr lang="en-GB" noProof="0" dirty="0"/>
              <a:t>Fourth level</a:t>
            </a:r>
          </a:p>
          <a:p>
            <a:pPr lvl="4" rtl="0" eaLnBrk="1" latinLnBrk="0" hangingPunct="1"/>
            <a:r>
              <a:rPr lang="en-GB" noProof="0" dirty="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54B4CBB3-9133-42BF-BC20-6F6E1888C21F}" type="datetime1">
              <a:rPr lang="en-GB" noProof="0" smtClean="0"/>
              <a:t>06/02/2025</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idx="1"/>
          </p:nvPr>
        </p:nvSpPr>
        <p:spPr/>
        <p:txBody>
          <a:bodyPr rtlCol="0"/>
          <a:lstStyle>
            <a:lvl1pPr>
              <a:defRPr/>
            </a:lvl1pPr>
            <a:lvl5pPr>
              <a:defRPr/>
            </a:lvl5pPr>
            <a:lvl6pPr>
              <a:defRPr/>
            </a:lvl6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71F23539-3F81-4F1E-A9B7-5CE0C1986E23}" type="datetime1">
              <a:rPr lang="en-GB" noProof="0" smtClean="0"/>
              <a:t>06/02/2025</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n-US" noProof="0"/>
              <a:t>Click to edit Master title style</a:t>
            </a:r>
            <a:endParaRPr kumimoji="0" lang="en-GB" noProof="0" dirty="0"/>
          </a:p>
        </p:txBody>
      </p:sp>
      <p:sp>
        <p:nvSpPr>
          <p:cNvPr id="3" name="Text Placeholder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n-US" noProof="0"/>
              <a:t>Click to edit Master text styles</a:t>
            </a:r>
          </a:p>
        </p:txBody>
      </p:sp>
      <p:sp>
        <p:nvSpPr>
          <p:cNvPr id="5" name="Footer Placeholder 4"/>
          <p:cNvSpPr>
            <a:spLocks noGrp="1"/>
          </p:cNvSpPr>
          <p:nvPr>
            <p:ph type="ftr" sz="quarter" idx="11"/>
          </p:nvPr>
        </p:nvSpPr>
        <p:spPr/>
        <p:txBody>
          <a:bodyPr rtlCol="0"/>
          <a:lstStyle/>
          <a:p>
            <a:pPr rtl="0"/>
            <a:r>
              <a:rPr lang="en-GB" noProof="0" dirty="0"/>
              <a:t>Add a footer</a:t>
            </a:r>
          </a:p>
        </p:txBody>
      </p:sp>
      <p:sp>
        <p:nvSpPr>
          <p:cNvPr id="4" name="Date Placeholder 3"/>
          <p:cNvSpPr>
            <a:spLocks noGrp="1"/>
          </p:cNvSpPr>
          <p:nvPr>
            <p:ph type="dt" sz="half" idx="10"/>
          </p:nvPr>
        </p:nvSpPr>
        <p:spPr/>
        <p:txBody>
          <a:bodyPr rtlCol="0"/>
          <a:lstStyle/>
          <a:p>
            <a:pPr rtl="0"/>
            <a:fld id="{56854DA5-E4EE-42EA-9BC9-3160B1480769}" type="datetime1">
              <a:rPr lang="en-GB" noProof="0" smtClean="0"/>
              <a:t>06/02/2025</a:t>
            </a:fld>
            <a:endParaRPr lang="en-GB" noProof="0" dirty="0"/>
          </a:p>
        </p:txBody>
      </p:sp>
      <p:sp>
        <p:nvSpPr>
          <p:cNvPr id="6" name="Slide Number Placeholder 5"/>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4" name="Content Placeholder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E9A1BF5D-7537-4BA8-9976-6302714DE26C}" type="datetime1">
              <a:rPr lang="en-GB" noProof="0" smtClean="0"/>
              <a:t>06/02/2025</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n-US" noProof="0"/>
              <a:t>Click to edit Master title style</a:t>
            </a:r>
            <a:endParaRPr lang="en-GB" noProof="0" dirty="0"/>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n-US" noProof="0"/>
              <a:t>Click to edit Master text styles</a:t>
            </a:r>
          </a:p>
        </p:txBody>
      </p:sp>
      <p:sp>
        <p:nvSpPr>
          <p:cNvPr id="5" name="Content Placeholder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n-US" noProof="0"/>
              <a:t>Click to edit Master text styles</a:t>
            </a:r>
          </a:p>
        </p:txBody>
      </p:sp>
      <p:sp>
        <p:nvSpPr>
          <p:cNvPr id="6" name="Content Placeholder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28" name="Footer Placeholder 27"/>
          <p:cNvSpPr>
            <a:spLocks noGrp="1"/>
          </p:cNvSpPr>
          <p:nvPr>
            <p:ph type="ftr" sz="quarter" idx="12"/>
          </p:nvPr>
        </p:nvSpPr>
        <p:spPr/>
        <p:txBody>
          <a:bodyPr rtlCol="0"/>
          <a:lstStyle/>
          <a:p>
            <a:pPr rtl="0"/>
            <a:r>
              <a:rPr lang="en-GB" noProof="0" dirty="0"/>
              <a:t>Add a footer</a:t>
            </a:r>
          </a:p>
        </p:txBody>
      </p:sp>
      <p:sp>
        <p:nvSpPr>
          <p:cNvPr id="26" name="Date Placeholder 25"/>
          <p:cNvSpPr>
            <a:spLocks noGrp="1"/>
          </p:cNvSpPr>
          <p:nvPr>
            <p:ph type="dt" sz="half" idx="10"/>
          </p:nvPr>
        </p:nvSpPr>
        <p:spPr/>
        <p:txBody>
          <a:bodyPr rtlCol="0"/>
          <a:lstStyle/>
          <a:p>
            <a:pPr rtl="0"/>
            <a:fld id="{8F8E4797-21F6-4D41-B035-97FEABB63BCE}" type="datetime1">
              <a:rPr lang="en-GB" noProof="0" smtClean="0"/>
              <a:t>06/02/2025</a:t>
            </a:fld>
            <a:endParaRPr lang="en-GB" noProof="0" dirty="0"/>
          </a:p>
        </p:txBody>
      </p:sp>
      <p:sp>
        <p:nvSpPr>
          <p:cNvPr id="27" name="Slide Number Placeholder 26"/>
          <p:cNvSpPr>
            <a:spLocks noGrp="1"/>
          </p:cNvSpPr>
          <p:nvPr>
            <p:ph type="sldNum" sz="quarter" idx="11"/>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n-US" noProof="0"/>
              <a:t>Click to edit Master title style</a:t>
            </a:r>
            <a:endParaRPr lang="en-GB" noProof="0" dirty="0"/>
          </a:p>
        </p:txBody>
      </p:sp>
      <p:sp>
        <p:nvSpPr>
          <p:cNvPr id="4" name="Footer Placeholder 3"/>
          <p:cNvSpPr>
            <a:spLocks noGrp="1"/>
          </p:cNvSpPr>
          <p:nvPr>
            <p:ph type="ftr" sz="quarter" idx="11"/>
          </p:nvPr>
        </p:nvSpPr>
        <p:spPr>
          <a:xfrm>
            <a:off x="7010400" y="612648"/>
            <a:ext cx="1767840" cy="457200"/>
          </a:xfrm>
        </p:spPr>
        <p:txBody>
          <a:bodyPr rtlCol="0"/>
          <a:lstStyle/>
          <a:p>
            <a:pPr rtl="0"/>
            <a:r>
              <a:rPr lang="en-GB" noProof="0" dirty="0"/>
              <a:t>Add a footer</a:t>
            </a:r>
          </a:p>
        </p:txBody>
      </p:sp>
      <p:sp>
        <p:nvSpPr>
          <p:cNvPr id="3" name="Date Placeholder 2"/>
          <p:cNvSpPr>
            <a:spLocks noGrp="1"/>
          </p:cNvSpPr>
          <p:nvPr>
            <p:ph type="dt" sz="half" idx="10"/>
          </p:nvPr>
        </p:nvSpPr>
        <p:spPr>
          <a:xfrm>
            <a:off x="8778240" y="612648"/>
            <a:ext cx="1276352" cy="457200"/>
          </a:xfrm>
        </p:spPr>
        <p:txBody>
          <a:bodyPr rtlCol="0"/>
          <a:lstStyle/>
          <a:p>
            <a:pPr rtl="0"/>
            <a:fld id="{4EC45D07-A3FD-40EE-BB45-F5E3D0F2E1C8}" type="datetime1">
              <a:rPr lang="en-GB" noProof="0" smtClean="0"/>
              <a:t>06/02/2025</a:t>
            </a:fld>
            <a:endParaRPr lang="en-GB" noProof="0" dirty="0"/>
          </a:p>
        </p:txBody>
      </p:sp>
      <p:sp>
        <p:nvSpPr>
          <p:cNvPr id="5" name="Slide Number Placeholder 4"/>
          <p:cNvSpPr>
            <a:spLocks noGrp="1"/>
          </p:cNvSpPr>
          <p:nvPr>
            <p:ph type="sldNum" sz="quarter" idx="12"/>
          </p:nvPr>
        </p:nvSpPr>
        <p:spPr>
          <a:xfrm>
            <a:off x="10899648" y="2272"/>
            <a:ext cx="1016000" cy="365760"/>
          </a:xfrm>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rtlCol="0"/>
          <a:lstStyle/>
          <a:p>
            <a:pPr rtl="0"/>
            <a:r>
              <a:rPr lang="en-GB" noProof="0" dirty="0"/>
              <a:t>Add a footer</a:t>
            </a:r>
          </a:p>
        </p:txBody>
      </p:sp>
      <p:sp>
        <p:nvSpPr>
          <p:cNvPr id="2" name="Date Placeholder 1"/>
          <p:cNvSpPr>
            <a:spLocks noGrp="1"/>
          </p:cNvSpPr>
          <p:nvPr>
            <p:ph type="dt" sz="half" idx="10"/>
          </p:nvPr>
        </p:nvSpPr>
        <p:spPr/>
        <p:txBody>
          <a:bodyPr rtlCol="0"/>
          <a:lstStyle/>
          <a:p>
            <a:pPr rtl="0"/>
            <a:fld id="{30FFDAF9-DFA9-4947-9568-03347A66D233}" type="datetime1">
              <a:rPr lang="en-GB" noProof="0" smtClean="0"/>
              <a:t>06/02/2025</a:t>
            </a:fld>
            <a:endParaRPr lang="en-GB" noProof="0" dirty="0"/>
          </a:p>
        </p:txBody>
      </p:sp>
      <p:sp>
        <p:nvSpPr>
          <p:cNvPr id="4" name="Slide Number Placeholder 3"/>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n-GB" noProof="0" dirty="0"/>
              <a:t>Edit Master title style</a:t>
            </a:r>
          </a:p>
        </p:txBody>
      </p:sp>
      <p:sp>
        <p:nvSpPr>
          <p:cNvPr id="4" name="Content Placeholder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n-US" noProof="0"/>
              <a:t>Click to edit Master text styles</a:t>
            </a:r>
          </a:p>
          <a:p>
            <a:pPr lvl="1" rtl="0" eaLnBrk="1" latinLnBrk="0" hangingPunct="1"/>
            <a:r>
              <a:rPr lang="en-US" noProof="0"/>
              <a:t>Second level</a:t>
            </a:r>
          </a:p>
          <a:p>
            <a:pPr lvl="2" rtl="0" eaLnBrk="1" latinLnBrk="0" hangingPunct="1"/>
            <a:r>
              <a:rPr lang="en-US" noProof="0"/>
              <a:t>Third level</a:t>
            </a:r>
          </a:p>
          <a:p>
            <a:pPr lvl="3" rtl="0" eaLnBrk="1" latinLnBrk="0" hangingPunct="1"/>
            <a:r>
              <a:rPr lang="en-US" noProof="0"/>
              <a:t>Fourth level</a:t>
            </a:r>
          </a:p>
          <a:p>
            <a:pPr lvl="4" rtl="0" eaLnBrk="1" latinLnBrk="0" hangingPunct="1"/>
            <a:r>
              <a:rPr lang="en-US" noProof="0"/>
              <a:t>Fifth level</a:t>
            </a:r>
            <a:endParaRPr kumimoji="0" lang="en-GB" noProof="0" dirty="0"/>
          </a:p>
        </p:txBody>
      </p:sp>
      <p:sp>
        <p:nvSpPr>
          <p:cNvPr id="3" name="Text Placeholder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n-US" noProof="0"/>
              <a:t>Click to edit Master text styles</a:t>
            </a:r>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D89D711C-098E-40E1-BE23-CFCA1FAB8359}" type="datetime1">
              <a:rPr lang="en-GB" noProof="0" smtClean="0"/>
              <a:t>06/02/2025</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n-US" noProof="0"/>
              <a:t>Click to edit Master title style</a:t>
            </a:r>
            <a:endParaRPr lang="en-GB" noProof="0" dirty="0"/>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n-US" noProof="0"/>
              <a:t>Click icon to add picture</a:t>
            </a:r>
            <a:endParaRPr kumimoji="0" lang="en-GB" noProof="0" dirty="0"/>
          </a:p>
        </p:txBody>
      </p:sp>
      <p:sp>
        <p:nvSpPr>
          <p:cNvPr id="4" name="Text Placeholder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n-US" noProof="0"/>
              <a:t>Click to edit Master text styles</a:t>
            </a:r>
          </a:p>
        </p:txBody>
      </p:sp>
      <p:sp>
        <p:nvSpPr>
          <p:cNvPr id="6" name="Footer Placeholder 5"/>
          <p:cNvSpPr>
            <a:spLocks noGrp="1"/>
          </p:cNvSpPr>
          <p:nvPr>
            <p:ph type="ftr" sz="quarter" idx="11"/>
          </p:nvPr>
        </p:nvSpPr>
        <p:spPr/>
        <p:txBody>
          <a:bodyPr rtlCol="0"/>
          <a:lstStyle/>
          <a:p>
            <a:pPr rtl="0"/>
            <a:r>
              <a:rPr lang="en-GB" noProof="0" dirty="0"/>
              <a:t>Add a footer</a:t>
            </a:r>
          </a:p>
        </p:txBody>
      </p:sp>
      <p:sp>
        <p:nvSpPr>
          <p:cNvPr id="5" name="Date Placeholder 4"/>
          <p:cNvSpPr>
            <a:spLocks noGrp="1"/>
          </p:cNvSpPr>
          <p:nvPr>
            <p:ph type="dt" sz="half" idx="10"/>
          </p:nvPr>
        </p:nvSpPr>
        <p:spPr/>
        <p:txBody>
          <a:bodyPr rtlCol="0"/>
          <a:lstStyle/>
          <a:p>
            <a:pPr rtl="0"/>
            <a:fld id="{9A9A7A2F-7C81-4F05-8B4D-4983D3740BAF}" type="datetime1">
              <a:rPr lang="en-GB" noProof="0" smtClean="0"/>
              <a:t>06/02/2025</a:t>
            </a:fld>
            <a:endParaRPr lang="en-GB" noProof="0" dirty="0"/>
          </a:p>
        </p:txBody>
      </p:sp>
      <p:sp>
        <p:nvSpPr>
          <p:cNvPr id="7" name="Slide Number Placeholder 6"/>
          <p:cNvSpPr>
            <a:spLocks noGrp="1"/>
          </p:cNvSpPr>
          <p:nvPr>
            <p:ph type="sldNum" sz="quarter" idx="12"/>
          </p:nvPr>
        </p:nvSpPr>
        <p:spPr/>
        <p:txBody>
          <a:bodyPr rtlCol="0"/>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n-GB" sz="1800" noProof="0" dirty="0"/>
          </a:p>
        </p:txBody>
      </p:sp>
      <p:sp>
        <p:nvSpPr>
          <p:cNvPr id="22" name="Title Placeholder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n-US" noProof="0"/>
              <a:t>Click to edit Master title style</a:t>
            </a:r>
            <a:endParaRPr lang="en-GB" noProof="0" dirty="0"/>
          </a:p>
        </p:txBody>
      </p:sp>
      <p:sp>
        <p:nvSpPr>
          <p:cNvPr id="13" name="Text Placeholder 12"/>
          <p:cNvSpPr>
            <a:spLocks noGrp="1"/>
          </p:cNvSpPr>
          <p:nvPr>
            <p:ph type="body" idx="1"/>
          </p:nvPr>
        </p:nvSpPr>
        <p:spPr>
          <a:xfrm>
            <a:off x="609600" y="2249424"/>
            <a:ext cx="10972800" cy="4325112"/>
          </a:xfrm>
          <a:prstGeom prst="rect">
            <a:avLst/>
          </a:prstGeom>
        </p:spPr>
        <p:txBody>
          <a:bodyPr vert="horz" rtlCol="0">
            <a:normAutofit/>
          </a:bodyPr>
          <a:lstStyle/>
          <a:p>
            <a:pPr lvl="0" rtl="0"/>
            <a:r>
              <a:rPr lang="en-US" noProof="0"/>
              <a:t>Click to 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n-GB" noProof="0" dirty="0"/>
              <a:t>Add a footer</a:t>
            </a:r>
          </a:p>
        </p:txBody>
      </p:sp>
      <p:sp>
        <p:nvSpPr>
          <p:cNvPr id="14" name="Date Placeholder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fld id="{8B045440-74F0-4B44-BEF6-1040C3E911E1}" type="datetime1">
              <a:rPr lang="en-GB" noProof="0" smtClean="0"/>
              <a:t>06/02/2025</a:t>
            </a:fld>
            <a:endParaRPr lang="en-GB" noProof="0"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n-GB" noProof="0" smtClean="0"/>
              <a:t>‹#›</a:t>
            </a:fld>
            <a:endParaRPr lang="en-GB"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sallywelsh2003@yahoo.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cargocollective.com/zealharris/Saturday-Morning-Ironing-Begin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a:bodyPr>
          <a:lstStyle/>
          <a:p>
            <a:pPr rtl="0"/>
            <a:r>
              <a:rPr lang="en-GB" dirty="0"/>
              <a:t>Recognising Mature Students’ Unpaid Care Work as a Form of Work-based Learning</a:t>
            </a:r>
          </a:p>
        </p:txBody>
      </p:sp>
      <p:sp>
        <p:nvSpPr>
          <p:cNvPr id="3" name="Subtitle 2"/>
          <p:cNvSpPr>
            <a:spLocks noGrp="1"/>
          </p:cNvSpPr>
          <p:nvPr>
            <p:ph type="subTitle" idx="1"/>
          </p:nvPr>
        </p:nvSpPr>
        <p:spPr/>
        <p:txBody>
          <a:bodyPr rtlCol="0">
            <a:normAutofit fontScale="92500" lnSpcReduction="10000"/>
          </a:bodyPr>
          <a:lstStyle/>
          <a:p>
            <a:pPr rtl="0"/>
            <a:endParaRPr lang="en-GB" dirty="0"/>
          </a:p>
          <a:p>
            <a:pPr rtl="0"/>
            <a:r>
              <a:rPr lang="en-GB" dirty="0"/>
              <a:t>Dr Sally Welsh</a:t>
            </a:r>
          </a:p>
          <a:p>
            <a:pPr rtl="0"/>
            <a:r>
              <a:rPr lang="en-GB" dirty="0">
                <a:solidFill>
                  <a:schemeClr val="accent1">
                    <a:lumMod val="50000"/>
                  </a:schemeClr>
                </a:solidFill>
                <a:hlinkClick r:id="rId3">
                  <a:extLst>
                    <a:ext uri="{A12FA001-AC4F-418D-AE19-62706E023703}">
                      <ahyp:hlinkClr xmlns:ahyp="http://schemas.microsoft.com/office/drawing/2018/hyperlinkcolor" val="tx"/>
                    </a:ext>
                  </a:extLst>
                </a:hlinkClick>
              </a:rPr>
              <a:t>sallywelsh2003@yahoo.co.uk</a:t>
            </a:r>
            <a:endParaRPr lang="en-GB" dirty="0">
              <a:solidFill>
                <a:schemeClr val="accent1">
                  <a:lumMod val="50000"/>
                </a:schemeClr>
              </a:solidFill>
            </a:endParaRPr>
          </a:p>
          <a:p>
            <a:r>
              <a:rPr lang="en-GB" dirty="0">
                <a:solidFill>
                  <a:schemeClr val="accent1">
                    <a:lumMod val="50000"/>
                  </a:schemeClr>
                </a:solidFill>
              </a:rPr>
              <a:t>Bluesky:@sallywelsh2003.bsky.social</a:t>
            </a:r>
          </a:p>
          <a:p>
            <a:r>
              <a:rPr lang="en-GB" dirty="0"/>
              <a:t>20</a:t>
            </a:r>
            <a:r>
              <a:rPr lang="en-GB" baseline="30000" dirty="0"/>
              <a:t>th</a:t>
            </a:r>
            <a:r>
              <a:rPr lang="en-GB" dirty="0"/>
              <a:t> November 2024</a:t>
            </a:r>
          </a:p>
          <a:p>
            <a:pPr rtl="0"/>
            <a:endParaRPr lang="en-GB" dirty="0">
              <a:solidFill>
                <a:schemeClr val="accent1">
                  <a:lumMod val="50000"/>
                </a:schemeClr>
              </a:solidFill>
            </a:endParaRPr>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67487-D04F-0667-F694-7A5C0392864C}"/>
              </a:ext>
            </a:extLst>
          </p:cNvPr>
          <p:cNvSpPr>
            <a:spLocks noGrp="1"/>
          </p:cNvSpPr>
          <p:nvPr>
            <p:ph type="title"/>
          </p:nvPr>
        </p:nvSpPr>
        <p:spPr/>
        <p:txBody>
          <a:bodyPr/>
          <a:lstStyle/>
          <a:p>
            <a:pPr algn="ctr"/>
            <a:r>
              <a:rPr lang="en-GB" dirty="0"/>
              <a:t>The impact of home-schooling</a:t>
            </a:r>
          </a:p>
        </p:txBody>
      </p:sp>
      <p:sp>
        <p:nvSpPr>
          <p:cNvPr id="3" name="Content Placeholder 2">
            <a:extLst>
              <a:ext uri="{FF2B5EF4-FFF2-40B4-BE49-F238E27FC236}">
                <a16:creationId xmlns:a16="http://schemas.microsoft.com/office/drawing/2014/main" id="{39E9133D-3F66-23F9-A17F-C127918F10BF}"/>
              </a:ext>
            </a:extLst>
          </p:cNvPr>
          <p:cNvSpPr>
            <a:spLocks noGrp="1"/>
          </p:cNvSpPr>
          <p:nvPr>
            <p:ph sz="half" idx="1"/>
          </p:nvPr>
        </p:nvSpPr>
        <p:spPr/>
        <p:txBody>
          <a:bodyPr>
            <a:normAutofit fontScale="92500" lnSpcReduction="20000"/>
          </a:bodyPr>
          <a:lstStyle/>
          <a:p>
            <a:r>
              <a:rPr lang="en-GB" dirty="0"/>
              <a:t>22.5 hours/ 12 hours pw on home-schooling &amp; childcare</a:t>
            </a:r>
          </a:p>
          <a:p>
            <a:r>
              <a:rPr lang="en-GB" dirty="0"/>
              <a:t>Consistent across Europe</a:t>
            </a:r>
          </a:p>
          <a:p>
            <a:r>
              <a:rPr lang="en-GB" dirty="0"/>
              <a:t>A fourth dimension added to ‘the triple shift’</a:t>
            </a:r>
          </a:p>
          <a:p>
            <a:r>
              <a:rPr lang="en-GB" dirty="0"/>
              <a:t>Home-schooling discussed in detail by 5 women</a:t>
            </a:r>
          </a:p>
          <a:p>
            <a:r>
              <a:rPr lang="en-GB" dirty="0"/>
              <a:t>Isolation</a:t>
            </a:r>
          </a:p>
          <a:p>
            <a:r>
              <a:rPr lang="en-GB" dirty="0"/>
              <a:t>Disruption</a:t>
            </a:r>
          </a:p>
          <a:p>
            <a:r>
              <a:rPr lang="en-GB" dirty="0"/>
              <a:t>Expectation that women prioritise care for others</a:t>
            </a:r>
          </a:p>
          <a:p>
            <a:r>
              <a:rPr lang="en-GB" dirty="0"/>
              <a:t>For care-giving women, their central identity is familial and student identity is peripheral (</a:t>
            </a:r>
            <a:r>
              <a:rPr lang="en-GB" dirty="0" err="1"/>
              <a:t>Gouthro</a:t>
            </a:r>
            <a:r>
              <a:rPr lang="en-GB" dirty="0"/>
              <a:t>, 2004)</a:t>
            </a:r>
          </a:p>
          <a:p>
            <a:r>
              <a:rPr lang="en-GB" dirty="0"/>
              <a:t>It is often care labour which threatens HE learning </a:t>
            </a:r>
          </a:p>
          <a:p>
            <a:r>
              <a:rPr lang="en-GB" dirty="0"/>
              <a:t>Need for recognition </a:t>
            </a:r>
          </a:p>
        </p:txBody>
      </p:sp>
      <p:sp>
        <p:nvSpPr>
          <p:cNvPr id="4" name="Content Placeholder 3">
            <a:extLst>
              <a:ext uri="{FF2B5EF4-FFF2-40B4-BE49-F238E27FC236}">
                <a16:creationId xmlns:a16="http://schemas.microsoft.com/office/drawing/2014/main" id="{F61BC289-4E08-6D26-5111-7B0D44480012}"/>
              </a:ext>
            </a:extLst>
          </p:cNvPr>
          <p:cNvSpPr>
            <a:spLocks noGrp="1"/>
          </p:cNvSpPr>
          <p:nvPr>
            <p:ph sz="half" idx="2"/>
          </p:nvPr>
        </p:nvSpPr>
        <p:spPr/>
        <p:txBody>
          <a:bodyPr>
            <a:normAutofit fontScale="92500" lnSpcReduction="20000"/>
          </a:bodyPr>
          <a:lstStyle/>
          <a:p>
            <a:pPr marL="201168" indent="0">
              <a:lnSpc>
                <a:spcPct val="120000"/>
              </a:lnSpc>
              <a:spcBef>
                <a:spcPts val="0"/>
              </a:spcBef>
              <a:buNone/>
            </a:pPr>
            <a:r>
              <a:rPr lang="en-GB" sz="2000" i="1" kern="1600" dirty="0">
                <a:cs typeface="Arial" panose="020B0604020202020204" pitchFamily="34" charset="0"/>
              </a:rPr>
              <a:t>And then COVID happened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wasn't Kim</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was a full-time mam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was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was home-schooling two children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had</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had my children</a:t>
            </a:r>
          </a:p>
          <a:p>
            <a:pPr marL="201168" indent="0">
              <a:lnSpc>
                <a:spcPct val="120000"/>
              </a:lnSpc>
              <a:spcBef>
                <a:spcPts val="0"/>
              </a:spcBef>
              <a:buNone/>
            </a:pPr>
            <a:r>
              <a:rPr lang="en-GB" sz="2000" i="1" kern="1600" dirty="0">
                <a:cs typeface="Arial" panose="020B0604020202020204" pitchFamily="34" charset="0"/>
              </a:rPr>
              <a:t>I had my degree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thought</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thought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have to</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have to stop the degree </a:t>
            </a:r>
            <a:r>
              <a:rPr lang="en-AU" sz="2000" i="1" kern="1600" dirty="0">
                <a:cs typeface="Arial" panose="020B0604020202020204" pitchFamily="34" charset="0"/>
              </a:rPr>
              <a:t> </a:t>
            </a:r>
            <a:endParaRPr lang="en-GB" sz="2000" i="1" kern="1600" dirty="0">
              <a:cs typeface="Arial" panose="020B0604020202020204" pitchFamily="34" charset="0"/>
            </a:endParaRPr>
          </a:p>
          <a:p>
            <a:pPr marL="201168" indent="0">
              <a:lnSpc>
                <a:spcPct val="120000"/>
              </a:lnSpc>
              <a:spcBef>
                <a:spcPts val="0"/>
              </a:spcBef>
              <a:buNone/>
            </a:pPr>
            <a:r>
              <a:rPr lang="en-GB" sz="2000" i="1" kern="1600" dirty="0">
                <a:cs typeface="Arial" panose="020B0604020202020204" pitchFamily="34" charset="0"/>
              </a:rPr>
              <a:t>I can't say</a:t>
            </a:r>
          </a:p>
          <a:p>
            <a:pPr marL="201168" indent="0">
              <a:lnSpc>
                <a:spcPct val="120000"/>
              </a:lnSpc>
              <a:spcBef>
                <a:spcPts val="0"/>
              </a:spcBef>
              <a:buNone/>
            </a:pPr>
            <a:r>
              <a:rPr lang="en-GB" sz="2000" i="1" kern="1600" dirty="0">
                <a:cs typeface="Arial" panose="020B0604020202020204" pitchFamily="34" charset="0"/>
              </a:rPr>
              <a:t>I'm not going to be a mam. </a:t>
            </a:r>
            <a:r>
              <a:rPr lang="en-GB" sz="2000" kern="1600" dirty="0">
                <a:cs typeface="Arial" panose="020B0604020202020204" pitchFamily="34" charset="0"/>
              </a:rPr>
              <a:t>[Kim’s I-poem]</a:t>
            </a:r>
            <a:r>
              <a:rPr lang="en-AU" sz="2000" kern="1600" dirty="0">
                <a:cs typeface="Arial" panose="020B0604020202020204" pitchFamily="34" charset="0"/>
              </a:rPr>
              <a:t> </a:t>
            </a:r>
            <a:endParaRPr lang="en-GB" sz="2000" kern="1600" dirty="0">
              <a:cs typeface="Arial" panose="020B0604020202020204" pitchFamily="34" charset="0"/>
            </a:endParaRPr>
          </a:p>
          <a:p>
            <a:endParaRPr lang="en-GB" dirty="0"/>
          </a:p>
        </p:txBody>
      </p:sp>
    </p:spTree>
    <p:extLst>
      <p:ext uri="{BB962C8B-B14F-4D97-AF65-F5344CB8AC3E}">
        <p14:creationId xmlns:p14="http://schemas.microsoft.com/office/powerpoint/2010/main" val="286290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20EA6-AE57-353A-0AB5-649AF9EEE594}"/>
              </a:ext>
            </a:extLst>
          </p:cNvPr>
          <p:cNvSpPr>
            <a:spLocks noGrp="1"/>
          </p:cNvSpPr>
          <p:nvPr>
            <p:ph type="title"/>
          </p:nvPr>
        </p:nvSpPr>
        <p:spPr/>
        <p:txBody>
          <a:bodyPr>
            <a:normAutofit fontScale="90000"/>
          </a:bodyPr>
          <a:lstStyle/>
          <a:p>
            <a:pPr algn="ctr"/>
            <a:r>
              <a:rPr lang="en-GB" dirty="0"/>
              <a:t>Gendered narratives</a:t>
            </a:r>
            <a:br>
              <a:rPr lang="en-GB" dirty="0"/>
            </a:br>
            <a:endParaRPr lang="en-GB" dirty="0"/>
          </a:p>
        </p:txBody>
      </p:sp>
      <p:sp>
        <p:nvSpPr>
          <p:cNvPr id="3" name="Content Placeholder 2">
            <a:extLst>
              <a:ext uri="{FF2B5EF4-FFF2-40B4-BE49-F238E27FC236}">
                <a16:creationId xmlns:a16="http://schemas.microsoft.com/office/drawing/2014/main" id="{ADD0C1A7-73B7-863A-B8AC-D374EF10F634}"/>
              </a:ext>
            </a:extLst>
          </p:cNvPr>
          <p:cNvSpPr>
            <a:spLocks noGrp="1"/>
          </p:cNvSpPr>
          <p:nvPr>
            <p:ph idx="1"/>
          </p:nvPr>
        </p:nvSpPr>
        <p:spPr/>
        <p:txBody>
          <a:bodyPr/>
          <a:lstStyle/>
          <a:p>
            <a:pPr marL="109728" indent="0">
              <a:buNone/>
            </a:pPr>
            <a:r>
              <a:rPr lang="en-GB" dirty="0"/>
              <a:t>The ‘strong, independent woman’</a:t>
            </a:r>
          </a:p>
          <a:p>
            <a:pPr marL="109728" indent="0">
              <a:buNone/>
            </a:pPr>
            <a:endParaRPr lang="en-GB" dirty="0"/>
          </a:p>
          <a:p>
            <a:pPr marL="109728" indent="0">
              <a:buNone/>
            </a:pPr>
            <a:r>
              <a:rPr lang="en-GB" dirty="0"/>
              <a:t>‘The children always come first’</a:t>
            </a:r>
          </a:p>
          <a:p>
            <a:pPr marL="109728" indent="0">
              <a:buNone/>
            </a:pPr>
            <a:endParaRPr lang="en-GB" dirty="0"/>
          </a:p>
          <a:p>
            <a:pPr marL="109728" indent="0">
              <a:buNone/>
            </a:pPr>
            <a:r>
              <a:rPr lang="en-GB" dirty="0"/>
              <a:t>My interview question about guilt</a:t>
            </a:r>
          </a:p>
        </p:txBody>
      </p:sp>
    </p:spTree>
    <p:extLst>
      <p:ext uri="{BB962C8B-B14F-4D97-AF65-F5344CB8AC3E}">
        <p14:creationId xmlns:p14="http://schemas.microsoft.com/office/powerpoint/2010/main" val="3943734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354F2-A3FF-84D8-289D-A1AC4827E624}"/>
              </a:ext>
            </a:extLst>
          </p:cNvPr>
          <p:cNvSpPr>
            <a:spLocks noGrp="1"/>
          </p:cNvSpPr>
          <p:nvPr>
            <p:ph type="title"/>
          </p:nvPr>
        </p:nvSpPr>
        <p:spPr/>
        <p:txBody>
          <a:bodyPr/>
          <a:lstStyle/>
          <a:p>
            <a:pPr algn="ctr"/>
            <a:r>
              <a:rPr lang="en-GB" dirty="0"/>
              <a:t>The ‘juggling’ metaphor </a:t>
            </a:r>
          </a:p>
        </p:txBody>
      </p:sp>
      <p:sp>
        <p:nvSpPr>
          <p:cNvPr id="3" name="Content Placeholder 2">
            <a:extLst>
              <a:ext uri="{FF2B5EF4-FFF2-40B4-BE49-F238E27FC236}">
                <a16:creationId xmlns:a16="http://schemas.microsoft.com/office/drawing/2014/main" id="{4D8D4F8C-8063-6F7F-F514-F692DA1129E3}"/>
              </a:ext>
            </a:extLst>
          </p:cNvPr>
          <p:cNvSpPr>
            <a:spLocks noGrp="1"/>
          </p:cNvSpPr>
          <p:nvPr>
            <p:ph sz="half" idx="1"/>
          </p:nvPr>
        </p:nvSpPr>
        <p:spPr/>
        <p:txBody>
          <a:bodyPr>
            <a:normAutofit/>
          </a:bodyPr>
          <a:lstStyle/>
          <a:p>
            <a:pPr marL="201168" indent="0">
              <a:lnSpc>
                <a:spcPct val="120000"/>
              </a:lnSpc>
              <a:spcBef>
                <a:spcPts val="0"/>
              </a:spcBef>
              <a:spcAft>
                <a:spcPts val="1200"/>
              </a:spcAft>
              <a:buNone/>
            </a:pPr>
            <a:r>
              <a:rPr lang="en-GB" i="1" kern="1600" dirty="0">
                <a:cs typeface="Arial" panose="020B0604020202020204" pitchFamily="34" charset="0"/>
              </a:rPr>
              <a:t>I've managed fine the last two years</a:t>
            </a:r>
          </a:p>
          <a:p>
            <a:pPr marL="201168" indent="0">
              <a:lnSpc>
                <a:spcPct val="120000"/>
              </a:lnSpc>
              <a:spcBef>
                <a:spcPts val="0"/>
              </a:spcBef>
              <a:spcAft>
                <a:spcPts val="1200"/>
              </a:spcAft>
              <a:buNone/>
            </a:pPr>
            <a:r>
              <a:rPr lang="en-GB" i="1" kern="1600" dirty="0">
                <a:cs typeface="Arial" panose="020B0604020202020204" pitchFamily="34" charset="0"/>
              </a:rPr>
              <a:t>I've been on track</a:t>
            </a:r>
          </a:p>
          <a:p>
            <a:pPr marL="201168" indent="0">
              <a:lnSpc>
                <a:spcPct val="120000"/>
              </a:lnSpc>
              <a:spcBef>
                <a:spcPts val="0"/>
              </a:spcBef>
              <a:spcAft>
                <a:spcPts val="1200"/>
              </a:spcAft>
              <a:buNone/>
            </a:pPr>
            <a:r>
              <a:rPr lang="en-GB" i="1" kern="1600" dirty="0">
                <a:cs typeface="Arial" panose="020B0604020202020204" pitchFamily="34" charset="0"/>
              </a:rPr>
              <a:t>I managed absolutely fine </a:t>
            </a:r>
          </a:p>
          <a:p>
            <a:pPr marL="201168" indent="0">
              <a:lnSpc>
                <a:spcPct val="120000"/>
              </a:lnSpc>
              <a:spcBef>
                <a:spcPts val="0"/>
              </a:spcBef>
              <a:spcAft>
                <a:spcPts val="1200"/>
              </a:spcAft>
              <a:buNone/>
            </a:pPr>
            <a:r>
              <a:rPr lang="en-GB" i="1" kern="1600" dirty="0">
                <a:cs typeface="Arial" panose="020B0604020202020204" pitchFamily="34" charset="0"/>
              </a:rPr>
              <a:t>I don't know what happened</a:t>
            </a:r>
          </a:p>
          <a:p>
            <a:pPr marL="201168" indent="0">
              <a:lnSpc>
                <a:spcPct val="120000"/>
              </a:lnSpc>
              <a:spcBef>
                <a:spcPts val="0"/>
              </a:spcBef>
              <a:spcAft>
                <a:spcPts val="1200"/>
              </a:spcAft>
              <a:buNone/>
            </a:pPr>
            <a:r>
              <a:rPr lang="en-GB" i="1" kern="1600" dirty="0">
                <a:cs typeface="Arial" panose="020B0604020202020204" pitchFamily="34" charset="0"/>
              </a:rPr>
              <a:t>I just</a:t>
            </a:r>
          </a:p>
          <a:p>
            <a:pPr marL="201168" indent="0">
              <a:lnSpc>
                <a:spcPct val="120000"/>
              </a:lnSpc>
              <a:spcBef>
                <a:spcPts val="0"/>
              </a:spcBef>
              <a:spcAft>
                <a:spcPts val="1200"/>
              </a:spcAft>
              <a:buNone/>
            </a:pPr>
            <a:r>
              <a:rPr lang="en-GB" i="1" kern="1600" dirty="0">
                <a:cs typeface="Arial" panose="020B0604020202020204" pitchFamily="34" charset="0"/>
              </a:rPr>
              <a:t>I haven't coped in all honesty. </a:t>
            </a:r>
          </a:p>
          <a:p>
            <a:pPr marL="109728" indent="0">
              <a:buNone/>
            </a:pPr>
            <a:r>
              <a:rPr lang="en-GB" kern="1600" dirty="0">
                <a:latin typeface="Arial" panose="020B0604020202020204" pitchFamily="34" charset="0"/>
                <a:ea typeface="Times New Roman" panose="02020603050405020304" pitchFamily="18" charset="0"/>
                <a:cs typeface="Arial" panose="020B0604020202020204" pitchFamily="34" charset="0"/>
              </a:rPr>
              <a:t>[</a:t>
            </a:r>
            <a:r>
              <a:rPr lang="en-GB" kern="1600" dirty="0">
                <a:cs typeface="Arial" panose="020B0604020202020204" pitchFamily="34" charset="0"/>
              </a:rPr>
              <a:t>Liz I-poem]</a:t>
            </a:r>
            <a:r>
              <a:rPr lang="en-GB" dirty="0"/>
              <a:t> </a:t>
            </a:r>
          </a:p>
        </p:txBody>
      </p:sp>
      <p:sp>
        <p:nvSpPr>
          <p:cNvPr id="4" name="Content Placeholder 3">
            <a:extLst>
              <a:ext uri="{FF2B5EF4-FFF2-40B4-BE49-F238E27FC236}">
                <a16:creationId xmlns:a16="http://schemas.microsoft.com/office/drawing/2014/main" id="{6EEDDD9F-9975-10EA-0838-4AE71AA9DBB8}"/>
              </a:ext>
            </a:extLst>
          </p:cNvPr>
          <p:cNvSpPr>
            <a:spLocks noGrp="1"/>
          </p:cNvSpPr>
          <p:nvPr>
            <p:ph sz="half" idx="2"/>
          </p:nvPr>
        </p:nvSpPr>
        <p:spPr/>
        <p:txBody>
          <a:bodyPr>
            <a:normAutofit/>
          </a:bodyPr>
          <a:lstStyle/>
          <a:p>
            <a:pPr marL="544068" indent="-342900">
              <a:lnSpc>
                <a:spcPct val="120000"/>
              </a:lnSpc>
              <a:spcBef>
                <a:spcPts val="0"/>
              </a:spcBef>
              <a:spcAft>
                <a:spcPts val="1200"/>
              </a:spcAft>
              <a:buFont typeface="Arial" panose="020B0604020202020204" pitchFamily="34" charset="0"/>
              <a:buChar char="•"/>
            </a:pPr>
            <a:r>
              <a:rPr lang="en-GB" dirty="0"/>
              <a:t>Accepts the premise that individuals are responsible for balancing work/ family/ study</a:t>
            </a:r>
          </a:p>
          <a:p>
            <a:pPr marL="544068" indent="-342900">
              <a:lnSpc>
                <a:spcPct val="120000"/>
              </a:lnSpc>
              <a:spcBef>
                <a:spcPts val="0"/>
              </a:spcBef>
              <a:spcAft>
                <a:spcPts val="1200"/>
              </a:spcAft>
              <a:buFont typeface="Arial" panose="020B0604020202020204" pitchFamily="34" charset="0"/>
              <a:buChar char="•"/>
            </a:pPr>
            <a:r>
              <a:rPr lang="en-GB" dirty="0"/>
              <a:t>Excessively long hours</a:t>
            </a:r>
          </a:p>
          <a:p>
            <a:pPr marL="544068" indent="-342900">
              <a:lnSpc>
                <a:spcPct val="120000"/>
              </a:lnSpc>
              <a:spcBef>
                <a:spcPts val="0"/>
              </a:spcBef>
              <a:spcAft>
                <a:spcPts val="1200"/>
              </a:spcAft>
              <a:buFont typeface="Arial" panose="020B0604020202020204" pitchFamily="34" charset="0"/>
              <a:buChar char="•"/>
            </a:pPr>
            <a:r>
              <a:rPr lang="en-GB" dirty="0"/>
              <a:t>Expectation tends to apply to women</a:t>
            </a:r>
          </a:p>
          <a:p>
            <a:pPr marL="544068" indent="-342900">
              <a:lnSpc>
                <a:spcPct val="120000"/>
              </a:lnSpc>
              <a:spcBef>
                <a:spcPts val="0"/>
              </a:spcBef>
              <a:spcAft>
                <a:spcPts val="1200"/>
              </a:spcAft>
              <a:buFont typeface="Arial" panose="020B0604020202020204" pitchFamily="34" charset="0"/>
              <a:buChar char="•"/>
            </a:pPr>
            <a:r>
              <a:rPr lang="en-GB" dirty="0"/>
              <a:t>‘Boundarylessness’ assumed in lifelong learning (Blackmore, 2006, p.22)</a:t>
            </a:r>
          </a:p>
          <a:p>
            <a:pPr marL="544068" indent="-342900">
              <a:lnSpc>
                <a:spcPct val="120000"/>
              </a:lnSpc>
              <a:spcBef>
                <a:spcPts val="0"/>
              </a:spcBef>
              <a:spcAft>
                <a:spcPts val="1200"/>
              </a:spcAft>
              <a:buFont typeface="Arial" panose="020B0604020202020204" pitchFamily="34" charset="0"/>
              <a:buChar char="•"/>
            </a:pPr>
            <a:r>
              <a:rPr lang="en-GB" dirty="0"/>
              <a:t>Physical boundaries </a:t>
            </a:r>
          </a:p>
          <a:p>
            <a:pPr marL="201168" indent="0">
              <a:lnSpc>
                <a:spcPct val="120000"/>
              </a:lnSpc>
              <a:spcBef>
                <a:spcPts val="0"/>
              </a:spcBef>
              <a:buNone/>
            </a:pPr>
            <a:endParaRPr lang="en-GB" dirty="0"/>
          </a:p>
        </p:txBody>
      </p:sp>
    </p:spTree>
    <p:extLst>
      <p:ext uri="{BB962C8B-B14F-4D97-AF65-F5344CB8AC3E}">
        <p14:creationId xmlns:p14="http://schemas.microsoft.com/office/powerpoint/2010/main" val="1789078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51722"/>
            <a:ext cx="10972800" cy="858078"/>
          </a:xfrm>
        </p:spPr>
        <p:txBody>
          <a:bodyPr rtlCol="0">
            <a:normAutofit fontScale="90000"/>
          </a:bodyPr>
          <a:lstStyle/>
          <a:p>
            <a:pPr rtl="0"/>
            <a:r>
              <a:rPr lang="en-GB" dirty="0"/>
              <a:t>Institutional recognition of care work as a contributor to learning</a:t>
            </a:r>
            <a:br>
              <a:rPr lang="en-GB" dirty="0"/>
            </a:br>
            <a:endParaRPr lang="en-GB" dirty="0"/>
          </a:p>
        </p:txBody>
      </p:sp>
      <p:sp>
        <p:nvSpPr>
          <p:cNvPr id="3" name="Content Placeholder 2"/>
          <p:cNvSpPr>
            <a:spLocks noGrp="1"/>
          </p:cNvSpPr>
          <p:nvPr>
            <p:ph idx="1"/>
          </p:nvPr>
        </p:nvSpPr>
        <p:spPr/>
        <p:txBody>
          <a:bodyPr rtlCol="0">
            <a:normAutofit/>
          </a:bodyPr>
          <a:lstStyle/>
          <a:p>
            <a:pPr rtl="0"/>
            <a:endParaRPr lang="en-GB" sz="2400" dirty="0"/>
          </a:p>
          <a:p>
            <a:pPr rtl="0"/>
            <a:r>
              <a:rPr lang="en-GB" sz="2400" dirty="0"/>
              <a:t>Impossibility of work placements in lockdowns</a:t>
            </a:r>
          </a:p>
          <a:p>
            <a:pPr rtl="0"/>
            <a:r>
              <a:rPr lang="en-GB" sz="2400" dirty="0"/>
              <a:t>Adverse adolescent experiences</a:t>
            </a:r>
          </a:p>
          <a:p>
            <a:pPr rtl="0"/>
            <a:r>
              <a:rPr lang="en-GB" sz="2400" dirty="0"/>
              <a:t>Caring and ‘fighting’ for disabled family members</a:t>
            </a:r>
          </a:p>
          <a:p>
            <a:pPr rtl="0"/>
            <a:r>
              <a:rPr lang="en-GB" sz="2400" dirty="0"/>
              <a:t>Why is workplace experience deemed to be objective and legitimate for assessment in vocational HE whilst unpaid care work is not? </a:t>
            </a:r>
          </a:p>
        </p:txBody>
      </p:sp>
    </p:spTree>
    <p:extLst>
      <p:ext uri="{BB962C8B-B14F-4D97-AF65-F5344CB8AC3E}">
        <p14:creationId xmlns:p14="http://schemas.microsoft.com/office/powerpoint/2010/main" val="687654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3E2BA-3575-682C-D288-A643C1C44945}"/>
              </a:ext>
            </a:extLst>
          </p:cNvPr>
          <p:cNvSpPr>
            <a:spLocks noGrp="1"/>
          </p:cNvSpPr>
          <p:nvPr>
            <p:ph type="title"/>
          </p:nvPr>
        </p:nvSpPr>
        <p:spPr/>
        <p:txBody>
          <a:bodyPr/>
          <a:lstStyle/>
          <a:p>
            <a:pPr algn="ctr"/>
            <a:r>
              <a:rPr lang="en-GB" dirty="0"/>
              <a:t>Critical social literacy</a:t>
            </a:r>
          </a:p>
        </p:txBody>
      </p:sp>
      <p:sp>
        <p:nvSpPr>
          <p:cNvPr id="3" name="Content Placeholder 2">
            <a:extLst>
              <a:ext uri="{FF2B5EF4-FFF2-40B4-BE49-F238E27FC236}">
                <a16:creationId xmlns:a16="http://schemas.microsoft.com/office/drawing/2014/main" id="{20C2FE13-9843-94B1-8599-B333221ED6ED}"/>
              </a:ext>
            </a:extLst>
          </p:cNvPr>
          <p:cNvSpPr>
            <a:spLocks noGrp="1"/>
          </p:cNvSpPr>
          <p:nvPr>
            <p:ph idx="1"/>
          </p:nvPr>
        </p:nvSpPr>
        <p:spPr/>
        <p:txBody>
          <a:bodyPr/>
          <a:lstStyle/>
          <a:p>
            <a:pPr marL="194183" indent="0">
              <a:spcBef>
                <a:spcPts val="1200"/>
              </a:spcBef>
              <a:buNone/>
            </a:pPr>
            <a:r>
              <a:rPr lang="en-GB" sz="2400" kern="1600" dirty="0">
                <a:cs typeface="Arial" panose="020B0604020202020204" pitchFamily="34" charset="0"/>
              </a:rPr>
              <a:t>Skills-led approaches to learning can squeeze theory out</a:t>
            </a:r>
          </a:p>
          <a:p>
            <a:pPr marL="194183" indent="0">
              <a:spcBef>
                <a:spcPts val="1200"/>
              </a:spcBef>
              <a:buNone/>
            </a:pPr>
            <a:r>
              <a:rPr lang="en-GB" sz="2400" kern="1600" dirty="0">
                <a:cs typeface="Arial" panose="020B0604020202020204" pitchFamily="34" charset="0"/>
              </a:rPr>
              <a:t>Understanding power relations in the home and workplace</a:t>
            </a:r>
          </a:p>
          <a:p>
            <a:pPr marL="194183" indent="0">
              <a:spcBef>
                <a:spcPts val="1200"/>
              </a:spcBef>
              <a:buNone/>
            </a:pPr>
            <a:r>
              <a:rPr lang="en-GB" sz="2400" kern="1600" dirty="0">
                <a:cs typeface="Arial" panose="020B0604020202020204" pitchFamily="34" charset="0"/>
              </a:rPr>
              <a:t>Questioning the values ascribed to their labour and experiences: stigma/shame</a:t>
            </a:r>
          </a:p>
          <a:p>
            <a:pPr marL="194183" indent="0">
              <a:spcBef>
                <a:spcPts val="1200"/>
              </a:spcBef>
              <a:buNone/>
            </a:pPr>
            <a:endParaRPr lang="en-GB" sz="2400" kern="1600" dirty="0">
              <a:cs typeface="Arial" panose="020B0604020202020204" pitchFamily="34" charset="0"/>
            </a:endParaRPr>
          </a:p>
          <a:p>
            <a:pPr marL="194183" indent="0">
              <a:spcBef>
                <a:spcPts val="1200"/>
              </a:spcBef>
              <a:buNone/>
            </a:pPr>
            <a:r>
              <a:rPr lang="en-GB" sz="2400" i="1" kern="1600" dirty="0">
                <a:cs typeface="Arial" panose="020B0604020202020204" pitchFamily="34" charset="0"/>
              </a:rPr>
              <a:t>Being a mum has helped me</a:t>
            </a:r>
          </a:p>
          <a:p>
            <a:pPr marL="194183" indent="0">
              <a:spcBef>
                <a:spcPts val="1200"/>
              </a:spcBef>
              <a:buNone/>
            </a:pPr>
            <a:r>
              <a:rPr lang="en-GB" sz="2400" i="1" kern="1600" dirty="0">
                <a:cs typeface="Arial" panose="020B0604020202020204" pitchFamily="34" charset="0"/>
              </a:rPr>
              <a:t>We've had to</a:t>
            </a:r>
          </a:p>
          <a:p>
            <a:pPr marL="194183" indent="0">
              <a:spcBef>
                <a:spcPts val="1200"/>
              </a:spcBef>
              <a:buNone/>
            </a:pPr>
            <a:r>
              <a:rPr lang="en-GB" sz="2400" i="1" kern="1600" dirty="0">
                <a:cs typeface="Arial" panose="020B0604020202020204" pitchFamily="34" charset="0"/>
              </a:rPr>
              <a:t>I've been able to relate it to situations</a:t>
            </a:r>
          </a:p>
          <a:p>
            <a:pPr marL="194183" indent="0">
              <a:spcBef>
                <a:spcPts val="1200"/>
              </a:spcBef>
              <a:buNone/>
            </a:pPr>
            <a:r>
              <a:rPr lang="en-GB" sz="2400" i="1" kern="1600" dirty="0">
                <a:cs typeface="Arial" panose="020B0604020202020204" pitchFamily="34" charset="0"/>
              </a:rPr>
              <a:t>I've been through </a:t>
            </a:r>
            <a:r>
              <a:rPr lang="en-GB" sz="2400" kern="1600" dirty="0">
                <a:cs typeface="Arial" panose="020B0604020202020204" pitchFamily="34" charset="0"/>
              </a:rPr>
              <a:t>[Nicky’s I-poem]</a:t>
            </a:r>
          </a:p>
          <a:p>
            <a:endParaRPr lang="en-GB" dirty="0"/>
          </a:p>
          <a:p>
            <a:pPr marL="109728" indent="0">
              <a:buNone/>
            </a:pPr>
            <a:endParaRPr lang="en-GB" dirty="0"/>
          </a:p>
        </p:txBody>
      </p:sp>
    </p:spTree>
    <p:extLst>
      <p:ext uri="{BB962C8B-B14F-4D97-AF65-F5344CB8AC3E}">
        <p14:creationId xmlns:p14="http://schemas.microsoft.com/office/powerpoint/2010/main" val="2189850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D87CF-6F1B-AD25-55C3-FB73241BF7C9}"/>
              </a:ext>
            </a:extLst>
          </p:cNvPr>
          <p:cNvSpPr>
            <a:spLocks noGrp="1"/>
          </p:cNvSpPr>
          <p:nvPr>
            <p:ph type="title"/>
          </p:nvPr>
        </p:nvSpPr>
        <p:spPr/>
        <p:txBody>
          <a:bodyPr/>
          <a:lstStyle/>
          <a:p>
            <a:pPr algn="ctr"/>
            <a:r>
              <a:rPr lang="en-GB" dirty="0"/>
              <a:t>The student parent</a:t>
            </a:r>
          </a:p>
        </p:txBody>
      </p:sp>
      <p:sp>
        <p:nvSpPr>
          <p:cNvPr id="3" name="Content Placeholder 2">
            <a:extLst>
              <a:ext uri="{FF2B5EF4-FFF2-40B4-BE49-F238E27FC236}">
                <a16:creationId xmlns:a16="http://schemas.microsoft.com/office/drawing/2014/main" id="{DC5172D3-3DA4-7BD8-6D4A-BA48BA1ADDB8}"/>
              </a:ext>
            </a:extLst>
          </p:cNvPr>
          <p:cNvSpPr>
            <a:spLocks noGrp="1"/>
          </p:cNvSpPr>
          <p:nvPr>
            <p:ph idx="1"/>
          </p:nvPr>
        </p:nvSpPr>
        <p:spPr>
          <a:xfrm>
            <a:off x="636396" y="2461846"/>
            <a:ext cx="10972800" cy="3771046"/>
          </a:xfrm>
        </p:spPr>
        <p:txBody>
          <a:bodyPr/>
          <a:lstStyle/>
          <a:p>
            <a:pPr marL="109728" indent="0">
              <a:buNone/>
            </a:pPr>
            <a:r>
              <a:rPr lang="en-GB" sz="2400" i="1" kern="1600" dirty="0">
                <a:effectLst/>
                <a:ea typeface="Times New Roman" panose="02020603050405020304" pitchFamily="18" charset="0"/>
                <a:cs typeface="Arial" panose="020B0604020202020204" pitchFamily="34" charset="0"/>
              </a:rPr>
              <a:t>They’ve got children. They want to better themselves. They’ll start to go and do this FE course; will not get much support and they’ll drop out. And on an emotional level as a parent, imagine thinking that you want to do something so much better for your child and you try, you make an effort, you make that big step, but then there’s a big wall there. There’s something that doesn’t work, finance or childcare or something. Imagine that feeling of stepping back and thinking: ‘I really tried, but I couldn’t. I tried to be the best mam I could, but I couldn’t do it.’ </a:t>
            </a:r>
            <a:r>
              <a:rPr lang="en-GB" sz="2400" kern="1600" dirty="0">
                <a:effectLst/>
                <a:ea typeface="Times New Roman" panose="02020603050405020304" pitchFamily="18" charset="0"/>
                <a:cs typeface="Arial" panose="020B0604020202020204" pitchFamily="34" charset="0"/>
              </a:rPr>
              <a:t>[Kim’s transcript]</a:t>
            </a:r>
            <a:r>
              <a:rPr lang="en-AU" sz="2400" kern="1600" dirty="0">
                <a:effectLst/>
                <a:ea typeface="Times New Roman" panose="02020603050405020304" pitchFamily="18" charset="0"/>
                <a:cs typeface="Arial" panose="020B0604020202020204" pitchFamily="34" charset="0"/>
              </a:rPr>
              <a:t> </a:t>
            </a:r>
            <a:endParaRPr lang="en-GB" sz="2400"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1882971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6DE0E-FA8B-4BBE-F162-5ECB7B851AAE}"/>
              </a:ext>
            </a:extLst>
          </p:cNvPr>
          <p:cNvSpPr>
            <a:spLocks noGrp="1"/>
          </p:cNvSpPr>
          <p:nvPr>
            <p:ph type="title"/>
          </p:nvPr>
        </p:nvSpPr>
        <p:spPr/>
        <p:txBody>
          <a:bodyPr/>
          <a:lstStyle/>
          <a:p>
            <a:r>
              <a:rPr lang="en-GB" dirty="0"/>
              <a:t>Limitations and recommendations </a:t>
            </a:r>
          </a:p>
        </p:txBody>
      </p:sp>
      <p:sp>
        <p:nvSpPr>
          <p:cNvPr id="3" name="Content Placeholder 2">
            <a:extLst>
              <a:ext uri="{FF2B5EF4-FFF2-40B4-BE49-F238E27FC236}">
                <a16:creationId xmlns:a16="http://schemas.microsoft.com/office/drawing/2014/main" id="{2707E868-A47E-E5E2-D9A9-169DC72E7D42}"/>
              </a:ext>
            </a:extLst>
          </p:cNvPr>
          <p:cNvSpPr>
            <a:spLocks noGrp="1"/>
          </p:cNvSpPr>
          <p:nvPr>
            <p:ph sz="half" idx="1"/>
          </p:nvPr>
        </p:nvSpPr>
        <p:spPr/>
        <p:txBody>
          <a:bodyPr/>
          <a:lstStyle/>
          <a:p>
            <a:r>
              <a:rPr lang="en-GB" sz="2000" dirty="0"/>
              <a:t>One interview per participant only</a:t>
            </a:r>
          </a:p>
          <a:p>
            <a:r>
              <a:rPr lang="en-GB" sz="2000" dirty="0"/>
              <a:t>Fewer men recruited than I envisaged</a:t>
            </a:r>
          </a:p>
          <a:p>
            <a:r>
              <a:rPr lang="en-GB" sz="2000" dirty="0"/>
              <a:t>Only 6/15 were part-time students</a:t>
            </a:r>
          </a:p>
          <a:p>
            <a:r>
              <a:rPr lang="en-GB" sz="2000" dirty="0"/>
              <a:t>3 FECs in northeast England</a:t>
            </a:r>
          </a:p>
          <a:p>
            <a:endParaRPr lang="en-GB" dirty="0"/>
          </a:p>
        </p:txBody>
      </p:sp>
      <p:sp>
        <p:nvSpPr>
          <p:cNvPr id="4" name="Content Placeholder 3">
            <a:extLst>
              <a:ext uri="{FF2B5EF4-FFF2-40B4-BE49-F238E27FC236}">
                <a16:creationId xmlns:a16="http://schemas.microsoft.com/office/drawing/2014/main" id="{4B7C592B-2594-C3CC-4352-1E33EA939672}"/>
              </a:ext>
            </a:extLst>
          </p:cNvPr>
          <p:cNvSpPr>
            <a:spLocks noGrp="1"/>
          </p:cNvSpPr>
          <p:nvPr>
            <p:ph sz="half" idx="2"/>
          </p:nvPr>
        </p:nvSpPr>
        <p:spPr/>
        <p:txBody>
          <a:bodyPr/>
          <a:lstStyle/>
          <a:p>
            <a:pPr marL="109728" lvl="0" indent="0">
              <a:buNone/>
            </a:pPr>
            <a:r>
              <a:rPr lang="en-GB" dirty="0"/>
              <a:t>Let’s…</a:t>
            </a:r>
          </a:p>
          <a:p>
            <a:r>
              <a:rPr lang="en-GB" dirty="0"/>
              <a:t>Assume paid working and studying from home are likely to continue</a:t>
            </a:r>
            <a:endParaRPr lang="en-US" dirty="0"/>
          </a:p>
          <a:p>
            <a:pPr lvl="0"/>
            <a:r>
              <a:rPr lang="en-GB" dirty="0"/>
              <a:t>Embed respect for homeplace learning in HE curricula</a:t>
            </a:r>
            <a:endParaRPr lang="en-US" dirty="0"/>
          </a:p>
          <a:p>
            <a:r>
              <a:rPr lang="en-GB" dirty="0"/>
              <a:t>Listen to carers in HEI settings</a:t>
            </a:r>
          </a:p>
          <a:p>
            <a:pPr lvl="0"/>
            <a:r>
              <a:rPr lang="en-US" dirty="0"/>
              <a:t>Consider how HEIs can best support mature students’ needs</a:t>
            </a:r>
          </a:p>
          <a:p>
            <a:r>
              <a:rPr lang="en-GB" dirty="0"/>
              <a:t>Admit employability/ skills discourses obscure structural barriers</a:t>
            </a:r>
            <a:endParaRPr lang="en-US" dirty="0"/>
          </a:p>
          <a:p>
            <a:r>
              <a:rPr lang="en-GB" dirty="0"/>
              <a:t>Try to reverse the retreat of adults from HE in England</a:t>
            </a:r>
          </a:p>
          <a:p>
            <a:r>
              <a:rPr lang="en-GB" dirty="0"/>
              <a:t>Share research findings in accessible language </a:t>
            </a:r>
            <a:endParaRPr lang="en-US" dirty="0"/>
          </a:p>
          <a:p>
            <a:endParaRPr lang="en-GB" dirty="0"/>
          </a:p>
        </p:txBody>
      </p:sp>
    </p:spTree>
    <p:extLst>
      <p:ext uri="{BB962C8B-B14F-4D97-AF65-F5344CB8AC3E}">
        <p14:creationId xmlns:p14="http://schemas.microsoft.com/office/powerpoint/2010/main" val="1837118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E657E-7814-CE98-1B4C-4A8421EEE39A}"/>
              </a:ext>
            </a:extLst>
          </p:cNvPr>
          <p:cNvSpPr>
            <a:spLocks noGrp="1"/>
          </p:cNvSpPr>
          <p:nvPr>
            <p:ph type="title"/>
          </p:nvPr>
        </p:nvSpPr>
        <p:spPr/>
        <p:txBody>
          <a:bodyPr/>
          <a:lstStyle/>
          <a:p>
            <a:pPr algn="ctr"/>
            <a:r>
              <a:rPr lang="en-GB" dirty="0"/>
              <a:t>Is the tide turning on unpaid care?</a:t>
            </a:r>
          </a:p>
        </p:txBody>
      </p:sp>
      <p:sp>
        <p:nvSpPr>
          <p:cNvPr id="4" name="Content Placeholder 3">
            <a:extLst>
              <a:ext uri="{FF2B5EF4-FFF2-40B4-BE49-F238E27FC236}">
                <a16:creationId xmlns:a16="http://schemas.microsoft.com/office/drawing/2014/main" id="{7B27073E-DF6A-3965-3A76-F1D60FDA9518}"/>
              </a:ext>
            </a:extLst>
          </p:cNvPr>
          <p:cNvSpPr>
            <a:spLocks noGrp="1"/>
          </p:cNvSpPr>
          <p:nvPr>
            <p:ph sz="half" idx="2"/>
          </p:nvPr>
        </p:nvSpPr>
        <p:spPr>
          <a:xfrm>
            <a:off x="6197600" y="2833634"/>
            <a:ext cx="5384800" cy="3757665"/>
          </a:xfrm>
        </p:spPr>
        <p:txBody>
          <a:bodyPr/>
          <a:lstStyle/>
          <a:p>
            <a:r>
              <a:rPr lang="en-GB" dirty="0"/>
              <a:t>UN International Day of Care and Support (29</a:t>
            </a:r>
            <a:r>
              <a:rPr lang="en-GB" baseline="30000" dirty="0"/>
              <a:t>th</a:t>
            </a:r>
            <a:r>
              <a:rPr lang="en-GB" dirty="0"/>
              <a:t> October)</a:t>
            </a:r>
          </a:p>
          <a:p>
            <a:r>
              <a:rPr lang="en-GB" dirty="0"/>
              <a:t>Counter-narratives published, e.g. Madeleine Bunting, Kathleen Lynch, The Care Collective</a:t>
            </a:r>
          </a:p>
          <a:p>
            <a:r>
              <a:rPr lang="en-GB" dirty="0"/>
              <a:t>Research which listens to the voices of mature students who often go unheard in the FE sector </a:t>
            </a:r>
          </a:p>
        </p:txBody>
      </p:sp>
      <p:pic>
        <p:nvPicPr>
          <p:cNvPr id="1042" name="Picture 18" descr="The Myth of Self-Sufficiency&quot;: Why Does It Take a Crisis To Create Systems  of Collective Care? - Ms. Magazine">
            <a:extLst>
              <a:ext uri="{FF2B5EF4-FFF2-40B4-BE49-F238E27FC236}">
                <a16:creationId xmlns:a16="http://schemas.microsoft.com/office/drawing/2014/main" id="{61C4DC6E-620D-8B0C-DCE8-5104F915972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41963" y="2533650"/>
            <a:ext cx="4762500" cy="3073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7993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AFBF0-DB16-A94E-A677-2B23D995EBEE}"/>
              </a:ext>
            </a:extLst>
          </p:cNvPr>
          <p:cNvSpPr>
            <a:spLocks noGrp="1"/>
          </p:cNvSpPr>
          <p:nvPr>
            <p:ph type="title"/>
          </p:nvPr>
        </p:nvSpPr>
        <p:spPr/>
        <p:txBody>
          <a:bodyPr>
            <a:normAutofit fontScale="90000"/>
          </a:bodyPr>
          <a:lstStyle/>
          <a:p>
            <a:r>
              <a:rPr lang="en-GB" dirty="0"/>
              <a:t>Thank you!</a:t>
            </a:r>
            <a:br>
              <a:rPr lang="en-GB" dirty="0"/>
            </a:br>
            <a:r>
              <a:rPr lang="en-GB" dirty="0"/>
              <a:t>Some useful references</a:t>
            </a:r>
            <a:br>
              <a:rPr lang="en-GB" dirty="0">
                <a:solidFill>
                  <a:srgbClr val="000000"/>
                </a:solidFill>
                <a:latin typeface="Times New Roman" panose="02020603050405020304" pitchFamily="18" charset="0"/>
                <a:ea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0C7F7801-75D1-5884-F68D-A9DFA0EBA20D}"/>
              </a:ext>
            </a:extLst>
          </p:cNvPr>
          <p:cNvSpPr>
            <a:spLocks noGrp="1"/>
          </p:cNvSpPr>
          <p:nvPr>
            <p:ph idx="1"/>
          </p:nvPr>
        </p:nvSpPr>
        <p:spPr/>
        <p:txBody>
          <a:bodyPr>
            <a:normAutofit/>
          </a:bodyPr>
          <a:lstStyle/>
          <a:p>
            <a:pPr marL="109728" indent="0">
              <a:buNone/>
            </a:pPr>
            <a:r>
              <a:rPr lang="en-US" sz="1600" dirty="0">
                <a:ea typeface="Calibri" panose="020F0502020204030204" pitchFamily="34" charset="0"/>
              </a:rPr>
              <a:t>Blackmore, J. (2006) Unprotected participation in lifelong learning and the politics of hope: a feminist reality check of discourses around flexibility, seamlessness and learner earners. In: C. </a:t>
            </a:r>
            <a:r>
              <a:rPr lang="en-US" sz="1600" dirty="0" err="1">
                <a:ea typeface="Calibri" panose="020F0502020204030204" pitchFamily="34" charset="0"/>
              </a:rPr>
              <a:t>Leathwood</a:t>
            </a:r>
            <a:r>
              <a:rPr lang="en-US" sz="1600" dirty="0">
                <a:ea typeface="Calibri" panose="020F0502020204030204" pitchFamily="34" charset="0"/>
              </a:rPr>
              <a:t> and B. Francis (eds.) </a:t>
            </a:r>
            <a:r>
              <a:rPr lang="en-US" sz="1600" i="1" dirty="0">
                <a:ea typeface="Calibri" panose="020F0502020204030204" pitchFamily="34" charset="0"/>
              </a:rPr>
              <a:t>Gender and Lifelong Learning: Critical feminist engagements</a:t>
            </a:r>
            <a:r>
              <a:rPr lang="en-US" sz="1600" dirty="0">
                <a:ea typeface="Calibri" panose="020F0502020204030204" pitchFamily="34" charset="0"/>
              </a:rPr>
              <a:t>. Abingdon: Routledge.</a:t>
            </a:r>
            <a:endParaRPr lang="en-GB" sz="1600" dirty="0">
              <a:ea typeface="Calibri" panose="020F0502020204030204" pitchFamily="34" charset="0"/>
            </a:endParaRPr>
          </a:p>
          <a:p>
            <a:pPr marL="109728" indent="0">
              <a:buNone/>
            </a:pPr>
            <a:r>
              <a:rPr lang="en-US" sz="1600" dirty="0">
                <a:effectLst/>
                <a:ea typeface="Calibri" panose="020F0502020204030204" pitchFamily="34" charset="0"/>
              </a:rPr>
              <a:t>Doucet, A. and </a:t>
            </a:r>
            <a:r>
              <a:rPr lang="en-US" sz="1600" dirty="0" err="1">
                <a:effectLst/>
                <a:ea typeface="Calibri" panose="020F0502020204030204" pitchFamily="34" charset="0"/>
              </a:rPr>
              <a:t>Mauthner</a:t>
            </a:r>
            <a:r>
              <a:rPr lang="en-US" sz="1600" dirty="0">
                <a:effectLst/>
                <a:ea typeface="Calibri" panose="020F0502020204030204" pitchFamily="34" charset="0"/>
              </a:rPr>
              <a:t>, N. (2008) What can be known and how? Narrated subjects and the Listening Guide. </a:t>
            </a:r>
            <a:r>
              <a:rPr lang="en-US" sz="1600" i="1" dirty="0">
                <a:effectLst/>
                <a:ea typeface="Calibri" panose="020F0502020204030204" pitchFamily="34" charset="0"/>
              </a:rPr>
              <a:t>Qualitative Research, 8(3), </a:t>
            </a:r>
            <a:r>
              <a:rPr lang="en-US" sz="1600" dirty="0">
                <a:effectLst/>
                <a:ea typeface="Calibri" panose="020F0502020204030204" pitchFamily="34" charset="0"/>
              </a:rPr>
              <a:t>399-409</a:t>
            </a:r>
            <a:r>
              <a:rPr lang="en-US" sz="1600" i="1" dirty="0">
                <a:effectLst/>
                <a:ea typeface="Calibri" panose="020F0502020204030204" pitchFamily="34" charset="0"/>
              </a:rPr>
              <a:t>.</a:t>
            </a:r>
            <a:endParaRPr lang="en-GB" sz="1600" i="1" dirty="0">
              <a:ea typeface="Calibri" panose="020F0502020204030204" pitchFamily="34" charset="0"/>
            </a:endParaRPr>
          </a:p>
          <a:p>
            <a:pPr marL="109728" indent="0">
              <a:buNone/>
            </a:pPr>
            <a:r>
              <a:rPr lang="en-US" sz="1600" dirty="0">
                <a:effectLst/>
                <a:ea typeface="Calibri" panose="020F0502020204030204" pitchFamily="34" charset="0"/>
              </a:rPr>
              <a:t>Frank, A. W. (2015) Practicing Dialogical Narrative Analysis. In: J.A. Holstein and J.F. Gruber (eds.) </a:t>
            </a:r>
            <a:r>
              <a:rPr lang="en-US" sz="1600" i="1" dirty="0">
                <a:effectLst/>
                <a:ea typeface="Calibri" panose="020F0502020204030204" pitchFamily="34" charset="0"/>
              </a:rPr>
              <a:t>Varieties of Narrative Analysis</a:t>
            </a:r>
            <a:r>
              <a:rPr lang="en-US" sz="1600" dirty="0">
                <a:effectLst/>
                <a:ea typeface="Calibri" panose="020F0502020204030204" pitchFamily="34" charset="0"/>
              </a:rPr>
              <a:t>. Thousand Oaks: Sage Publications Inc.</a:t>
            </a:r>
            <a:endParaRPr lang="en-GB" sz="1600" dirty="0">
              <a:effectLst/>
              <a:ea typeface="Calibri" panose="020F0502020204030204" pitchFamily="34" charset="0"/>
            </a:endParaRPr>
          </a:p>
          <a:p>
            <a:pPr marL="109728" indent="0">
              <a:buNone/>
            </a:pPr>
            <a:r>
              <a:rPr lang="en-US" sz="1600" dirty="0" err="1">
                <a:effectLst/>
                <a:ea typeface="Calibri" panose="020F0502020204030204" pitchFamily="34" charset="0"/>
              </a:rPr>
              <a:t>Gouthro</a:t>
            </a:r>
            <a:r>
              <a:rPr lang="en-US" sz="1600" dirty="0">
                <a:effectLst/>
                <a:ea typeface="Calibri" panose="020F0502020204030204" pitchFamily="34" charset="0"/>
              </a:rPr>
              <a:t>, P. A. (2004) Assessing power issues in Canadian and Jamaican women's experiences in learning via distance in higher education. </a:t>
            </a:r>
            <a:r>
              <a:rPr lang="en-US" sz="1600" i="1" dirty="0">
                <a:effectLst/>
                <a:ea typeface="Calibri" panose="020F0502020204030204" pitchFamily="34" charset="0"/>
              </a:rPr>
              <a:t>Teaching in Higher Education, 9(4),</a:t>
            </a:r>
            <a:r>
              <a:rPr lang="en-US" sz="1600" dirty="0">
                <a:effectLst/>
                <a:ea typeface="Calibri" panose="020F0502020204030204" pitchFamily="34" charset="0"/>
              </a:rPr>
              <a:t> 449-461. </a:t>
            </a:r>
            <a:endParaRPr lang="en-GB" sz="1600" dirty="0">
              <a:effectLst/>
              <a:ea typeface="Calibri" panose="020F0502020204030204" pitchFamily="34" charset="0"/>
            </a:endParaRPr>
          </a:p>
          <a:p>
            <a:pPr marL="109728" indent="0">
              <a:buNone/>
            </a:pPr>
            <a:r>
              <a:rPr lang="en-US" sz="1600" dirty="0" err="1">
                <a:effectLst/>
                <a:ea typeface="Calibri" panose="020F0502020204030204" pitchFamily="34" charset="0"/>
              </a:rPr>
              <a:t>Gouthro</a:t>
            </a:r>
            <a:r>
              <a:rPr lang="en-US" sz="1600" dirty="0">
                <a:effectLst/>
                <a:ea typeface="Calibri" panose="020F0502020204030204" pitchFamily="34" charset="0"/>
              </a:rPr>
              <a:t>, P. A. (2009) Neoliberalism, lifelong learning, and the homeplace: problematizing the boundaries of ‘public’ and ‘private’ to explore women's learning experiences. </a:t>
            </a:r>
            <a:r>
              <a:rPr lang="en-US" sz="1600" i="1" dirty="0">
                <a:effectLst/>
                <a:ea typeface="Calibri" panose="020F0502020204030204" pitchFamily="34" charset="0"/>
              </a:rPr>
              <a:t>Studies in Continuing Education,</a:t>
            </a:r>
            <a:r>
              <a:rPr lang="en-US" sz="1600" dirty="0">
                <a:effectLst/>
                <a:ea typeface="Calibri" panose="020F0502020204030204" pitchFamily="34" charset="0"/>
              </a:rPr>
              <a:t> </a:t>
            </a:r>
            <a:r>
              <a:rPr lang="en-US" sz="1600" i="1" dirty="0">
                <a:effectLst/>
                <a:ea typeface="Calibri" panose="020F0502020204030204" pitchFamily="34" charset="0"/>
              </a:rPr>
              <a:t>31(2),</a:t>
            </a:r>
            <a:r>
              <a:rPr lang="en-US" sz="1600" dirty="0">
                <a:effectLst/>
                <a:ea typeface="Calibri" panose="020F0502020204030204" pitchFamily="34" charset="0"/>
              </a:rPr>
              <a:t> 157-172. </a:t>
            </a:r>
            <a:endParaRPr lang="en-GB" sz="1600" dirty="0">
              <a:ea typeface="Calibri" panose="020F0502020204030204" pitchFamily="34" charset="0"/>
            </a:endParaRPr>
          </a:p>
          <a:p>
            <a:pPr marL="109728" indent="0">
              <a:buNone/>
            </a:pPr>
            <a:r>
              <a:rPr lang="en-US" sz="1600" dirty="0">
                <a:effectLst/>
                <a:ea typeface="Calibri" panose="020F0502020204030204" pitchFamily="34" charset="0"/>
              </a:rPr>
              <a:t>Riessman, C.K. (2008) </a:t>
            </a:r>
            <a:r>
              <a:rPr lang="en-US" sz="1600" i="1" dirty="0">
                <a:effectLst/>
                <a:ea typeface="Calibri" panose="020F0502020204030204" pitchFamily="34" charset="0"/>
              </a:rPr>
              <a:t>Narrative Methods for the Human Sciences.</a:t>
            </a:r>
            <a:r>
              <a:rPr lang="en-US" sz="1600" dirty="0">
                <a:effectLst/>
                <a:ea typeface="Calibri" panose="020F0502020204030204" pitchFamily="34" charset="0"/>
              </a:rPr>
              <a:t> London: Sage Publications Ltd.</a:t>
            </a:r>
            <a:endParaRPr lang="en-GB" sz="1600" dirty="0">
              <a:effectLst/>
              <a:ea typeface="Calibri" panose="020F0502020204030204" pitchFamily="34" charset="0"/>
            </a:endParaRPr>
          </a:p>
          <a:p>
            <a:pPr marL="109728" indent="0">
              <a:buNone/>
            </a:pPr>
            <a:r>
              <a:rPr lang="en-GB" sz="1600" dirty="0">
                <a:ea typeface="Calibri" panose="020F0502020204030204" pitchFamily="34" charset="0"/>
              </a:rPr>
              <a:t>Welsh, S. (2024) Recognising and reimagining mature students’ unpaid care work as a form of </a:t>
            </a:r>
            <a:r>
              <a:rPr lang="en-GB" sz="1600">
                <a:ea typeface="Calibri" panose="020F0502020204030204" pitchFamily="34" charset="0"/>
              </a:rPr>
              <a:t>work-based learning. </a:t>
            </a:r>
            <a:r>
              <a:rPr lang="en-GB" sz="1600" i="1" dirty="0">
                <a:ea typeface="Calibri" panose="020F0502020204030204" pitchFamily="34" charset="0"/>
              </a:rPr>
              <a:t>Access: Critical explorations of equity in higher education, 12(1), </a:t>
            </a:r>
            <a:r>
              <a:rPr lang="en-GB" sz="1600" dirty="0">
                <a:ea typeface="Calibri" panose="020F0502020204030204" pitchFamily="34" charset="0"/>
              </a:rPr>
              <a:t>9-28.</a:t>
            </a:r>
          </a:p>
          <a:p>
            <a:endParaRPr lang="en-GB" dirty="0"/>
          </a:p>
        </p:txBody>
      </p:sp>
    </p:spTree>
    <p:extLst>
      <p:ext uri="{BB962C8B-B14F-4D97-AF65-F5344CB8AC3E}">
        <p14:creationId xmlns:p14="http://schemas.microsoft.com/office/powerpoint/2010/main" val="1269752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algn="ctr" rtl="0"/>
            <a:r>
              <a:rPr lang="en-GB" dirty="0"/>
              <a:t>Overview</a:t>
            </a:r>
          </a:p>
        </p:txBody>
      </p:sp>
      <p:sp>
        <p:nvSpPr>
          <p:cNvPr id="3" name="Content Placeholder 2"/>
          <p:cNvSpPr>
            <a:spLocks noGrp="1"/>
          </p:cNvSpPr>
          <p:nvPr>
            <p:ph idx="1"/>
          </p:nvPr>
        </p:nvSpPr>
        <p:spPr/>
        <p:txBody>
          <a:bodyPr rtlCol="0"/>
          <a:lstStyle/>
          <a:p>
            <a:r>
              <a:rPr lang="en-GB" dirty="0"/>
              <a:t>The idea behind the research project</a:t>
            </a:r>
          </a:p>
          <a:p>
            <a:r>
              <a:rPr lang="en-GB" dirty="0"/>
              <a:t>The research design and the Listening Guide</a:t>
            </a:r>
          </a:p>
          <a:p>
            <a:pPr rtl="0"/>
            <a:r>
              <a:rPr lang="en-GB" dirty="0"/>
              <a:t>Patricia </a:t>
            </a:r>
            <a:r>
              <a:rPr lang="en-GB" dirty="0" err="1"/>
              <a:t>Gouthro’s</a:t>
            </a:r>
            <a:r>
              <a:rPr lang="en-GB" dirty="0"/>
              <a:t> homeplace theory</a:t>
            </a:r>
          </a:p>
          <a:p>
            <a:pPr rtl="0"/>
            <a:r>
              <a:rPr lang="en-GB" dirty="0"/>
              <a:t>The main findings</a:t>
            </a:r>
          </a:p>
          <a:p>
            <a:pPr rtl="0"/>
            <a:r>
              <a:rPr lang="en-GB" dirty="0"/>
              <a:t>Conclusion</a:t>
            </a:r>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algn="ctr" rtl="0"/>
            <a:r>
              <a:rPr lang="en-GB" dirty="0"/>
              <a:t>Background to the research </a:t>
            </a:r>
          </a:p>
        </p:txBody>
      </p:sp>
      <p:sp>
        <p:nvSpPr>
          <p:cNvPr id="3" name="Content Placeholder 2"/>
          <p:cNvSpPr>
            <a:spLocks noGrp="1"/>
          </p:cNvSpPr>
          <p:nvPr>
            <p:ph idx="1"/>
          </p:nvPr>
        </p:nvSpPr>
        <p:spPr/>
        <p:txBody>
          <a:bodyPr rtlCol="0">
            <a:normAutofit/>
          </a:bodyPr>
          <a:lstStyle/>
          <a:p>
            <a:pPr marL="109728" indent="0" rtl="0">
              <a:buNone/>
            </a:pPr>
            <a:r>
              <a:rPr lang="en-GB" dirty="0"/>
              <a:t>HE in FE: vocational, work-readiness and employability </a:t>
            </a:r>
          </a:p>
          <a:p>
            <a:pPr marL="109728" indent="0" rtl="0">
              <a:buNone/>
            </a:pPr>
            <a:r>
              <a:rPr lang="en-GB" dirty="0"/>
              <a:t>The valorisation of paid work over unpaid care work in HE</a:t>
            </a:r>
          </a:p>
          <a:p>
            <a:pPr marL="109728" indent="0" rtl="0">
              <a:buNone/>
            </a:pPr>
            <a:r>
              <a:rPr lang="en-GB" dirty="0"/>
              <a:t>Holistic emphasis of lifelong learning (UNESCO, 1972)</a:t>
            </a:r>
          </a:p>
          <a:p>
            <a:pPr marL="109728" indent="0">
              <a:buNone/>
            </a:pPr>
            <a:r>
              <a:rPr lang="en-GB" dirty="0"/>
              <a:t>Lifelong learning as skills acquisition and individual prosperity</a:t>
            </a:r>
          </a:p>
          <a:p>
            <a:pPr marL="109728" indent="0">
              <a:buNone/>
            </a:pPr>
            <a:endParaRPr lang="en-GB" dirty="0"/>
          </a:p>
          <a:p>
            <a:pPr marL="109728" indent="0">
              <a:buNone/>
            </a:pPr>
            <a:r>
              <a:rPr lang="en-GB" dirty="0"/>
              <a:t>Research </a:t>
            </a:r>
            <a:r>
              <a:rPr lang="en-GB" dirty="0" err="1"/>
              <a:t>subquestion</a:t>
            </a:r>
            <a:r>
              <a:rPr lang="en-GB" dirty="0"/>
              <a:t>: </a:t>
            </a:r>
            <a:r>
              <a:rPr lang="en-GB" i="1" dirty="0"/>
              <a:t>How does the learning of mature students interact with their care work at home?</a:t>
            </a:r>
          </a:p>
          <a:p>
            <a:pPr marL="109728" indent="0" rtl="0">
              <a:buNone/>
            </a:pPr>
            <a:endParaRPr lang="en-GB" i="1" dirty="0"/>
          </a:p>
        </p:txBody>
      </p:sp>
    </p:spTree>
    <p:extLst>
      <p:ext uri="{BB962C8B-B14F-4D97-AF65-F5344CB8AC3E}">
        <p14:creationId xmlns:p14="http://schemas.microsoft.com/office/powerpoint/2010/main" val="9978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rtlCol="0"/>
          <a:lstStyle/>
          <a:p>
            <a:pPr algn="ctr" rtl="0"/>
            <a:r>
              <a:rPr lang="en-GB" dirty="0"/>
              <a:t>Foundation degrees as an example</a:t>
            </a:r>
          </a:p>
        </p:txBody>
      </p:sp>
      <p:sp>
        <p:nvSpPr>
          <p:cNvPr id="6" name="Text Placeholder 5"/>
          <p:cNvSpPr>
            <a:spLocks noGrp="1"/>
          </p:cNvSpPr>
          <p:nvPr>
            <p:ph sz="half" idx="1"/>
          </p:nvPr>
        </p:nvSpPr>
        <p:spPr>
          <a:xfrm>
            <a:off x="609601" y="2249425"/>
            <a:ext cx="5384800" cy="4341875"/>
          </a:xfrm>
        </p:spPr>
        <p:txBody>
          <a:bodyPr rtlCol="0">
            <a:normAutofit/>
          </a:bodyPr>
          <a:lstStyle/>
          <a:p>
            <a:pPr rtl="0"/>
            <a:r>
              <a:rPr lang="en-GB" dirty="0"/>
              <a:t>Introduced in 2001</a:t>
            </a:r>
          </a:p>
          <a:p>
            <a:pPr rtl="0"/>
            <a:r>
              <a:rPr lang="en-GB" dirty="0"/>
              <a:t>An </a:t>
            </a:r>
            <a:r>
              <a:rPr lang="en-GB" dirty="0" err="1"/>
              <a:t>FdA</a:t>
            </a:r>
            <a:r>
              <a:rPr lang="en-GB" dirty="0"/>
              <a:t>/</a:t>
            </a:r>
            <a:r>
              <a:rPr lang="en-GB" dirty="0" err="1"/>
              <a:t>FdSc</a:t>
            </a:r>
            <a:r>
              <a:rPr lang="en-GB" dirty="0"/>
              <a:t> is the equivalent of 2/3 of a Bachelor’s degree</a:t>
            </a:r>
          </a:p>
          <a:p>
            <a:pPr rtl="0"/>
            <a:r>
              <a:rPr lang="en-GB" dirty="0"/>
              <a:t>63% are taught in English FECs (</a:t>
            </a:r>
            <a:r>
              <a:rPr lang="en-GB" dirty="0" err="1"/>
              <a:t>AoC</a:t>
            </a:r>
            <a:r>
              <a:rPr lang="en-GB" dirty="0"/>
              <a:t>, 2022)</a:t>
            </a:r>
          </a:p>
          <a:p>
            <a:r>
              <a:rPr lang="en-GB" dirty="0"/>
              <a:t>Strong emphasis on demand-led skills from local employers</a:t>
            </a:r>
          </a:p>
          <a:p>
            <a:r>
              <a:rPr lang="en-GB" dirty="0"/>
              <a:t>Mandatory work-based learning (WBL) components</a:t>
            </a:r>
          </a:p>
          <a:p>
            <a:r>
              <a:rPr lang="en-GB" dirty="0"/>
              <a:t>66% of Foundation degrees were awarded to women in female-coded occupations (HESA, 2020)</a:t>
            </a:r>
          </a:p>
        </p:txBody>
      </p:sp>
      <p:sp>
        <p:nvSpPr>
          <p:cNvPr id="3" name="Content Placeholder 2"/>
          <p:cNvSpPr>
            <a:spLocks noGrp="1"/>
          </p:cNvSpPr>
          <p:nvPr>
            <p:ph sz="half" idx="2"/>
          </p:nvPr>
        </p:nvSpPr>
        <p:spPr/>
        <p:txBody>
          <a:bodyPr rtlCol="0">
            <a:normAutofit/>
          </a:bodyPr>
          <a:lstStyle/>
          <a:p>
            <a:pPr marL="109728" indent="0" rtl="0">
              <a:buNone/>
            </a:pPr>
            <a:r>
              <a:rPr lang="en-GB" dirty="0"/>
              <a:t>But when it comes to care-related degrees…</a:t>
            </a:r>
          </a:p>
          <a:p>
            <a:pPr marL="109728" indent="0" rtl="0">
              <a:buNone/>
            </a:pPr>
            <a:endParaRPr lang="en-GB" dirty="0"/>
          </a:p>
          <a:p>
            <a:pPr rtl="0">
              <a:buFont typeface="Wingdings" panose="05000000000000000000" pitchFamily="2" charset="2"/>
              <a:buChar char="§"/>
            </a:pPr>
            <a:r>
              <a:rPr lang="en-GB" dirty="0"/>
              <a:t>Mature students do not believe their private experiences are appropriate for HE learning</a:t>
            </a:r>
          </a:p>
          <a:p>
            <a:pPr marL="109728" indent="0" rtl="0">
              <a:buNone/>
            </a:pPr>
            <a:endParaRPr lang="en-GB" dirty="0"/>
          </a:p>
          <a:p>
            <a:pPr marL="109728" indent="0" rtl="0">
              <a:buNone/>
            </a:pPr>
            <a:endParaRPr lang="en-GB" dirty="0"/>
          </a:p>
        </p:txBody>
      </p:sp>
      <p:pic>
        <p:nvPicPr>
          <p:cNvPr id="1026" name="Picture 2" descr="Free Motherhood Childhood photo and picture">
            <a:extLst>
              <a:ext uri="{FF2B5EF4-FFF2-40B4-BE49-F238E27FC236}">
                <a16:creationId xmlns:a16="http://schemas.microsoft.com/office/drawing/2014/main" id="{98CC7323-1E9E-65E9-6E73-D1F3654528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75627" y="3657599"/>
            <a:ext cx="4244881" cy="28286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03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algn="ctr" rtl="0"/>
            <a:r>
              <a:rPr lang="en-GB" dirty="0"/>
              <a:t>Research Methods</a:t>
            </a:r>
          </a:p>
        </p:txBody>
      </p:sp>
      <p:sp>
        <p:nvSpPr>
          <p:cNvPr id="4" name="Text Placeholder 3"/>
          <p:cNvSpPr>
            <a:spLocks noGrp="1"/>
          </p:cNvSpPr>
          <p:nvPr>
            <p:ph sz="half" idx="1"/>
          </p:nvPr>
        </p:nvSpPr>
        <p:spPr/>
        <p:txBody>
          <a:bodyPr rtlCol="0"/>
          <a:lstStyle/>
          <a:p>
            <a:pPr marL="109728" indent="0" rtl="0">
              <a:buNone/>
            </a:pPr>
            <a:r>
              <a:rPr lang="en-GB" u="sng" dirty="0"/>
              <a:t>SAMPLE</a:t>
            </a:r>
          </a:p>
          <a:p>
            <a:pPr marL="109728" indent="0" rtl="0">
              <a:buNone/>
            </a:pPr>
            <a:r>
              <a:rPr lang="en-GB" dirty="0"/>
              <a:t>15 volunteers from FECs in north-east England</a:t>
            </a:r>
          </a:p>
          <a:p>
            <a:pPr rtl="0"/>
            <a:r>
              <a:rPr lang="en-GB" dirty="0"/>
              <a:t>Age range from 25-53</a:t>
            </a:r>
          </a:p>
          <a:p>
            <a:pPr rtl="0"/>
            <a:r>
              <a:rPr lang="en-GB" dirty="0"/>
              <a:t>Range of degree types and subjects</a:t>
            </a:r>
          </a:p>
          <a:p>
            <a:pPr rtl="0"/>
            <a:r>
              <a:rPr lang="en-GB" dirty="0"/>
              <a:t>10 in full-time paid work</a:t>
            </a:r>
          </a:p>
          <a:p>
            <a:pPr rtl="0"/>
            <a:r>
              <a:rPr lang="en-GB" dirty="0"/>
              <a:t>9 parents</a:t>
            </a:r>
          </a:p>
          <a:p>
            <a:pPr rtl="0"/>
            <a:r>
              <a:rPr lang="en-GB" dirty="0"/>
              <a:t>1 cared for her mother</a:t>
            </a:r>
          </a:p>
          <a:p>
            <a:pPr rtl="0"/>
            <a:r>
              <a:rPr lang="en-GB" dirty="0"/>
              <a:t>4 lived alone</a:t>
            </a:r>
          </a:p>
          <a:p>
            <a:pPr rtl="0"/>
            <a:r>
              <a:rPr lang="en-GB" dirty="0"/>
              <a:t>5 men, 10 women</a:t>
            </a:r>
          </a:p>
          <a:p>
            <a:r>
              <a:rPr lang="en-GB" dirty="0"/>
              <a:t>4 LGBTQI+, 11 straight </a:t>
            </a:r>
          </a:p>
          <a:p>
            <a:endParaRPr lang="en-GB" dirty="0"/>
          </a:p>
          <a:p>
            <a:pPr rtl="0"/>
            <a:endParaRPr lang="en-GB" dirty="0"/>
          </a:p>
        </p:txBody>
      </p:sp>
      <p:sp>
        <p:nvSpPr>
          <p:cNvPr id="5" name="Content Placeholder 4"/>
          <p:cNvSpPr>
            <a:spLocks noGrp="1"/>
          </p:cNvSpPr>
          <p:nvPr>
            <p:ph sz="half" idx="2"/>
          </p:nvPr>
        </p:nvSpPr>
        <p:spPr/>
        <p:txBody>
          <a:bodyPr rtlCol="0"/>
          <a:lstStyle/>
          <a:p>
            <a:pPr marL="109728" indent="0">
              <a:buNone/>
            </a:pPr>
            <a:r>
              <a:rPr lang="en-GB" u="sng" dirty="0"/>
              <a:t>LIFE HISTORY INTERVIEWS AND A JOURNAL</a:t>
            </a:r>
          </a:p>
          <a:p>
            <a:pPr marL="109728" indent="0" rtl="0">
              <a:buNone/>
            </a:pPr>
            <a:r>
              <a:rPr lang="en-GB" dirty="0"/>
              <a:t>Between April- June 2021</a:t>
            </a:r>
          </a:p>
          <a:p>
            <a:pPr marL="109728" indent="0" rtl="0">
              <a:buNone/>
            </a:pPr>
            <a:r>
              <a:rPr lang="en-GB" dirty="0"/>
              <a:t>Semi-structured</a:t>
            </a:r>
          </a:p>
          <a:p>
            <a:pPr marL="109728" indent="0" rtl="0">
              <a:buNone/>
            </a:pPr>
            <a:r>
              <a:rPr lang="en-GB" dirty="0"/>
              <a:t>Online, recorded</a:t>
            </a:r>
          </a:p>
          <a:p>
            <a:pPr marL="109728" indent="0" rtl="0">
              <a:buNone/>
            </a:pPr>
            <a:r>
              <a:rPr lang="en-GB" dirty="0"/>
              <a:t> </a:t>
            </a:r>
          </a:p>
        </p:txBody>
      </p:sp>
      <p:pic>
        <p:nvPicPr>
          <p:cNvPr id="2050" name="Picture 2" descr="Free Work From Home Lock Down photo and picture">
            <a:extLst>
              <a:ext uri="{FF2B5EF4-FFF2-40B4-BE49-F238E27FC236}">
                <a16:creationId xmlns:a16="http://schemas.microsoft.com/office/drawing/2014/main" id="{82AB766B-F5F0-7F65-108E-0DBDB317020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23217" y="3700936"/>
            <a:ext cx="3645231" cy="3026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93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881" y="1175122"/>
            <a:ext cx="11176000" cy="1069848"/>
          </a:xfrm>
        </p:spPr>
        <p:txBody>
          <a:bodyPr rtlCol="0" anchor="ctr">
            <a:normAutofit/>
          </a:bodyPr>
          <a:lstStyle/>
          <a:p>
            <a:pPr algn="ctr" rtl="0"/>
            <a:r>
              <a:rPr lang="en-GB" dirty="0"/>
              <a:t>A critical feminist theory of the homeplace</a:t>
            </a:r>
          </a:p>
        </p:txBody>
      </p:sp>
      <p:sp>
        <p:nvSpPr>
          <p:cNvPr id="5129" name="Text Placeholder 2">
            <a:extLst>
              <a:ext uri="{FF2B5EF4-FFF2-40B4-BE49-F238E27FC236}">
                <a16:creationId xmlns:a16="http://schemas.microsoft.com/office/drawing/2014/main" id="{51170366-B5F0-FE92-3AB5-D4A72A381CC5}"/>
              </a:ext>
            </a:extLst>
          </p:cNvPr>
          <p:cNvSpPr>
            <a:spLocks noGrp="1"/>
          </p:cNvSpPr>
          <p:nvPr>
            <p:ph type="body" idx="1"/>
          </p:nvPr>
        </p:nvSpPr>
        <p:spPr>
          <a:xfrm>
            <a:off x="508169" y="5984095"/>
            <a:ext cx="5388864" cy="610624"/>
          </a:xfrm>
        </p:spPr>
        <p:txBody>
          <a:bodyPr/>
          <a:lstStyle/>
          <a:p>
            <a:r>
              <a:rPr lang="en-GB" sz="1100" b="0" dirty="0">
                <a:solidFill>
                  <a:schemeClr val="tx1"/>
                </a:solidFill>
                <a:effectLst/>
              </a:rPr>
              <a:t>Harris, Z. (2003) </a:t>
            </a:r>
            <a:r>
              <a:rPr lang="en-GB" sz="1100" b="0" i="1" dirty="0">
                <a:solidFill>
                  <a:schemeClr val="tx1"/>
                </a:solidFill>
                <a:effectLst/>
              </a:rPr>
              <a:t>Saturday Morning Ironing Begins. </a:t>
            </a:r>
            <a:r>
              <a:rPr lang="en-GB" sz="1100" b="0" dirty="0">
                <a:solidFill>
                  <a:schemeClr val="tx1"/>
                </a:solidFill>
                <a:effectLst/>
              </a:rPr>
              <a:t>[Oil Painting]. Available at: </a:t>
            </a:r>
            <a:r>
              <a:rPr lang="en-GB" sz="1100" b="0" dirty="0">
                <a:solidFill>
                  <a:schemeClr val="tx1"/>
                </a:solidFill>
                <a:effectLst/>
                <a:hlinkClick r:id="rId3"/>
              </a:rPr>
              <a:t>https://cargocollective.com/zealharris/Saturday-Morning-Ironing-Begins</a:t>
            </a:r>
            <a:r>
              <a:rPr lang="en-GB" sz="1100" b="0" dirty="0">
                <a:solidFill>
                  <a:schemeClr val="tx1"/>
                </a:solidFill>
                <a:effectLst/>
              </a:rPr>
              <a:t> [Accessed 23/10/2024].</a:t>
            </a:r>
            <a:endParaRPr lang="en-US" sz="1100" dirty="0">
              <a:solidFill>
                <a:schemeClr val="tx1"/>
              </a:solidFill>
            </a:endParaRPr>
          </a:p>
        </p:txBody>
      </p:sp>
      <p:pic>
        <p:nvPicPr>
          <p:cNvPr id="5124" name="Picture 4" descr="&quot;Saturday monring ironing begins&quot;. A painting by Zeal Harris.&#10;https:/cargocollective.com/zealharris/Saturday-Morning-Ironing-Begins">
            <a:extLst>
              <a:ext uri="{FF2B5EF4-FFF2-40B4-BE49-F238E27FC236}">
                <a16:creationId xmlns:a16="http://schemas.microsoft.com/office/drawing/2014/main" id="{46423056-9B9D-7F76-3FB8-2F64803CB1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1" b="12850"/>
          <a:stretch/>
        </p:blipFill>
        <p:spPr bwMode="auto">
          <a:xfrm>
            <a:off x="508169" y="2244969"/>
            <a:ext cx="5388864" cy="3739125"/>
          </a:xfrm>
          <a:prstGeom prst="rect">
            <a:avLst/>
          </a:prstGeom>
          <a:solidFill>
            <a:srgbClr val="FFFFFF"/>
          </a:solidFill>
        </p:spPr>
      </p:pic>
      <p:sp>
        <p:nvSpPr>
          <p:cNvPr id="5131" name="Text Placeholder 4">
            <a:extLst>
              <a:ext uri="{FF2B5EF4-FFF2-40B4-BE49-F238E27FC236}">
                <a16:creationId xmlns:a16="http://schemas.microsoft.com/office/drawing/2014/main" id="{B5E4A3DC-F165-5808-9171-66CD5311FF01}"/>
              </a:ext>
            </a:extLst>
          </p:cNvPr>
          <p:cNvSpPr>
            <a:spLocks noGrp="1"/>
          </p:cNvSpPr>
          <p:nvPr>
            <p:ph type="body" sz="half" idx="3"/>
          </p:nvPr>
        </p:nvSpPr>
        <p:spPr>
          <a:xfrm>
            <a:off x="6294968" y="2244970"/>
            <a:ext cx="5389033" cy="457200"/>
          </a:xfrm>
        </p:spPr>
        <p:txBody>
          <a:bodyPr/>
          <a:lstStyle/>
          <a:p>
            <a:r>
              <a:rPr lang="en-US" dirty="0"/>
              <a:t>Considerations</a:t>
            </a:r>
          </a:p>
        </p:txBody>
      </p:sp>
      <p:sp>
        <p:nvSpPr>
          <p:cNvPr id="3" name="Content Placeholder 2"/>
          <p:cNvSpPr>
            <a:spLocks noGrp="1"/>
          </p:cNvSpPr>
          <p:nvPr>
            <p:ph sz="quarter" idx="4"/>
          </p:nvPr>
        </p:nvSpPr>
        <p:spPr>
          <a:xfrm>
            <a:off x="6251684" y="2708519"/>
            <a:ext cx="5389033" cy="3886200"/>
          </a:xfrm>
        </p:spPr>
        <p:txBody>
          <a:bodyPr rtlCol="0">
            <a:normAutofit/>
          </a:bodyPr>
          <a:lstStyle/>
          <a:p>
            <a:pPr marL="109728" indent="0" rtl="0">
              <a:buNone/>
            </a:pPr>
            <a:r>
              <a:rPr lang="en-GB" dirty="0">
                <a:solidFill>
                  <a:schemeClr val="tx1"/>
                </a:solidFill>
              </a:rPr>
              <a:t>Feminist troubling of the private/public realm division </a:t>
            </a:r>
          </a:p>
          <a:p>
            <a:pPr marL="109728" indent="0" rtl="0">
              <a:buNone/>
            </a:pPr>
            <a:r>
              <a:rPr lang="en-GB" dirty="0">
                <a:solidFill>
                  <a:schemeClr val="tx1"/>
                </a:solidFill>
              </a:rPr>
              <a:t>A site for learning and work: COVID-19</a:t>
            </a:r>
            <a:endParaRPr lang="en-GB" dirty="0"/>
          </a:p>
          <a:p>
            <a:pPr marL="109728" indent="0">
              <a:buNone/>
            </a:pPr>
            <a:r>
              <a:rPr lang="en-GB" dirty="0"/>
              <a:t>Corrosive effect of the marketplace on education</a:t>
            </a:r>
          </a:p>
          <a:p>
            <a:pPr marL="109728" indent="0">
              <a:buNone/>
            </a:pPr>
            <a:r>
              <a:rPr lang="en-GB" dirty="0" err="1"/>
              <a:t>Gouthro’s</a:t>
            </a:r>
            <a:r>
              <a:rPr lang="en-GB" dirty="0"/>
              <a:t> theory of the homeplace:</a:t>
            </a:r>
          </a:p>
          <a:p>
            <a:r>
              <a:rPr lang="en-GB" dirty="0"/>
              <a:t>Identity</a:t>
            </a:r>
          </a:p>
          <a:p>
            <a:r>
              <a:rPr lang="en-GB" dirty="0"/>
              <a:t>Relationships</a:t>
            </a:r>
          </a:p>
          <a:p>
            <a:r>
              <a:rPr lang="en-GB" dirty="0"/>
              <a:t>Labour </a:t>
            </a:r>
          </a:p>
          <a:p>
            <a:pPr marL="109728" indent="0">
              <a:buNone/>
            </a:pPr>
            <a:r>
              <a:rPr lang="en-GB" dirty="0"/>
              <a:t>Critical approaches to learning </a:t>
            </a:r>
          </a:p>
        </p:txBody>
      </p:sp>
    </p:spTree>
    <p:extLst>
      <p:ext uri="{BB962C8B-B14F-4D97-AF65-F5344CB8AC3E}">
        <p14:creationId xmlns:p14="http://schemas.microsoft.com/office/powerpoint/2010/main" val="351434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algn="ctr" rtl="0"/>
            <a:r>
              <a:rPr lang="en-GB" dirty="0"/>
              <a:t>Data analysis: the Listening Guide</a:t>
            </a:r>
          </a:p>
        </p:txBody>
      </p:sp>
      <p:sp>
        <p:nvSpPr>
          <p:cNvPr id="3" name="Text Placeholder 2"/>
          <p:cNvSpPr>
            <a:spLocks noGrp="1"/>
          </p:cNvSpPr>
          <p:nvPr>
            <p:ph idx="1"/>
          </p:nvPr>
        </p:nvSpPr>
        <p:spPr/>
        <p:txBody>
          <a:bodyPr rtlCol="0"/>
          <a:lstStyle/>
          <a:p>
            <a:pPr marL="109728" indent="0" rtl="0">
              <a:buNone/>
            </a:pPr>
            <a:r>
              <a:rPr lang="en-GB" dirty="0"/>
              <a:t>Transcribed interviews in full</a:t>
            </a:r>
          </a:p>
          <a:p>
            <a:pPr marL="109728" indent="0" rtl="0">
              <a:buNone/>
            </a:pPr>
            <a:r>
              <a:rPr lang="en-GB" dirty="0"/>
              <a:t>Four separate readings of the transcripts</a:t>
            </a:r>
          </a:p>
          <a:p>
            <a:pPr marL="624078" indent="-514350" rtl="0">
              <a:buFont typeface="+mj-lt"/>
              <a:buAutoNum type="arabicPeriod"/>
            </a:pPr>
            <a:r>
              <a:rPr lang="en-GB" dirty="0"/>
              <a:t>Restorying, recurring language and reflexivity</a:t>
            </a:r>
          </a:p>
          <a:p>
            <a:pPr marL="624078" indent="-514350" rtl="0">
              <a:buFont typeface="+mj-lt"/>
              <a:buAutoNum type="arabicPeriod"/>
            </a:pPr>
            <a:r>
              <a:rPr lang="en-GB" dirty="0"/>
              <a:t>Creating I-poems/ pronoun poems</a:t>
            </a:r>
          </a:p>
          <a:p>
            <a:pPr marL="624078" indent="-514350" rtl="0">
              <a:buFont typeface="+mj-lt"/>
              <a:buAutoNum type="arabicPeriod"/>
            </a:pPr>
            <a:r>
              <a:rPr lang="en-GB" dirty="0"/>
              <a:t>The self-in-relation</a:t>
            </a:r>
          </a:p>
          <a:p>
            <a:pPr marL="624078" indent="-514350" rtl="0">
              <a:buFont typeface="+mj-lt"/>
              <a:buAutoNum type="arabicPeriod"/>
            </a:pPr>
            <a:r>
              <a:rPr lang="en-GB" dirty="0"/>
              <a:t>Enabling and disadvantaging structures</a:t>
            </a:r>
          </a:p>
        </p:txBody>
      </p:sp>
    </p:spTree>
    <p:extLst>
      <p:ext uri="{BB962C8B-B14F-4D97-AF65-F5344CB8AC3E}">
        <p14:creationId xmlns:p14="http://schemas.microsoft.com/office/powerpoint/2010/main" val="2822598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A0B11-4715-D712-8085-C710AE0946F5}"/>
              </a:ext>
            </a:extLst>
          </p:cNvPr>
          <p:cNvSpPr>
            <a:spLocks noGrp="1"/>
          </p:cNvSpPr>
          <p:nvPr>
            <p:ph type="title"/>
          </p:nvPr>
        </p:nvSpPr>
        <p:spPr/>
        <p:txBody>
          <a:bodyPr/>
          <a:lstStyle/>
          <a:p>
            <a:r>
              <a:rPr lang="en-GB" dirty="0"/>
              <a:t>How to present the findings</a:t>
            </a:r>
          </a:p>
        </p:txBody>
      </p:sp>
      <p:sp>
        <p:nvSpPr>
          <p:cNvPr id="3" name="Text Placeholder 2">
            <a:extLst>
              <a:ext uri="{FF2B5EF4-FFF2-40B4-BE49-F238E27FC236}">
                <a16:creationId xmlns:a16="http://schemas.microsoft.com/office/drawing/2014/main" id="{F852BBD3-24A5-6D46-2800-EDBEF7E1AAE2}"/>
              </a:ext>
            </a:extLst>
          </p:cNvPr>
          <p:cNvSpPr>
            <a:spLocks noGrp="1"/>
          </p:cNvSpPr>
          <p:nvPr>
            <p:ph type="body" idx="1"/>
          </p:nvPr>
        </p:nvSpPr>
        <p:spPr/>
        <p:txBody>
          <a:bodyPr/>
          <a:lstStyle/>
          <a:p>
            <a:r>
              <a:rPr lang="en-GB" dirty="0"/>
              <a:t>Decisions</a:t>
            </a:r>
          </a:p>
        </p:txBody>
      </p:sp>
      <p:sp>
        <p:nvSpPr>
          <p:cNvPr id="4" name="Content Placeholder 3">
            <a:extLst>
              <a:ext uri="{FF2B5EF4-FFF2-40B4-BE49-F238E27FC236}">
                <a16:creationId xmlns:a16="http://schemas.microsoft.com/office/drawing/2014/main" id="{B6500C2F-E52C-C35D-960E-5232AB6702C9}"/>
              </a:ext>
            </a:extLst>
          </p:cNvPr>
          <p:cNvSpPr>
            <a:spLocks noGrp="1"/>
          </p:cNvSpPr>
          <p:nvPr>
            <p:ph sz="quarter" idx="2"/>
          </p:nvPr>
        </p:nvSpPr>
        <p:spPr/>
        <p:txBody>
          <a:bodyPr>
            <a:normAutofit fontScale="92500" lnSpcReduction="10000"/>
          </a:bodyPr>
          <a:lstStyle/>
          <a:p>
            <a:r>
              <a:rPr lang="en-GB" dirty="0"/>
              <a:t>Multiple readings led to the recognition of patterns and labelling of story types </a:t>
            </a:r>
          </a:p>
          <a:p>
            <a:endParaRPr lang="en-GB" dirty="0"/>
          </a:p>
          <a:p>
            <a:r>
              <a:rPr lang="en-GB" dirty="0"/>
              <a:t>The role of outliers</a:t>
            </a:r>
          </a:p>
          <a:p>
            <a:pPr marL="109728" indent="0">
              <a:buNone/>
            </a:pPr>
            <a:endParaRPr lang="en-GB" dirty="0"/>
          </a:p>
          <a:p>
            <a:r>
              <a:rPr lang="en-GB" dirty="0"/>
              <a:t>I-poems bring the reader into a different relationship with data, different voices visible</a:t>
            </a:r>
          </a:p>
          <a:p>
            <a:endParaRPr lang="en-GB" dirty="0"/>
          </a:p>
          <a:p>
            <a:r>
              <a:rPr lang="en-GB" dirty="0"/>
              <a:t>Focus on language and metaphor</a:t>
            </a:r>
          </a:p>
          <a:p>
            <a:endParaRPr lang="en-GB" dirty="0"/>
          </a:p>
          <a:p>
            <a:pPr marL="109728" indent="0">
              <a:buNone/>
            </a:pPr>
            <a:endParaRPr lang="en-GB" dirty="0"/>
          </a:p>
          <a:p>
            <a:r>
              <a:rPr lang="en-GB" dirty="0"/>
              <a:t>Transparency, validity: journal extracts</a:t>
            </a:r>
          </a:p>
          <a:p>
            <a:endParaRPr lang="en-GB" dirty="0"/>
          </a:p>
          <a:p>
            <a:endParaRPr lang="en-GB" dirty="0"/>
          </a:p>
        </p:txBody>
      </p:sp>
      <p:sp>
        <p:nvSpPr>
          <p:cNvPr id="5" name="Text Placeholder 4">
            <a:extLst>
              <a:ext uri="{FF2B5EF4-FFF2-40B4-BE49-F238E27FC236}">
                <a16:creationId xmlns:a16="http://schemas.microsoft.com/office/drawing/2014/main" id="{07561B26-2E51-A7A0-21D8-E0CC5A5FC3FA}"/>
              </a:ext>
            </a:extLst>
          </p:cNvPr>
          <p:cNvSpPr>
            <a:spLocks noGrp="1"/>
          </p:cNvSpPr>
          <p:nvPr>
            <p:ph type="body" sz="half" idx="3"/>
          </p:nvPr>
        </p:nvSpPr>
        <p:spPr/>
        <p:txBody>
          <a:bodyPr/>
          <a:lstStyle/>
          <a:p>
            <a:r>
              <a:rPr lang="en-GB" dirty="0"/>
              <a:t>Issues</a:t>
            </a:r>
          </a:p>
        </p:txBody>
      </p:sp>
      <p:sp>
        <p:nvSpPr>
          <p:cNvPr id="6" name="Content Placeholder 5">
            <a:extLst>
              <a:ext uri="{FF2B5EF4-FFF2-40B4-BE49-F238E27FC236}">
                <a16:creationId xmlns:a16="http://schemas.microsoft.com/office/drawing/2014/main" id="{7CC100D2-838F-F1F2-DF51-C0107EA12F2A}"/>
              </a:ext>
            </a:extLst>
          </p:cNvPr>
          <p:cNvSpPr>
            <a:spLocks noGrp="1"/>
          </p:cNvSpPr>
          <p:nvPr>
            <p:ph sz="quarter" idx="4"/>
          </p:nvPr>
        </p:nvSpPr>
        <p:spPr/>
        <p:txBody>
          <a:bodyPr>
            <a:normAutofit fontScale="92500" lnSpcReduction="10000"/>
          </a:bodyPr>
          <a:lstStyle/>
          <a:p>
            <a:r>
              <a:rPr lang="en-GB" dirty="0"/>
              <a:t>What about less prominent stories, e.g. use of alcohol, disability, rebellion?</a:t>
            </a:r>
          </a:p>
          <a:p>
            <a:endParaRPr lang="en-GB" dirty="0"/>
          </a:p>
          <a:p>
            <a:r>
              <a:rPr lang="en-GB" dirty="0"/>
              <a:t>Certain ones ‘call out as needing to be written about’ (Frank, 2015, p.10)</a:t>
            </a:r>
          </a:p>
          <a:p>
            <a:pPr marL="109728" indent="0">
              <a:buNone/>
            </a:pPr>
            <a:endParaRPr lang="en-GB" dirty="0"/>
          </a:p>
          <a:p>
            <a:r>
              <a:rPr lang="en-GB" dirty="0"/>
              <a:t>Selective empathy? Can make reader think the “I” directs the verb</a:t>
            </a:r>
          </a:p>
          <a:p>
            <a:pPr marL="109728" indent="0">
              <a:buNone/>
            </a:pPr>
            <a:endParaRPr lang="en-GB" dirty="0"/>
          </a:p>
          <a:p>
            <a:r>
              <a:rPr lang="en-GB" dirty="0"/>
              <a:t>Subjectivity</a:t>
            </a:r>
          </a:p>
          <a:p>
            <a:pPr marL="109728" indent="0">
              <a:buNone/>
            </a:pPr>
            <a:endParaRPr lang="en-GB" dirty="0"/>
          </a:p>
          <a:p>
            <a:r>
              <a:rPr lang="en-GB" dirty="0"/>
              <a:t>Messy, constant state of not knowing, uncomfortable feelings</a:t>
            </a:r>
          </a:p>
        </p:txBody>
      </p:sp>
    </p:spTree>
    <p:extLst>
      <p:ext uri="{BB962C8B-B14F-4D97-AF65-F5344CB8AC3E}">
        <p14:creationId xmlns:p14="http://schemas.microsoft.com/office/powerpoint/2010/main" val="206611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3304"/>
            <a:ext cx="10972800" cy="1066800"/>
          </a:xfrm>
        </p:spPr>
        <p:txBody>
          <a:bodyPr rtlCol="0"/>
          <a:lstStyle/>
          <a:p>
            <a:pPr algn="ctr" rtl="0"/>
            <a:r>
              <a:rPr lang="en-GB" dirty="0"/>
              <a:t>‘Proper mams’: care work as a threat to learning</a:t>
            </a:r>
          </a:p>
        </p:txBody>
      </p:sp>
      <p:sp>
        <p:nvSpPr>
          <p:cNvPr id="4" name="Text Placeholder 3"/>
          <p:cNvSpPr>
            <a:spLocks noGrp="1"/>
          </p:cNvSpPr>
          <p:nvPr>
            <p:ph sz="half" idx="1"/>
          </p:nvPr>
        </p:nvSpPr>
        <p:spPr/>
        <p:txBody>
          <a:bodyPr rtlCol="0">
            <a:normAutofit/>
          </a:bodyPr>
          <a:lstStyle/>
          <a:p>
            <a:pPr marL="109728" indent="0">
              <a:buNone/>
            </a:pPr>
            <a:r>
              <a:rPr lang="en-GB" i="1" kern="1600" dirty="0">
                <a:ea typeface="Times New Roman" panose="02020603050405020304" pitchFamily="18" charset="0"/>
                <a:cs typeface="Arial" panose="020B0604020202020204" pitchFamily="34" charset="0"/>
              </a:rPr>
              <a:t>Things haven’t been great in that respect... a lot being put on me with the housework… the majority of the housework which is an absolute state at the moment. It’s just with papers everywhere. But yes, housework, making sure that the children are fed, and they go to activities, so I’m taking them to activities and so a lot falls on me. He’ll put the dishwasher on occasionally. </a:t>
            </a:r>
          </a:p>
          <a:p>
            <a:pPr marL="109728" indent="0">
              <a:buNone/>
            </a:pPr>
            <a:endParaRPr lang="en-GB" sz="1800" kern="1600">
              <a:latin typeface="Times New Roman" panose="02020603050405020304" pitchFamily="18" charset="0"/>
              <a:cs typeface="Arial" panose="020B0604020202020204" pitchFamily="34" charset="0"/>
            </a:endParaRPr>
          </a:p>
          <a:p>
            <a:pPr marL="109728" indent="0">
              <a:buNone/>
            </a:pPr>
            <a:endParaRPr lang="en-GB" sz="1800" kern="1600" dirty="0">
              <a:latin typeface="Times New Roman" panose="02020603050405020304" pitchFamily="18" charset="0"/>
              <a:cs typeface="Arial" panose="020B0604020202020204" pitchFamily="34" charset="0"/>
            </a:endParaRPr>
          </a:p>
          <a:p>
            <a:pPr marL="109728" indent="0">
              <a:buNone/>
            </a:pPr>
            <a:r>
              <a:rPr lang="en-GB" kern="1600" dirty="0">
                <a:cs typeface="Arial" panose="020B0604020202020204" pitchFamily="34" charset="0"/>
              </a:rPr>
              <a:t>[Liz’s transcript]</a:t>
            </a:r>
          </a:p>
          <a:p>
            <a:pPr rtl="0"/>
            <a:endParaRPr lang="en-GB" dirty="0"/>
          </a:p>
        </p:txBody>
      </p:sp>
      <p:sp>
        <p:nvSpPr>
          <p:cNvPr id="5" name="Content Placeholder 4"/>
          <p:cNvSpPr>
            <a:spLocks noGrp="1"/>
          </p:cNvSpPr>
          <p:nvPr>
            <p:ph sz="half" idx="2"/>
          </p:nvPr>
        </p:nvSpPr>
        <p:spPr/>
        <p:txBody>
          <a:bodyPr rtlCol="0">
            <a:normAutofit/>
          </a:bodyPr>
          <a:lstStyle/>
          <a:p>
            <a:pPr marL="109728" indent="0">
              <a:buNone/>
            </a:pPr>
            <a:r>
              <a:rPr lang="en-GB" i="1" kern="1600" dirty="0">
                <a:ea typeface="Times New Roman" panose="02020603050405020304" pitchFamily="18" charset="0"/>
                <a:cs typeface="Arial" panose="020B0604020202020204" pitchFamily="34" charset="0"/>
              </a:rPr>
              <a:t>My mam stayed at home. And dad was a labourer, he grafted. He worked really, really hard…. My mam, when she had us obviously, she stayed at home which back then was the done thing, I think. It was like the norm, and I remember going home from school to lovely home-cooked meals and lovely, you know, just she was a proper mam. </a:t>
            </a:r>
          </a:p>
          <a:p>
            <a:pPr marL="109728" indent="0">
              <a:buNone/>
            </a:pPr>
            <a:endParaRPr lang="en-GB" sz="1800" kern="1600" dirty="0">
              <a:latin typeface="Times New Roman" panose="02020603050405020304" pitchFamily="18" charset="0"/>
              <a:ea typeface="Times New Roman" panose="02020603050405020304" pitchFamily="18" charset="0"/>
              <a:cs typeface="Arial" panose="020B0604020202020204" pitchFamily="34" charset="0"/>
            </a:endParaRPr>
          </a:p>
          <a:p>
            <a:pPr marL="109728" indent="0">
              <a:buNone/>
            </a:pPr>
            <a:endParaRPr lang="en-GB" sz="1800" kern="1600" dirty="0">
              <a:latin typeface="Times New Roman" panose="02020603050405020304" pitchFamily="18" charset="0"/>
              <a:ea typeface="Times New Roman" panose="02020603050405020304" pitchFamily="18" charset="0"/>
              <a:cs typeface="Arial" panose="020B0604020202020204" pitchFamily="34" charset="0"/>
            </a:endParaRPr>
          </a:p>
          <a:p>
            <a:pPr marL="109728" indent="0">
              <a:buNone/>
            </a:pPr>
            <a:endParaRPr lang="en-GB" sz="1800" kern="1600" dirty="0">
              <a:latin typeface="Times New Roman" panose="02020603050405020304" pitchFamily="18" charset="0"/>
              <a:ea typeface="Times New Roman" panose="02020603050405020304" pitchFamily="18" charset="0"/>
              <a:cs typeface="Arial" panose="020B0604020202020204" pitchFamily="34" charset="0"/>
            </a:endParaRPr>
          </a:p>
          <a:p>
            <a:pPr marL="109728" indent="0">
              <a:buNone/>
            </a:pPr>
            <a:r>
              <a:rPr lang="en-GB" kern="1600" dirty="0">
                <a:cs typeface="Arial" panose="020B0604020202020204" pitchFamily="34" charset="0"/>
              </a:rPr>
              <a:t>[Sue’s transcript]</a:t>
            </a:r>
          </a:p>
          <a:p>
            <a:pPr rtl="0"/>
            <a:endParaRPr lang="en-GB" dirty="0"/>
          </a:p>
        </p:txBody>
      </p:sp>
    </p:spTree>
    <p:extLst>
      <p:ext uri="{BB962C8B-B14F-4D97-AF65-F5344CB8AC3E}">
        <p14:creationId xmlns:p14="http://schemas.microsoft.com/office/powerpoint/2010/main" val="338913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345_TF03460604.potx" id="{E7E0BD26-C043-45F4-96D1-04BA13E49D2C}" vid="{5436AFAD-CFB0-446B-836C-C3E13AB5250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1560</Words>
  <Application>Microsoft Office PowerPoint</Application>
  <PresentationFormat>Widescreen</PresentationFormat>
  <Paragraphs>195</Paragraphs>
  <Slides>18</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Georgia</vt:lpstr>
      <vt:lpstr>Times New Roman</vt:lpstr>
      <vt:lpstr>Wingdings</vt:lpstr>
      <vt:lpstr>Wingdings 2</vt:lpstr>
      <vt:lpstr>Training presentation</vt:lpstr>
      <vt:lpstr>Recognising Mature Students’ Unpaid Care Work as a Form of Work-based Learning</vt:lpstr>
      <vt:lpstr>Overview</vt:lpstr>
      <vt:lpstr>Background to the research </vt:lpstr>
      <vt:lpstr>Foundation degrees as an example</vt:lpstr>
      <vt:lpstr>Research Methods</vt:lpstr>
      <vt:lpstr>A critical feminist theory of the homeplace</vt:lpstr>
      <vt:lpstr>Data analysis: the Listening Guide</vt:lpstr>
      <vt:lpstr>How to present the findings</vt:lpstr>
      <vt:lpstr>‘Proper mams’: care work as a threat to learning</vt:lpstr>
      <vt:lpstr>The impact of home-schooling</vt:lpstr>
      <vt:lpstr>Gendered narratives </vt:lpstr>
      <vt:lpstr>The ‘juggling’ metaphor </vt:lpstr>
      <vt:lpstr>Institutional recognition of care work as a contributor to learning </vt:lpstr>
      <vt:lpstr>Critical social literacy</vt:lpstr>
      <vt:lpstr>The student parent</vt:lpstr>
      <vt:lpstr>Limitations and recommendations </vt:lpstr>
      <vt:lpstr>Is the tide turning on unpaid care?</vt:lpstr>
      <vt:lpstr>Thank you! Some useful 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Welsh, Sally</dc:creator>
  <cp:lastModifiedBy>Marsden, Rebecca</cp:lastModifiedBy>
  <cp:revision>35</cp:revision>
  <cp:lastPrinted>2024-11-12T18:52:27Z</cp:lastPrinted>
  <dcterms:created xsi:type="dcterms:W3CDTF">2024-10-15T12:36:18Z</dcterms:created>
  <dcterms:modified xsi:type="dcterms:W3CDTF">2025-02-06T09:41:39Z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