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300" r:id="rId2"/>
    <p:sldId id="298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ing, Angus" initials="LA" lastIdx="1" clrIdx="0">
    <p:extLst>
      <p:ext uri="{19B8F6BF-5375-455C-9EA6-DF929625EA0E}">
        <p15:presenceInfo xmlns:p15="http://schemas.microsoft.com/office/powerpoint/2012/main" userId="9fc0cdf0-47db-453e-95a4-07fd8f388c2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B1DF9-C216-498E-8AF5-A9076A7DEA40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4A500-32AA-4E9C-90B1-1E0A35498C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9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: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6"/>
            <a:ext cx="8425184" cy="3816573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796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: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6"/>
            <a:ext cx="8425184" cy="3816573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05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: smaller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6"/>
            <a:ext cx="8425184" cy="3816573"/>
          </a:xfrm>
          <a:prstGeom prst="rect">
            <a:avLst/>
          </a:prstGeom>
        </p:spPr>
        <p:txBody>
          <a:bodyPr vert="horz"/>
          <a:lstStyle>
            <a:lvl1pPr>
              <a:defRPr sz="1800">
                <a:solidFill>
                  <a:srgbClr val="666666"/>
                </a:solidFill>
              </a:defRPr>
            </a:lvl1pPr>
            <a:lvl2pPr>
              <a:defRPr sz="1800">
                <a:solidFill>
                  <a:srgbClr val="666666"/>
                </a:solidFill>
              </a:defRPr>
            </a:lvl2pPr>
            <a:lvl3pPr>
              <a:defRPr sz="1600">
                <a:solidFill>
                  <a:srgbClr val="666666"/>
                </a:solidFill>
              </a:defRPr>
            </a:lvl3pPr>
            <a:lvl4pPr>
              <a:defRPr sz="1400">
                <a:solidFill>
                  <a:srgbClr val="666666"/>
                </a:solidFill>
              </a:defRPr>
            </a:lvl4pPr>
            <a:lvl5pPr>
              <a:defRPr sz="12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66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: text with bullet points &amp;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95" y="1844676"/>
            <a:ext cx="5400847" cy="3816573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234025" y="36602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011869" y="1844678"/>
            <a:ext cx="2663825" cy="3816351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62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: text with bullet points &amp;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5940431" y="1844680"/>
            <a:ext cx="2735263" cy="18002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95" y="1844676"/>
            <a:ext cx="5400847" cy="3816573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5940431" y="3789366"/>
            <a:ext cx="2735263" cy="187166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25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: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95288" y="1916113"/>
            <a:ext cx="8280400" cy="367347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1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: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79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3642-LUni-QuadrupleAccredited-Lockup2017.jp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24" y="5949280"/>
            <a:ext cx="2768476" cy="51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92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E3C0-17E3-3745-A8CD-167593D45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266217"/>
            <a:ext cx="8425184" cy="740779"/>
          </a:xfrm>
        </p:spPr>
        <p:txBody>
          <a:bodyPr/>
          <a:lstStyle/>
          <a:p>
            <a:pPr algn="r"/>
            <a:r>
              <a:rPr lang="en-US" b="1" dirty="0" err="1"/>
              <a:t>Covid</a:t>
            </a:r>
            <a:r>
              <a:rPr lang="en-US" b="1" dirty="0"/>
              <a:t> Crisis and LUMS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9F69D-9070-A64B-B01B-75B6F31D05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1006997"/>
            <a:ext cx="8551942" cy="4654254"/>
          </a:xfrm>
        </p:spPr>
        <p:txBody>
          <a:bodyPr/>
          <a:lstStyle/>
          <a:p>
            <a:r>
              <a:rPr lang="en-US" sz="2000" dirty="0"/>
              <a:t>Financial context:</a:t>
            </a:r>
          </a:p>
          <a:p>
            <a:pPr marL="582613" lvl="2"/>
            <a:r>
              <a:rPr lang="en-US" sz="1600" dirty="0"/>
              <a:t>UUK: seeking financial support package and adaptation of visa regime</a:t>
            </a:r>
            <a:endParaRPr lang="en-US" sz="1400" dirty="0"/>
          </a:p>
          <a:p>
            <a:pPr marL="582613" lvl="2"/>
            <a:r>
              <a:rPr lang="en-US" sz="1600" dirty="0"/>
              <a:t>UK Gov: eligibility for Coronavirus Large Business Interruption Loan Scheme</a:t>
            </a:r>
          </a:p>
          <a:p>
            <a:pPr marL="582613" lvl="2"/>
            <a:r>
              <a:rPr lang="en-US" sz="1600" dirty="0"/>
              <a:t>Lancaster: s/t = accommodation income; m/t – tuition and accommodation income</a:t>
            </a:r>
            <a:endParaRPr lang="en-US" sz="2000" dirty="0"/>
          </a:p>
          <a:p>
            <a:pPr marL="914400" lvl="2" indent="0">
              <a:buNone/>
            </a:pPr>
            <a:endParaRPr lang="en-US" sz="1600" dirty="0"/>
          </a:p>
          <a:p>
            <a:pPr marL="914400" lvl="2" indent="0">
              <a:buNone/>
            </a:pPr>
            <a:endParaRPr lang="en-US" sz="1600" dirty="0"/>
          </a:p>
          <a:p>
            <a:pPr marL="914400" lvl="2" indent="0">
              <a:buNone/>
            </a:pPr>
            <a:endParaRPr lang="en-US" sz="1600" dirty="0"/>
          </a:p>
          <a:p>
            <a:pPr marL="914400" lvl="2" indent="0">
              <a:buNone/>
            </a:pPr>
            <a:endParaRPr lang="en-US" sz="1600" dirty="0"/>
          </a:p>
          <a:p>
            <a:pPr marL="914400" lvl="2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pPr marL="582613" lvl="2"/>
            <a:r>
              <a:rPr lang="en-GB" sz="1500" dirty="0"/>
              <a:t>Additionally, a fall of 10% in Home and EU students (UG &amp; PG) would add a further £1m to the shortfall. Figures do not include impact of a proportion of current UG students deferring.</a:t>
            </a:r>
          </a:p>
          <a:p>
            <a:pPr marL="582613" lvl="2"/>
            <a:r>
              <a:rPr lang="en-GB" sz="1500" dirty="0"/>
              <a:t>To contextualise this financial impact, in 2019/20 LUMS surplus/contribution was £38.1m</a:t>
            </a:r>
          </a:p>
          <a:p>
            <a:pPr marL="582613" lvl="2"/>
            <a:r>
              <a:rPr lang="en-GB" sz="1500" dirty="0"/>
              <a:t>Highlights importance of ensuring LUMS ability to attract and deliver to international students.</a:t>
            </a:r>
          </a:p>
          <a:p>
            <a:endParaRPr 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7F5752-38CA-E147-8E5D-18E99B83E2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4211" y="2422365"/>
          <a:ext cx="7454096" cy="1823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3110">
                  <a:extLst>
                    <a:ext uri="{9D8B030D-6E8A-4147-A177-3AD203B41FA5}">
                      <a16:colId xmlns:a16="http://schemas.microsoft.com/office/drawing/2014/main" val="4159262812"/>
                    </a:ext>
                  </a:extLst>
                </a:gridCol>
                <a:gridCol w="1863110">
                  <a:extLst>
                    <a:ext uri="{9D8B030D-6E8A-4147-A177-3AD203B41FA5}">
                      <a16:colId xmlns:a16="http://schemas.microsoft.com/office/drawing/2014/main" val="1237301644"/>
                    </a:ext>
                  </a:extLst>
                </a:gridCol>
                <a:gridCol w="1863938">
                  <a:extLst>
                    <a:ext uri="{9D8B030D-6E8A-4147-A177-3AD203B41FA5}">
                      <a16:colId xmlns:a16="http://schemas.microsoft.com/office/drawing/2014/main" val="368709691"/>
                    </a:ext>
                  </a:extLst>
                </a:gridCol>
                <a:gridCol w="1863938">
                  <a:extLst>
                    <a:ext uri="{9D8B030D-6E8A-4147-A177-3AD203B41FA5}">
                      <a16:colId xmlns:a16="http://schemas.microsoft.com/office/drawing/2014/main" val="2991031429"/>
                    </a:ext>
                  </a:extLst>
                </a:gridCol>
              </a:tblGrid>
              <a:tr h="607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Reduction of O/S target numbers by: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Reduction in UG Income (£m)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Reduction in PGT Income (£m)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Reduction in Gross Income (£m)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489375"/>
                  </a:ext>
                </a:extLst>
              </a:tr>
              <a:tr h="303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20%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5.5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0818010"/>
                  </a:ext>
                </a:extLst>
              </a:tr>
              <a:tr h="303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35%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5.8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9.6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7353628"/>
                  </a:ext>
                </a:extLst>
              </a:tr>
              <a:tr h="303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50%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5.4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8.3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13.7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646563"/>
                  </a:ext>
                </a:extLst>
              </a:tr>
              <a:tr h="303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65%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10.8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17.9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9564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25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E3C0-17E3-3745-A8CD-167593D45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0"/>
            <a:ext cx="8425184" cy="646546"/>
          </a:xfrm>
        </p:spPr>
        <p:txBody>
          <a:bodyPr/>
          <a:lstStyle/>
          <a:p>
            <a:pPr algn="r"/>
            <a:r>
              <a:rPr lang="en-US" sz="3200" b="1" dirty="0"/>
              <a:t>Furloughing, Vacancy Control and LUMS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9F69D-9070-A64B-B01B-75B6F31D05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8" y="508000"/>
            <a:ext cx="8551942" cy="5153251"/>
          </a:xfrm>
        </p:spPr>
        <p:txBody>
          <a:bodyPr/>
          <a:lstStyle/>
          <a:p>
            <a:r>
              <a:rPr lang="en-GB" sz="1800" b="1" dirty="0"/>
              <a:t>Furloughing (Job Retention Scheme; extended to end June 2020)</a:t>
            </a:r>
            <a:endParaRPr lang="en-GB" sz="1600" b="1" dirty="0"/>
          </a:p>
          <a:p>
            <a:pPr lvl="1"/>
            <a:r>
              <a:rPr lang="en-GB" sz="1600" dirty="0"/>
              <a:t>Being furloughed is NOT a reflection of capability BUT of inability to carry out work as a result of the pandemic (WFH; caring responsibilities)</a:t>
            </a:r>
          </a:p>
          <a:p>
            <a:pPr lvl="1"/>
            <a:r>
              <a:rPr lang="en-GB" sz="1600" dirty="0"/>
              <a:t>LUMS – Departmental and Faculty level</a:t>
            </a:r>
          </a:p>
          <a:p>
            <a:pPr lvl="1"/>
            <a:r>
              <a:rPr lang="en-GB" sz="1600" dirty="0"/>
              <a:t>Mainly PSS, though reviewing DVS</a:t>
            </a:r>
          </a:p>
          <a:p>
            <a:pPr lvl="1"/>
            <a:r>
              <a:rPr lang="en-GB" sz="1600" dirty="0"/>
              <a:t>Rotating approach (in three weeks blocks) </a:t>
            </a:r>
          </a:p>
          <a:p>
            <a:pPr lvl="1"/>
            <a:r>
              <a:rPr lang="en-GB" sz="1600" dirty="0"/>
              <a:t>‘Pooling’ colleagues where appropriate</a:t>
            </a:r>
            <a:endParaRPr lang="en-GB" sz="1800" dirty="0"/>
          </a:p>
          <a:p>
            <a:r>
              <a:rPr lang="en-GB" sz="1800" b="1" dirty="0"/>
              <a:t>Vacancy Control</a:t>
            </a:r>
          </a:p>
          <a:p>
            <a:pPr lvl="1"/>
            <a:r>
              <a:rPr lang="en-GB" sz="1600" dirty="0"/>
              <a:t>Not halting but significantly slowing down recruitment to the bare minimum to maintain critical capacity (LT) and to maximise student recruitment (ST) </a:t>
            </a:r>
          </a:p>
          <a:p>
            <a:pPr lvl="1"/>
            <a:r>
              <a:rPr lang="en-GB" sz="1600" dirty="0"/>
              <a:t>All posts revert to a Faculty pool, cases made at School level and progress to University’s Vacancy Control Panel</a:t>
            </a:r>
          </a:p>
          <a:p>
            <a:pPr lvl="1"/>
            <a:r>
              <a:rPr lang="en-GB" sz="1600" dirty="0"/>
              <a:t>Focus on immediate/short term (i.e. current academic/financial year)</a:t>
            </a:r>
          </a:p>
          <a:p>
            <a:pPr lvl="1"/>
            <a:r>
              <a:rPr lang="en-GB" sz="1600"/>
              <a:t>Underpinning principles </a:t>
            </a:r>
            <a:r>
              <a:rPr lang="en-GB" sz="1600" dirty="0"/>
              <a:t>– is the post critical </a:t>
            </a:r>
          </a:p>
          <a:p>
            <a:pPr lvl="2"/>
            <a:r>
              <a:rPr lang="en-GB" sz="1400" dirty="0"/>
              <a:t>to maintaining capacity for student recruitment?</a:t>
            </a:r>
          </a:p>
          <a:p>
            <a:pPr lvl="2"/>
            <a:r>
              <a:rPr lang="en-GB" sz="1400" dirty="0"/>
              <a:t>in delivering teaching?</a:t>
            </a:r>
          </a:p>
          <a:p>
            <a:pPr lvl="2"/>
            <a:r>
              <a:rPr lang="en-GB" sz="1400" dirty="0"/>
              <a:t>in student support?</a:t>
            </a:r>
          </a:p>
          <a:p>
            <a:pPr lvl="2"/>
            <a:r>
              <a:rPr lang="en-GB" sz="1400" dirty="0"/>
              <a:t>in generating income and is that income likely to be there given the current economic situation?</a:t>
            </a:r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35765629"/>
      </p:ext>
    </p:extLst>
  </p:cSld>
  <p:clrMapOvr>
    <a:masterClrMapping/>
  </p:clrMapOvr>
</p:sld>
</file>

<file path=ppt/theme/theme1.xml><?xml version="1.0" encoding="utf-8"?>
<a:theme xmlns:a="http://schemas.openxmlformats.org/drawingml/2006/main" name="Logo Layout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341</Words>
  <Application>Microsoft Office PowerPoint</Application>
  <PresentationFormat>On-screen Show (4:3)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Logo Layout</vt:lpstr>
      <vt:lpstr>Covid Crisis and LUMS</vt:lpstr>
      <vt:lpstr>Furloughing, Vacancy Control and LUMS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LUMS Update</dc:title>
  <dc:creator>Lucy, Abi</dc:creator>
  <cp:lastModifiedBy>Herbert, Sophia</cp:lastModifiedBy>
  <cp:revision>178</cp:revision>
  <cp:lastPrinted>2017-11-22T10:21:44Z</cp:lastPrinted>
  <dcterms:created xsi:type="dcterms:W3CDTF">2017-11-21T08:49:54Z</dcterms:created>
  <dcterms:modified xsi:type="dcterms:W3CDTF">2020-04-20T08:19:30Z</dcterms:modified>
</cp:coreProperties>
</file>