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9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B5121B"/>
    <a:srgbClr val="D52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1771" autoAdjust="0"/>
  </p:normalViewPr>
  <p:slideViewPr>
    <p:cSldViewPr>
      <p:cViewPr varScale="1">
        <p:scale>
          <a:sx n="87" d="100"/>
          <a:sy n="87" d="100"/>
        </p:scale>
        <p:origin x="2364" y="78"/>
      </p:cViewPr>
      <p:guideLst>
        <p:guide orient="horz" pos="2160"/>
        <p:guide pos="6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CDB6F-9360-4AC5-A1A4-B746F8B27D7E}" type="datetimeFigureOut">
              <a:rPr lang="en-GB" smtClean="0"/>
              <a:pPr/>
              <a:t>10/02/2023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8AF62-0413-459D-A055-9BD345497D1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165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z="1200" kern="1200" dirty="0">
              <a:solidFill>
                <a:srgbClr val="731F43"/>
              </a:solidFill>
              <a:latin typeface="Lucida Grande" pitchFamily="80" charset="0"/>
              <a:ea typeface="ＭＳ Ｐゴシック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8AF62-0413-459D-A055-9BD345497D1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1: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9: discu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1010543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08912" cy="7200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: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: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: smaller text using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: text with bullet points &amp;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9" y="1844675"/>
            <a:ext cx="5400847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234022" y="36602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: text with bullet points &amp;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95289" y="1844675"/>
            <a:ext cx="5400847" cy="47529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solidFill>
                  <a:srgbClr val="666666"/>
                </a:solidFill>
              </a:defRPr>
            </a:lvl1pPr>
            <a:lvl2pPr>
              <a:defRPr sz="2200">
                <a:solidFill>
                  <a:srgbClr val="666666"/>
                </a:solidFill>
              </a:defRPr>
            </a:lvl2pPr>
            <a:lvl3pPr>
              <a:defRPr sz="2000">
                <a:solidFill>
                  <a:srgbClr val="666666"/>
                </a:solidFill>
              </a:defRPr>
            </a:lvl3pPr>
            <a:lvl4pPr>
              <a:defRPr sz="1800">
                <a:solidFill>
                  <a:srgbClr val="666666"/>
                </a:solidFill>
              </a:defRPr>
            </a:lvl4pPr>
            <a:lvl5pPr>
              <a:defRPr sz="1600">
                <a:solidFill>
                  <a:srgbClr val="6666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: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8: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768752" cy="1152128"/>
          </a:xfrm>
          <a:prstGeom prst="rect">
            <a:avLst/>
          </a:prstGeom>
        </p:spPr>
        <p:txBody>
          <a:bodyPr/>
          <a:lstStyle>
            <a:lvl1pPr algn="l">
              <a:lnSpc>
                <a:spcPts val="3500"/>
              </a:lnSpc>
              <a:defRPr sz="3600">
                <a:solidFill>
                  <a:srgbClr val="B5121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1101"/>
            <a:ext cx="9143998" cy="686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22" y="3879"/>
            <a:ext cx="9132955" cy="686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Outline of HE-BCI return and link to HEIF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400" dirty="0"/>
              <a:t>HE-BCI Return format</a:t>
            </a:r>
            <a:endParaRPr lang="en-GB" sz="2400" i="1" dirty="0">
              <a:solidFill>
                <a:srgbClr val="6666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sz="quarter" idx="14"/>
          </p:nvPr>
        </p:nvSpPr>
        <p:spPr>
          <a:xfrm>
            <a:off x="395288" y="1844675"/>
            <a:ext cx="8425184" cy="4392637"/>
          </a:xfrm>
          <a:prstGeom prst="rect">
            <a:avLst/>
          </a:prstGeom>
        </p:spPr>
        <p:txBody>
          <a:bodyPr/>
          <a:lstStyle/>
          <a:p>
            <a:pPr marL="400050" lvl="1" indent="0">
              <a:buNone/>
            </a:pPr>
            <a:r>
              <a:rPr lang="en-GB" sz="3000" dirty="0"/>
              <a:t>Made up of 5 tables</a:t>
            </a:r>
          </a:p>
          <a:p>
            <a:pPr lvl="1"/>
            <a:r>
              <a:rPr lang="en-GB" dirty="0"/>
              <a:t>Table 1 Research Related Activities</a:t>
            </a:r>
          </a:p>
          <a:p>
            <a:pPr lvl="1"/>
            <a:r>
              <a:rPr lang="en-GB" dirty="0"/>
              <a:t>Table 2 Business and Community Services</a:t>
            </a:r>
          </a:p>
          <a:p>
            <a:pPr lvl="1"/>
            <a:r>
              <a:rPr lang="en-GB" dirty="0"/>
              <a:t>Table 3 Regeneration and Development Programmes</a:t>
            </a:r>
          </a:p>
          <a:p>
            <a:pPr lvl="1"/>
            <a:r>
              <a:rPr lang="en-GB" dirty="0"/>
              <a:t>Table 4 Intellectual Property</a:t>
            </a:r>
          </a:p>
          <a:p>
            <a:pPr lvl="1"/>
            <a:r>
              <a:rPr lang="en-GB" dirty="0"/>
              <a:t>Table 5 Social, Community and Cultural Engagement: designated public events</a:t>
            </a:r>
          </a:p>
          <a:p>
            <a:pPr marL="400050" lvl="1" indent="0">
              <a:buNone/>
            </a:pPr>
            <a:r>
              <a:rPr lang="en-GB" sz="2400" dirty="0"/>
              <a:t>Most require value and no. of organisations per category</a:t>
            </a:r>
          </a:p>
          <a:p>
            <a:pPr lvl="1" indent="-342900">
              <a:spcBef>
                <a:spcPts val="0"/>
              </a:spcBef>
            </a:pPr>
            <a:r>
              <a:rPr lang="en-GB" dirty="0"/>
              <a:t>SME </a:t>
            </a:r>
          </a:p>
          <a:p>
            <a:pPr lvl="1" indent="-342900">
              <a:spcBef>
                <a:spcPts val="0"/>
              </a:spcBef>
            </a:pPr>
            <a:r>
              <a:rPr lang="en-GB" dirty="0"/>
              <a:t>Non-SME Commercial</a:t>
            </a:r>
          </a:p>
          <a:p>
            <a:pPr lvl="1" indent="-342900">
              <a:spcBef>
                <a:spcPts val="0"/>
              </a:spcBef>
            </a:pPr>
            <a:r>
              <a:rPr lang="en-GB" dirty="0"/>
              <a:t>Non-commercial</a:t>
            </a:r>
          </a:p>
          <a:p>
            <a:pPr marL="400050" lvl="1" indent="0">
              <a:buNone/>
            </a:pPr>
            <a:endParaRPr lang="en-GB" sz="2400" dirty="0"/>
          </a:p>
          <a:p>
            <a:pPr algn="ctr">
              <a:buNone/>
            </a:pPr>
            <a:endParaRPr lang="en-GB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HE-BCI “Heads” (subcategories)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sz="2000" dirty="0"/>
              <a:t>Table 1 Research</a:t>
            </a:r>
          </a:p>
          <a:p>
            <a:pPr lvl="1"/>
            <a:r>
              <a:rPr lang="en-GB" sz="1800" dirty="0"/>
              <a:t>1.1 Collaborative</a:t>
            </a:r>
          </a:p>
          <a:p>
            <a:pPr lvl="1"/>
            <a:r>
              <a:rPr lang="en-GB" sz="1800" dirty="0"/>
              <a:t>1.2 Contract</a:t>
            </a:r>
          </a:p>
          <a:p>
            <a:r>
              <a:rPr lang="en-GB" sz="2000" dirty="0"/>
              <a:t>Table 2 Business and Community Services</a:t>
            </a:r>
          </a:p>
          <a:p>
            <a:pPr lvl="1"/>
            <a:r>
              <a:rPr lang="en-GB" sz="1800" dirty="0"/>
              <a:t>2.1 Consultancy</a:t>
            </a:r>
          </a:p>
          <a:p>
            <a:pPr lvl="1"/>
            <a:r>
              <a:rPr lang="en-GB" sz="1800" dirty="0"/>
              <a:t>2.2 Facilities and Equipment related services</a:t>
            </a:r>
          </a:p>
          <a:p>
            <a:pPr lvl="1"/>
            <a:r>
              <a:rPr lang="en-GB" sz="1800" dirty="0"/>
              <a:t>2.3 Courses for business and the community (CPD/CE)</a:t>
            </a:r>
          </a:p>
          <a:p>
            <a:r>
              <a:rPr lang="en-GB" sz="2000" dirty="0"/>
              <a:t>Table 5 Social and Community Engagement</a:t>
            </a:r>
          </a:p>
          <a:p>
            <a:pPr lvl="1"/>
            <a:r>
              <a:rPr lang="en-GB" sz="1800" dirty="0"/>
              <a:t>1a Public lectures</a:t>
            </a:r>
          </a:p>
          <a:p>
            <a:pPr lvl="1"/>
            <a:r>
              <a:rPr lang="en-GB" sz="1800" dirty="0"/>
              <a:t>1b Performance arts (music, dance, drama etc.)</a:t>
            </a:r>
          </a:p>
          <a:p>
            <a:pPr lvl="1"/>
            <a:r>
              <a:rPr lang="en-GB" sz="1800" dirty="0"/>
              <a:t>1c Exhibitions (galleries, museums etc.)</a:t>
            </a:r>
          </a:p>
          <a:p>
            <a:pPr lvl="1"/>
            <a:r>
              <a:rPr lang="en-GB" sz="1800" dirty="0"/>
              <a:t>1d Museum education</a:t>
            </a:r>
          </a:p>
          <a:p>
            <a:pPr lvl="1"/>
            <a:r>
              <a:rPr lang="en-GB" sz="1800" dirty="0"/>
              <a:t>1e Other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72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Process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Covers the academic financial year August to July</a:t>
            </a:r>
          </a:p>
          <a:p>
            <a:r>
              <a:rPr lang="en-GB" dirty="0"/>
              <a:t>RES extract data for 6000 and 7000 projects from Agresso</a:t>
            </a:r>
          </a:p>
          <a:p>
            <a:r>
              <a:rPr lang="en-GB" dirty="0"/>
              <a:t>7000 codes will have been categorised at Pre-Award stage</a:t>
            </a:r>
          </a:p>
          <a:p>
            <a:r>
              <a:rPr lang="en-GB" dirty="0"/>
              <a:t>Sent to Faculties who</a:t>
            </a:r>
          </a:p>
          <a:p>
            <a:pPr lvl="1"/>
            <a:r>
              <a:rPr lang="en-GB" dirty="0"/>
              <a:t>Check/assign HE-BCI categorisations as required</a:t>
            </a:r>
          </a:p>
          <a:p>
            <a:pPr lvl="1"/>
            <a:r>
              <a:rPr lang="en-GB" dirty="0"/>
              <a:t>Provide additional information such as CPD days</a:t>
            </a:r>
          </a:p>
          <a:p>
            <a:pPr lvl="1"/>
            <a:r>
              <a:rPr lang="en-GB" dirty="0"/>
              <a:t>Provide details of Table 1 and 2 activity not on those codes</a:t>
            </a:r>
          </a:p>
          <a:p>
            <a:pPr lvl="1"/>
            <a:r>
              <a:rPr lang="en-GB" dirty="0"/>
              <a:t>Provide details of Table 5 activity in addition to that on PURE</a:t>
            </a:r>
          </a:p>
          <a:p>
            <a:r>
              <a:rPr lang="en-GB" dirty="0"/>
              <a:t>RES check and collate Faculty data into Tables</a:t>
            </a:r>
          </a:p>
          <a:p>
            <a:r>
              <a:rPr lang="en-GB" dirty="0"/>
              <a:t>RES add Regeneration and IP income</a:t>
            </a:r>
          </a:p>
          <a:p>
            <a:r>
              <a:rPr lang="en-GB" dirty="0"/>
              <a:t>Submit to HESA mid-December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518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HEIF calculation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/>
              <a:t>Data from HE-BCI and elsewhere used to calculate ranking</a:t>
            </a:r>
          </a:p>
          <a:p>
            <a:pPr>
              <a:buNone/>
            </a:pPr>
            <a:r>
              <a:rPr lang="en-GB" sz="2000" dirty="0"/>
              <a:t>Ranking determines HEIF allocation</a:t>
            </a:r>
          </a:p>
          <a:p>
            <a:pPr>
              <a:buNone/>
            </a:pPr>
            <a:r>
              <a:rPr lang="en-GB" sz="2000" dirty="0"/>
              <a:t>+/-10% limit on HEIF change YoY, in cases of significant ranking movement</a:t>
            </a:r>
          </a:p>
          <a:p>
            <a:pPr>
              <a:buNone/>
            </a:pPr>
            <a:r>
              <a:rPr lang="en-GB" sz="2000" dirty="0"/>
              <a:t>3 years’ weighted data used: 50% current year, 30% previous, 20% 2 years ago</a:t>
            </a:r>
          </a:p>
          <a:p>
            <a:pPr algn="ctr">
              <a:buNone/>
            </a:pPr>
            <a:r>
              <a:rPr lang="en-GB" sz="2000" dirty="0"/>
              <a:t>Income for 3 year weighted total obtained from:</a:t>
            </a:r>
            <a:endParaRPr lang="en-GB" sz="2000" i="1" dirty="0"/>
          </a:p>
          <a:p>
            <a:pPr algn="ctr">
              <a:buNone/>
            </a:pPr>
            <a:r>
              <a:rPr lang="en-GB" sz="1800" b="1" i="1" dirty="0"/>
              <a:t>HE-BCI</a:t>
            </a:r>
          </a:p>
          <a:p>
            <a:pPr algn="ctr">
              <a:buNone/>
            </a:pPr>
            <a:r>
              <a:rPr lang="en-GB" sz="1800" dirty="0"/>
              <a:t>Contract Research + Consultancy + Facilities &amp; Equipment + Regeneration &amp; Development + IP</a:t>
            </a:r>
          </a:p>
          <a:p>
            <a:pPr algn="ctr">
              <a:buNone/>
            </a:pPr>
            <a:r>
              <a:rPr lang="en-GB" sz="1800" b="1" i="1" dirty="0"/>
              <a:t>HESA</a:t>
            </a:r>
          </a:p>
          <a:p>
            <a:pPr algn="ctr">
              <a:buNone/>
            </a:pPr>
            <a:r>
              <a:rPr lang="en-GB" sz="1800" dirty="0"/>
              <a:t>Non-credit bearing course fee income</a:t>
            </a:r>
          </a:p>
          <a:p>
            <a:pPr algn="ctr">
              <a:buNone/>
            </a:pPr>
            <a:r>
              <a:rPr lang="en-GB" sz="1800" b="1" i="1" dirty="0"/>
              <a:t>Innovate UK</a:t>
            </a:r>
          </a:p>
          <a:p>
            <a:pPr algn="ctr">
              <a:buNone/>
            </a:pPr>
            <a:r>
              <a:rPr lang="en-GB" sz="1800" dirty="0"/>
              <a:t>KTPs</a:t>
            </a:r>
          </a:p>
          <a:p>
            <a:pPr algn="ctr">
              <a:buNone/>
            </a:pPr>
            <a:r>
              <a:rPr lang="en-GB" sz="1800" i="1" dirty="0"/>
              <a:t>SME income within all of the above is double-weighted</a:t>
            </a: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C7E300-07D7-6967-5205-6145DF26A262}"/>
              </a:ext>
            </a:extLst>
          </p:cNvPr>
          <p:cNvSpPr/>
          <p:nvPr/>
        </p:nvSpPr>
        <p:spPr>
          <a:xfrm>
            <a:off x="971600" y="3356992"/>
            <a:ext cx="7200800" cy="3096344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56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HE-BCI Data for 20/21 Submission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9CAD32-E257-A208-D259-A0CA4E732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199" y="2204864"/>
            <a:ext cx="7019602" cy="352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989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8C0E1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 2: Text Only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52B1E"/>
      </a:hlink>
      <a:folHlink>
        <a:srgbClr val="D52B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Lucida Grande</vt:lpstr>
      <vt:lpstr>Office Theme</vt:lpstr>
      <vt:lpstr>Slide 2: Text Only</vt:lpstr>
      <vt:lpstr>Outline of HE-BCI return and link to HEIF</vt:lpstr>
      <vt:lpstr>HE-BCI Return format</vt:lpstr>
      <vt:lpstr>HE-BCI “Heads” (subcategories)</vt:lpstr>
      <vt:lpstr>Process</vt:lpstr>
      <vt:lpstr>HEIF calculation</vt:lpstr>
      <vt:lpstr>HE-BCI Data for 20/21 Submission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wendy.gallagher</dc:creator>
  <cp:lastModifiedBy>Liver, Marc</cp:lastModifiedBy>
  <cp:revision>118</cp:revision>
  <cp:lastPrinted>2018-02-21T10:45:39Z</cp:lastPrinted>
  <dcterms:created xsi:type="dcterms:W3CDTF">2011-10-31T13:04:17Z</dcterms:created>
  <dcterms:modified xsi:type="dcterms:W3CDTF">2023-02-10T10:53:09Z</dcterms:modified>
</cp:coreProperties>
</file>