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8" r:id="rId5"/>
    <p:sldId id="377" r:id="rId6"/>
    <p:sldId id="375" r:id="rId7"/>
    <p:sldId id="370" r:id="rId8"/>
    <p:sldId id="380" r:id="rId9"/>
    <p:sldId id="371" r:id="rId10"/>
    <p:sldId id="381" r:id="rId11"/>
    <p:sldId id="374" r:id="rId12"/>
    <p:sldId id="37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97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042"/>
    <a:srgbClr val="B5121B"/>
    <a:srgbClr val="C0504D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8A89A-090B-52A7-4185-776492905A1E}" v="59" dt="2026-07-22T12:02:25.657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>
        <p:guide orient="horz" pos="1275"/>
        <p:guide pos="3840"/>
        <p:guide pos="483"/>
        <p:guide pos="7197"/>
        <p:guide pos="3772"/>
        <p:guide pos="390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kinson, Chris" userId="S::atkinsoc@lancaster.ac.uk::3a02c7b8-e9b1-45de-8af2-fdf9a75376bd" providerId="AD" clId="Web-{DF18A89A-090B-52A7-4185-776492905A1E}"/>
    <pc:docChg chg="modSld">
      <pc:chgData name="Atkinson, Chris" userId="S::atkinsoc@lancaster.ac.uk::3a02c7b8-e9b1-45de-8af2-fdf9a75376bd" providerId="AD" clId="Web-{DF18A89A-090B-52A7-4185-776492905A1E}" dt="2026-07-22T12:02:25.657" v="63" actId="20577"/>
      <pc:docMkLst>
        <pc:docMk/>
      </pc:docMkLst>
      <pc:sldChg chg="modSp">
        <pc:chgData name="Atkinson, Chris" userId="S::atkinsoc@lancaster.ac.uk::3a02c7b8-e9b1-45de-8af2-fdf9a75376bd" providerId="AD" clId="Web-{DF18A89A-090B-52A7-4185-776492905A1E}" dt="2026-07-22T12:00:16.233" v="4" actId="20577"/>
        <pc:sldMkLst>
          <pc:docMk/>
          <pc:sldMk cId="1705684775" sldId="370"/>
        </pc:sldMkLst>
        <pc:spChg chg="mod">
          <ac:chgData name="Atkinson, Chris" userId="S::atkinsoc@lancaster.ac.uk::3a02c7b8-e9b1-45de-8af2-fdf9a75376bd" providerId="AD" clId="Web-{DF18A89A-090B-52A7-4185-776492905A1E}" dt="2026-07-22T12:00:16.233" v="4" actId="20577"/>
          <ac:spMkLst>
            <pc:docMk/>
            <pc:sldMk cId="1705684775" sldId="370"/>
            <ac:spMk id="9" creationId="{FF198E14-91C2-6DB4-7438-9113085C58D3}"/>
          </ac:spMkLst>
        </pc:spChg>
      </pc:sldChg>
      <pc:sldChg chg="modSp">
        <pc:chgData name="Atkinson, Chris" userId="S::atkinsoc@lancaster.ac.uk::3a02c7b8-e9b1-45de-8af2-fdf9a75376bd" providerId="AD" clId="Web-{DF18A89A-090B-52A7-4185-776492905A1E}" dt="2026-07-22T12:02:25.657" v="63" actId="20577"/>
        <pc:sldMkLst>
          <pc:docMk/>
          <pc:sldMk cId="2334502925" sldId="374"/>
        </pc:sldMkLst>
        <pc:spChg chg="mod">
          <ac:chgData name="Atkinson, Chris" userId="S::atkinsoc@lancaster.ac.uk::3a02c7b8-e9b1-45de-8af2-fdf9a75376bd" providerId="AD" clId="Web-{DF18A89A-090B-52A7-4185-776492905A1E}" dt="2026-07-22T12:02:25.657" v="63" actId="20577"/>
          <ac:spMkLst>
            <pc:docMk/>
            <pc:sldMk cId="2334502925" sldId="374"/>
            <ac:spMk id="4" creationId="{71387785-06A4-1E48-10D8-A1C624EFCB5A}"/>
          </ac:spMkLst>
        </pc:spChg>
      </pc:sldChg>
      <pc:sldChg chg="modSp">
        <pc:chgData name="Atkinson, Chris" userId="S::atkinsoc@lancaster.ac.uk::3a02c7b8-e9b1-45de-8af2-fdf9a75376bd" providerId="AD" clId="Web-{DF18A89A-090B-52A7-4185-776492905A1E}" dt="2026-07-22T11:59:47.216" v="2" actId="20577"/>
        <pc:sldMkLst>
          <pc:docMk/>
          <pc:sldMk cId="2368026004" sldId="380"/>
        </pc:sldMkLst>
        <pc:spChg chg="mod">
          <ac:chgData name="Atkinson, Chris" userId="S::atkinsoc@lancaster.ac.uk::3a02c7b8-e9b1-45de-8af2-fdf9a75376bd" providerId="AD" clId="Web-{DF18A89A-090B-52A7-4185-776492905A1E}" dt="2026-07-22T11:59:47.216" v="2" actId="20577"/>
          <ac:spMkLst>
            <pc:docMk/>
            <pc:sldMk cId="2368026004" sldId="380"/>
            <ac:spMk id="9" creationId="{5E3329B3-3B6F-6FBA-19EE-728AEEB9D3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F3E7-441F-477B-9032-3EE7BEB30DA2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2F0C5-9915-4C9D-B9C1-C3246B8D4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slide.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2F0C5-9915-4C9D-B9C1-C3246B8D4C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4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1EF2C280-F524-405F-B409-A0B3EEB3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5942" y="195942"/>
            <a:ext cx="11812555" cy="6475445"/>
          </a:xfrm>
          <a:custGeom>
            <a:avLst/>
            <a:gdLst/>
            <a:ahLst/>
            <a:cxnLst/>
            <a:rect l="l" t="t" r="r" b="b"/>
            <a:pathLst>
              <a:path w="12048490" h="6713220">
                <a:moveTo>
                  <a:pt x="0" y="6713004"/>
                </a:moveTo>
                <a:lnTo>
                  <a:pt x="12048210" y="6713004"/>
                </a:lnTo>
                <a:lnTo>
                  <a:pt x="12048210" y="0"/>
                </a:lnTo>
                <a:lnTo>
                  <a:pt x="0" y="0"/>
                </a:lnTo>
                <a:lnTo>
                  <a:pt x="0" y="6713004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D4E107-ACD4-4A6A-8618-FDF878C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911A0A4-9D31-4F34-8E71-4A07A9FDE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E2592A-4048-4211-B609-EB603E5A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2CECB2-8BBC-4238-95E4-9CF53BEC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ancaster University">
            <a:extLst>
              <a:ext uri="{FF2B5EF4-FFF2-40B4-BE49-F238E27FC236}">
                <a16:creationId xmlns:a16="http://schemas.microsoft.com/office/drawing/2014/main" id="{F43189D6-09CC-4664-8F2F-E317A914F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B81DE-9DB5-4365-A5C5-617C96B6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5C828A-191B-48BF-BB4A-DF202F883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8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 descr="University Academy 92 Manchester">
            <a:extLst>
              <a:ext uri="{FF2B5EF4-FFF2-40B4-BE49-F238E27FC236}">
                <a16:creationId xmlns:a16="http://schemas.microsoft.com/office/drawing/2014/main" id="{97C89DA9-7708-4EE0-9C2E-17C843B198F5}"/>
              </a:ext>
            </a:extLst>
          </p:cNvPr>
          <p:cNvSpPr/>
          <p:nvPr userDrawn="1"/>
        </p:nvSpPr>
        <p:spPr>
          <a:xfrm>
            <a:off x="6888886" y="697941"/>
            <a:ext cx="1481137" cy="7776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Blackburn College">
            <a:extLst>
              <a:ext uri="{FF2B5EF4-FFF2-40B4-BE49-F238E27FC236}">
                <a16:creationId xmlns:a16="http://schemas.microsoft.com/office/drawing/2014/main" id="{B2D8FC4D-6A10-4AFC-90EE-36BEDC612D9F}"/>
              </a:ext>
            </a:extLst>
          </p:cNvPr>
          <p:cNvSpPr/>
          <p:nvPr userDrawn="1"/>
        </p:nvSpPr>
        <p:spPr>
          <a:xfrm>
            <a:off x="4800858" y="717994"/>
            <a:ext cx="1763493" cy="61794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Blackpool &amp; The Fylde college">
            <a:extLst>
              <a:ext uri="{FF2B5EF4-FFF2-40B4-BE49-F238E27FC236}">
                <a16:creationId xmlns:a16="http://schemas.microsoft.com/office/drawing/2014/main" id="{74C67722-6D8E-4717-BBA0-D9603159F8C3}"/>
              </a:ext>
            </a:extLst>
          </p:cNvPr>
          <p:cNvSpPr/>
          <p:nvPr userDrawn="1"/>
        </p:nvSpPr>
        <p:spPr>
          <a:xfrm>
            <a:off x="2927182" y="665080"/>
            <a:ext cx="1543981" cy="6424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Furness college">
            <a:extLst>
              <a:ext uri="{FF2B5EF4-FFF2-40B4-BE49-F238E27FC236}">
                <a16:creationId xmlns:a16="http://schemas.microsoft.com/office/drawing/2014/main" id="{544291F1-FBE8-4BF5-82D3-3E12A047DE75}"/>
              </a:ext>
            </a:extLst>
          </p:cNvPr>
          <p:cNvSpPr/>
          <p:nvPr userDrawn="1"/>
        </p:nvSpPr>
        <p:spPr>
          <a:xfrm>
            <a:off x="891120" y="700908"/>
            <a:ext cx="1786115" cy="6995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57897E-9B28-47E3-BC7F-FA671A168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3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35A2C7DA-9587-4F85-9BC4-F30F0308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5057" y="181946"/>
            <a:ext cx="11821886" cy="6494107"/>
          </a:xfrm>
          <a:custGeom>
            <a:avLst/>
            <a:gdLst/>
            <a:ahLst/>
            <a:cxnLst/>
            <a:rect l="l" t="t" r="r" b="b"/>
            <a:pathLst>
              <a:path w="12049125" h="6713855">
                <a:moveTo>
                  <a:pt x="0" y="6713410"/>
                </a:moveTo>
                <a:lnTo>
                  <a:pt x="12048617" y="6713410"/>
                </a:lnTo>
                <a:lnTo>
                  <a:pt x="12048617" y="0"/>
                </a:lnTo>
                <a:lnTo>
                  <a:pt x="0" y="0"/>
                </a:lnTo>
                <a:lnTo>
                  <a:pt x="0" y="6713410"/>
                </a:lnTo>
                <a:close/>
              </a:path>
            </a:pathLst>
          </a:custGeom>
          <a:solidFill>
            <a:srgbClr val="7CB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section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6FFB34-2A03-4DFF-8F1A-D7E69F6F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40D-D6BC-4D4D-AF4C-44A15AE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25005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2313991"/>
            <a:ext cx="9808029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95A3A47-0757-4333-ACCD-258450620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E9228C-9B11-4DC9-8F13-D4D1ED507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ancaster University">
            <a:extLst>
              <a:ext uri="{FF2B5EF4-FFF2-40B4-BE49-F238E27FC236}">
                <a16:creationId xmlns:a16="http://schemas.microsoft.com/office/drawing/2014/main" id="{0D9761CB-0BB4-44A2-BF26-F0470B4D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2883" y="2313991"/>
            <a:ext cx="9742714" cy="3862971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rgbClr val="AEB4B9"/>
              </a:buClr>
              <a:buNone/>
              <a:defRPr sz="2600" i="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Template slide: text only (use italics for sub-headings)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9C926E-B465-430E-9BB4-30F751A3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04073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BDBDF81-CC4C-4516-B38C-887511BA3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1E803A-17E5-4587-B9C8-543F40CC1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102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15D4E1DC-C857-4EB7-8E98-3A0E76300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75D8C4-2991-4037-8748-66E7016A6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91324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Add question text here</a:t>
            </a:r>
            <a:endParaRPr lang="en-GB"/>
          </a:p>
        </p:txBody>
      </p:sp>
      <p:pic>
        <p:nvPicPr>
          <p:cNvPr id="8" name="Picture 7" descr="Lancaster University">
            <a:extLst>
              <a:ext uri="{FF2B5EF4-FFF2-40B4-BE49-F238E27FC236}">
                <a16:creationId xmlns:a16="http://schemas.microsoft.com/office/drawing/2014/main" id="{5A0CDDDE-2A8D-4F00-B876-791A126CB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A1F40E0C-FCFE-45A8-B4CD-8E1C0339D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3096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5EE488-FA38-4ABE-A8A1-1C0A496D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AACC63-D887-40E8-8239-FD16AE52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8" y="522516"/>
            <a:ext cx="7568682" cy="1168172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D0BDC-AEAF-40AB-BD13-7775E20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2313991"/>
            <a:ext cx="4965441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81B46DBF-1B89-405C-A53C-EE0D38B3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C973B-EFE1-44F1-9FB7-36E4227439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9696" y="2317095"/>
            <a:ext cx="4965442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49C0CEC-03F4-4704-9D20-E00E4CD0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Picture 20" descr="Lancaster University">
            <a:extLst>
              <a:ext uri="{FF2B5EF4-FFF2-40B4-BE49-F238E27FC236}">
                <a16:creationId xmlns:a16="http://schemas.microsoft.com/office/drawing/2014/main" id="{607635CB-A9C5-437C-8837-4C730E8C6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887E-4F05-4593-B389-647D40DD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B9D8-EA34-4852-A458-9C736D59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478" y="2505075"/>
            <a:ext cx="5157787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91B9-1447-4EAE-9AB6-9200E96A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05AF1-67AB-413D-B37A-83B233A5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FEF35C-6404-4538-8F34-0A887818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D487BA0-3AE0-4031-8055-C6AFDC31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5846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83E33A9-9C13-43F2-93A7-5CD7A6D52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24641CFC-5847-40DB-B4F0-5496D257D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AEA68D54-1EAD-45D6-B6CC-D0722190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86" y="95973"/>
            <a:ext cx="12001500" cy="6666230"/>
          </a:xfrm>
          <a:custGeom>
            <a:avLst/>
            <a:gdLst/>
            <a:ahLst/>
            <a:cxnLst/>
            <a:rect l="l" t="t" r="r" b="b"/>
            <a:pathLst>
              <a:path w="12001500" h="6666230">
                <a:moveTo>
                  <a:pt x="0" y="6666039"/>
                </a:moveTo>
                <a:lnTo>
                  <a:pt x="12001233" y="6666039"/>
                </a:lnTo>
                <a:lnTo>
                  <a:pt x="12001233" y="0"/>
                </a:lnTo>
                <a:lnTo>
                  <a:pt x="0" y="0"/>
                </a:lnTo>
                <a:lnTo>
                  <a:pt x="0" y="6666039"/>
                </a:lnTo>
                <a:close/>
              </a:path>
            </a:pathLst>
          </a:custGeom>
          <a:ln w="191960">
            <a:solidFill>
              <a:srgbClr val="E9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8E11-7BA2-4A60-A654-2F22523E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189B7-2C82-485D-8C8C-9F6C4A02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9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50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B4B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culture@lancaster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ancaster.ac.uk/research/research-cultu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lancaster.ac.uk/research/research-culture/recognising-and-developing/bridging-scheme-case-studies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researchculture@lancaster.ac.u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B531-79B3-43D1-A67B-23EF200C2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450" y="2399677"/>
            <a:ext cx="9645140" cy="139915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Researcher Career Development (Bridging) Scheme</a:t>
            </a:r>
            <a:br>
              <a:rPr lang="en-GB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4959E-2796-4D58-9FCC-4EADFC34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49" y="3934690"/>
            <a:ext cx="10703477" cy="23376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150" dirty="0"/>
              <a:t>Dr Amy Mayfield, Research Culture Manager, Research &amp; Enterprise Services </a:t>
            </a:r>
          </a:p>
          <a:p>
            <a:r>
              <a:rPr lang="en-GB" sz="2150" dirty="0"/>
              <a:t>Chris Atkinson, Researcher Developer, Research &amp; Enterprise Services </a:t>
            </a:r>
            <a:endParaRPr lang="en-GB" sz="2199" dirty="0"/>
          </a:p>
          <a:p>
            <a:endParaRPr lang="en-GB" sz="2150" dirty="0"/>
          </a:p>
          <a:p>
            <a:r>
              <a:rPr lang="en-GB" sz="2200" dirty="0">
                <a:hlinkClick r:id="rId3"/>
              </a:rPr>
              <a:t>researchculture@lancaster.ac.uk</a:t>
            </a:r>
            <a:r>
              <a:rPr lang="en-GB" sz="2200" dirty="0"/>
              <a:t> 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ea typeface="+mn-lt"/>
                <a:cs typeface="+mn-lt"/>
                <a:hlinkClick r:id="rId4"/>
              </a:rPr>
              <a:t>https://www.lancaster.ac.uk/research/research-culture/</a:t>
            </a:r>
            <a:r>
              <a:rPr lang="en-GB" sz="2200" dirty="0">
                <a:ea typeface="+mn-lt"/>
                <a:cs typeface="+mn-lt"/>
              </a:rPr>
              <a:t> </a:t>
            </a:r>
            <a:endParaRPr lang="en-GB">
              <a:ea typeface="+mn-lt"/>
              <a:cs typeface="+mn-lt"/>
            </a:endParaRPr>
          </a:p>
          <a:p>
            <a:endParaRPr lang="en-GB" sz="2200" dirty="0">
              <a:ea typeface="Calibri"/>
              <a:cs typeface="Calibri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1972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E7845-F6B8-CFD8-F464-E77288577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Content Placeholder 5" descr="A diagram of a culture action plan&#10;&#10;AI-generated content may be incorrect.">
            <a:extLst>
              <a:ext uri="{FF2B5EF4-FFF2-40B4-BE49-F238E27FC236}">
                <a16:creationId xmlns:a16="http://schemas.microsoft.com/office/drawing/2014/main" id="{201313D7-4BEA-79EA-984B-A7C0188B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5" y="855578"/>
            <a:ext cx="6592854" cy="5635552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C6DBC9-1FB6-B986-F038-4C722EAFFA57}"/>
              </a:ext>
            </a:extLst>
          </p:cNvPr>
          <p:cNvSpPr txBox="1"/>
          <p:nvPr/>
        </p:nvSpPr>
        <p:spPr>
          <a:xfrm>
            <a:off x="8193561" y="2070006"/>
            <a:ext cx="3238893" cy="3721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buFont typeface="Arial,Sans-Serif"/>
              <a:buChar char="•"/>
            </a:pPr>
            <a:r>
              <a:rPr lang="en-GB" sz="2200" dirty="0">
                <a:ea typeface="Calibri"/>
                <a:cs typeface="Calibri"/>
              </a:rPr>
              <a:t>Lancaster receives funding from the </a:t>
            </a:r>
            <a:r>
              <a:rPr lang="en-GB" sz="2200" b="1" dirty="0">
                <a:ea typeface="Calibri"/>
                <a:cs typeface="Calibri"/>
              </a:rPr>
              <a:t>Research England QR Enhancing Research Culture Fund </a:t>
            </a:r>
            <a:endParaRPr lang="en-US" sz="2200" dirty="0">
              <a:ea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,Sans-Serif"/>
              <a:buChar char="•"/>
            </a:pPr>
            <a:r>
              <a:rPr lang="en-GB" sz="2200" dirty="0">
                <a:ea typeface="Calibri"/>
                <a:cs typeface="Calibri"/>
              </a:rPr>
              <a:t>A proportion of this funding is allocated to this Scheme </a:t>
            </a:r>
          </a:p>
          <a:p>
            <a:pPr>
              <a:lnSpc>
                <a:spcPct val="120000"/>
              </a:lnSpc>
            </a:pP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11" name="Picture 10" descr="A logo of a university&#10;&#10;AI-generated content may be incorrect.">
            <a:extLst>
              <a:ext uri="{FF2B5EF4-FFF2-40B4-BE49-F238E27FC236}">
                <a16:creationId xmlns:a16="http://schemas.microsoft.com/office/drawing/2014/main" id="{BD89FBBF-9C93-D02A-FDC1-7AFD6498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20" y="635577"/>
            <a:ext cx="2221634" cy="9802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6BF3-272E-FCC6-3471-00096906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Purpose of the Scheme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4F72-0714-DC18-157A-C54FBCE9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1979173"/>
            <a:ext cx="7578177" cy="4279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dirty="0">
                <a:ea typeface="Calibri"/>
                <a:cs typeface="Calibri"/>
              </a:rPr>
              <a:t>To help ‘bridge’ a gap between one research contract ending and the next one starting at Lancaster. </a:t>
            </a:r>
          </a:p>
          <a:p>
            <a:pPr>
              <a:spcAft>
                <a:spcPts val="600"/>
              </a:spcAft>
            </a:pPr>
            <a:r>
              <a:rPr lang="en-US" b="1" dirty="0">
                <a:ea typeface="Calibri"/>
                <a:cs typeface="Calibri"/>
              </a:rPr>
              <a:t>Benefits to the researcher</a:t>
            </a:r>
            <a:r>
              <a:rPr lang="en-US" dirty="0">
                <a:ea typeface="Calibri"/>
                <a:cs typeface="Calibri"/>
              </a:rPr>
              <a:t>- provides a degree of financial stability and researcher training and career development opportunities </a:t>
            </a:r>
          </a:p>
          <a:p>
            <a:pPr>
              <a:spcAft>
                <a:spcPts val="600"/>
              </a:spcAft>
            </a:pPr>
            <a:r>
              <a:rPr lang="en-US" b="1" dirty="0">
                <a:ea typeface="Calibri"/>
                <a:cs typeface="Calibri"/>
              </a:rPr>
              <a:t>Benefits to the institution</a:t>
            </a:r>
            <a:r>
              <a:rPr lang="en-US" dirty="0">
                <a:ea typeface="Calibri"/>
                <a:cs typeface="Calibri"/>
              </a:rPr>
              <a:t>- retention of talent, contribution to enhancing research culture activities </a:t>
            </a:r>
          </a:p>
          <a:p>
            <a:pPr>
              <a:spcAft>
                <a:spcPts val="600"/>
              </a:spcAft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6467E-8326-035E-A60C-219B99F6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Content Placeholder 8" descr="A bridge over rocks&#10;&#10;AI-generated content may be incorrect.">
            <a:extLst>
              <a:ext uri="{FF2B5EF4-FFF2-40B4-BE49-F238E27FC236}">
                <a16:creationId xmlns:a16="http://schemas.microsoft.com/office/drawing/2014/main" id="{18FA1DFB-0B87-3F6F-00EF-B8C3E2EACA2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8603329" y="1961143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230182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2B9E-0822-E277-A78B-A178FC5C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470395" cy="1242514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Eligibility Criteria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36EF-47EB-6A0C-AB47-DC33299F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198E14-91C2-6DB4-7438-9113085C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1884218"/>
            <a:ext cx="10660082" cy="4573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You must:</a:t>
            </a:r>
          </a:p>
          <a:p>
            <a:pPr fontAlgn="base"/>
            <a:r>
              <a:rPr lang="en-GB" dirty="0"/>
              <a:t>have been employed at Lancaster University for at least 18 months when your current contract comes to an end;</a:t>
            </a:r>
          </a:p>
          <a:p>
            <a:pPr fontAlgn="base"/>
            <a:r>
              <a:rPr lang="en-GB" dirty="0"/>
              <a:t>be employed at Lancaster up to the application submission;</a:t>
            </a:r>
          </a:p>
          <a:p>
            <a:pPr fontAlgn="base"/>
            <a:r>
              <a:rPr lang="en-GB" dirty="0"/>
              <a:t>have an indefinite with end date (indefinite contingent) or fixed term </a:t>
            </a:r>
            <a:r>
              <a:rPr lang="en-GB"/>
              <a:t>contract, which will be coming to an end on the 31 July 2027 or earlier;</a:t>
            </a:r>
            <a:endParaRPr lang="en-GB">
              <a:ea typeface="Calibri"/>
              <a:cs typeface="Calibri"/>
            </a:endParaRPr>
          </a:p>
          <a:p>
            <a:pPr fontAlgn="base"/>
            <a:r>
              <a:rPr lang="en-GB" dirty="0"/>
              <a:t>be based in the UK for the duration of the scheme;</a:t>
            </a:r>
          </a:p>
          <a:p>
            <a:pPr fontAlgn="base"/>
            <a:r>
              <a:rPr lang="en-GB" dirty="0"/>
              <a:t>have as a minimum an application for an externally funded research project (or equivalent external income source) submitted or in progress on which you will be the/a researcher.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056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57835-7E0D-731E-D4B5-8335BE70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3D08-C469-7BC9-120D-29BFD147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470395" cy="1242514"/>
          </a:xfrm>
        </p:spPr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Terms of the Scheme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C202-C5CC-69A4-80B5-FC764329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329B3-3B6F-6FBA-19EE-728AEEB9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1884218"/>
            <a:ext cx="10660082" cy="4573889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GB" sz="2400" dirty="0"/>
              <a:t>The funding will be offered on the same spinal point as on application.</a:t>
            </a:r>
            <a:endParaRPr lang="en-GB" sz="2400" dirty="0">
              <a:ea typeface="Calibri"/>
              <a:cs typeface="Calibri"/>
            </a:endParaRPr>
          </a:p>
          <a:p>
            <a:pPr fontAlgn="base"/>
            <a:r>
              <a:rPr lang="en-GB" sz="2400" dirty="0"/>
              <a:t>The funding will typically be offered for a period of up to 3 months.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The funding is available until 31 July 2027.</a:t>
            </a:r>
          </a:p>
          <a:p>
            <a:pPr fontAlgn="base"/>
            <a:r>
              <a:rPr lang="en-GB" sz="2400" dirty="0"/>
              <a:t>The scheme will offer the equivalent full time equivalent (FTE) as on application, which could be across one or more contracts.</a:t>
            </a:r>
            <a:endParaRPr lang="en-GB" sz="2400" dirty="0">
              <a:ea typeface="Calibri"/>
              <a:cs typeface="Calibri"/>
            </a:endParaRPr>
          </a:p>
          <a:p>
            <a:pPr fontAlgn="base"/>
            <a:r>
              <a:rPr lang="en-GB" sz="2400" dirty="0"/>
              <a:t>You must declare other employment, so that the scheme and any other employment does not exceed the equivalent of 1.0 FTE.</a:t>
            </a:r>
            <a:endParaRPr lang="en-GB" sz="2400" dirty="0">
              <a:ea typeface="Calibri"/>
              <a:cs typeface="Calibri"/>
            </a:endParaRPr>
          </a:p>
          <a:p>
            <a:pPr fontAlgn="base"/>
            <a:r>
              <a:rPr lang="en-GB" sz="2400" dirty="0"/>
              <a:t>You are expected to make a positive contribution to research culture at Lancaster during the funded period.</a:t>
            </a:r>
            <a:endParaRPr lang="en-GB" sz="2400" dirty="0">
              <a:ea typeface="Calibri"/>
              <a:cs typeface="Calibri"/>
            </a:endParaRPr>
          </a:p>
          <a:p>
            <a:pPr fontAlgn="base"/>
            <a:r>
              <a:rPr lang="en-GB" sz="2400" dirty="0"/>
              <a:t>You must have an identified mentor for the period of the scheme, ideally someone other than your PI/project lead.</a:t>
            </a:r>
            <a:endParaRPr lang="en-GB" sz="2400" dirty="0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6802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2B9E-0822-E277-A78B-A178FC5C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470395" cy="1242514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Prioritisation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36EF-47EB-6A0C-AB47-DC33299F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198E14-91C2-6DB4-7438-9113085C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1621410"/>
            <a:ext cx="7243881" cy="4836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1600" b="1" kern="100" dirty="0">
              <a:latin typeface="Aptos"/>
              <a:ea typeface="Calibri"/>
              <a:cs typeface="Times New Roman"/>
            </a:endParaRPr>
          </a:p>
          <a:p>
            <a:r>
              <a:rPr lang="en-GB" sz="2000" kern="100" dirty="0">
                <a:latin typeface="Calibri"/>
                <a:ea typeface="Calibri"/>
                <a:cs typeface="Segoe UI"/>
              </a:rPr>
              <a:t>We anticipate more applications than we can support </a:t>
            </a:r>
          </a:p>
          <a:p>
            <a:r>
              <a:rPr lang="en-GB" sz="2000" dirty="0"/>
              <a:t>If a research grant award has been made, and the start date known it may be approved outside a panel.</a:t>
            </a:r>
            <a:endParaRPr lang="en-GB" sz="2000" kern="100" dirty="0">
              <a:latin typeface="Calibri"/>
              <a:ea typeface="Calibri"/>
              <a:cs typeface="Segoe UI"/>
            </a:endParaRPr>
          </a:p>
          <a:p>
            <a:r>
              <a:rPr lang="en-GB" sz="2000" kern="100" dirty="0">
                <a:latin typeface="Calibri"/>
                <a:ea typeface="Calibri"/>
                <a:cs typeface="Segoe UI"/>
              </a:rPr>
              <a:t>Most will be reviewed by a panel of senior staff from each faculty, chaired by the Director for Research Culture 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b="1" kern="100" dirty="0">
                <a:solidFill>
                  <a:srgbClr val="000000"/>
                </a:solidFill>
                <a:latin typeface="Calibri"/>
                <a:ea typeface="Calibri"/>
                <a:cs typeface="Segoe UI"/>
              </a:rPr>
              <a:t>Priority will be given to applications that:</a:t>
            </a:r>
            <a:endParaRPr lang="en-GB" sz="2000" b="1" dirty="0">
              <a:solidFill>
                <a:srgbClr val="000000"/>
              </a:solidFill>
              <a:latin typeface="Calibri"/>
              <a:ea typeface="Calibri"/>
              <a:cs typeface="Calibri" panose="020F0502020204030204"/>
            </a:endParaRPr>
          </a:p>
          <a:p>
            <a:pPr marL="442913" indent="-179388">
              <a:lnSpc>
                <a:spcPct val="120000"/>
              </a:lnSpc>
              <a:spcBef>
                <a:spcPts val="0"/>
              </a:spcBef>
            </a:pPr>
            <a:r>
              <a:rPr lang="en-GB" sz="2000" kern="100" dirty="0">
                <a:solidFill>
                  <a:srgbClr val="000000"/>
                </a:solidFill>
                <a:latin typeface="Calibri"/>
                <a:ea typeface="Calibri"/>
                <a:cs typeface="Segoe UI"/>
              </a:rPr>
              <a:t>provide strong evidence of future employment at Lancaster – through research grant/s and/or other external income sources </a:t>
            </a:r>
          </a:p>
          <a:p>
            <a:pPr marL="442913" indent="-179388"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have clear plans of activities including training, skills and career development 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 panose="020F0502020204030204"/>
            </a:endParaRPr>
          </a:p>
          <a:p>
            <a:pPr marL="400050" indent="-171450">
              <a:lnSpc>
                <a:spcPct val="120000"/>
              </a:lnSpc>
              <a:spcBef>
                <a:spcPts val="0"/>
              </a:spcBef>
            </a:pPr>
            <a:r>
              <a:rPr lang="en-GB" sz="2000" kern="100" dirty="0">
                <a:solidFill>
                  <a:srgbClr val="000000"/>
                </a:solidFill>
                <a:ea typeface="Calibri"/>
                <a:cs typeface="Segoe UI"/>
              </a:rPr>
              <a:t>articulate </a:t>
            </a:r>
            <a:r>
              <a:rPr lang="en-GB" sz="2000" dirty="0"/>
              <a:t>contributions to enhancing research culture at the Lancaster campus</a:t>
            </a:r>
            <a:endParaRPr lang="en-GB" sz="2000" kern="100" dirty="0">
              <a:solidFill>
                <a:srgbClr val="000000"/>
              </a:solidFill>
              <a:ea typeface="Calibri"/>
              <a:cs typeface="Segoe U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black and white line drawing of text boxes&#10;&#10;AI-generated content may be incorrect.">
            <a:extLst>
              <a:ext uri="{FF2B5EF4-FFF2-40B4-BE49-F238E27FC236}">
                <a16:creationId xmlns:a16="http://schemas.microsoft.com/office/drawing/2014/main" id="{84791FB9-9018-3562-6F7C-52818298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654" y="2269670"/>
            <a:ext cx="3802986" cy="3802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4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2DBD3-2BFC-CCFA-58AB-76FA51D5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230E-86CA-CF2C-4382-452DBA29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470395" cy="1242514"/>
          </a:xfrm>
        </p:spPr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What details are needed about research grants?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7D3BC-8B65-324E-6CEE-B5AD1F661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CEB2A8-9E31-95F3-EC35-D6683E73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1884218"/>
            <a:ext cx="10660082" cy="4573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200" dirty="0"/>
              <a:t>You will be asked to provide for </a:t>
            </a:r>
            <a:r>
              <a:rPr lang="en-GB" sz="2200" b="1" dirty="0"/>
              <a:t>each </a:t>
            </a:r>
            <a:r>
              <a:rPr lang="en-GB" sz="2200" dirty="0"/>
              <a:t>research funding application on which you would expect to be the/a researcher:</a:t>
            </a:r>
          </a:p>
          <a:p>
            <a:pPr fontAlgn="base"/>
            <a:r>
              <a:rPr lang="en-GB" sz="2200" dirty="0"/>
              <a:t>Name and ACP number of the grant application</a:t>
            </a:r>
          </a:p>
          <a:p>
            <a:pPr fontAlgn="base"/>
            <a:r>
              <a:rPr lang="en-GB" sz="2200" dirty="0"/>
              <a:t>Duration of the research grant</a:t>
            </a:r>
          </a:p>
          <a:p>
            <a:pPr fontAlgn="base"/>
            <a:r>
              <a:rPr lang="en-GB" sz="2200" dirty="0"/>
              <a:t>Funder and specific funding scheme/call</a:t>
            </a:r>
          </a:p>
          <a:p>
            <a:pPr fontAlgn="base"/>
            <a:r>
              <a:rPr lang="en-GB" sz="2200" dirty="0"/>
              <a:t>Status – in progress/submitted/successful, including details of stage when applicable</a:t>
            </a:r>
          </a:p>
          <a:p>
            <a:pPr fontAlgn="base"/>
            <a:r>
              <a:rPr lang="en-GB" sz="2200" dirty="0"/>
              <a:t>Date when outcome expected, including stages if applicable</a:t>
            </a:r>
          </a:p>
          <a:p>
            <a:pPr fontAlgn="base"/>
            <a:r>
              <a:rPr lang="en-GB" sz="2200" dirty="0"/>
              <a:t>Contribution you are making to the grant application</a:t>
            </a:r>
          </a:p>
          <a:p>
            <a:pPr fontAlgn="base"/>
            <a:r>
              <a:rPr lang="en-GB" sz="2200" dirty="0"/>
              <a:t>Your role within the application e.g. PI, Co-I, named researcher</a:t>
            </a:r>
          </a:p>
          <a:p>
            <a:pPr fontAlgn="base"/>
            <a:r>
              <a:rPr lang="en-GB" sz="2200" dirty="0"/>
              <a:t>Track record of working with the funder/s (PI to also include details in their support letter)</a:t>
            </a:r>
          </a:p>
          <a:p>
            <a:pPr fontAlgn="base"/>
            <a:r>
              <a:rPr lang="en-GB" sz="2200" dirty="0"/>
              <a:t>Any information, where known, about the chances of success given the funding scheme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546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C215-B13F-A1A0-F074-140F4D11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When to apply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87785-06A4-1E48-10D8-A1C624EFCB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13781" y="1451728"/>
            <a:ext cx="6659539" cy="2130612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Segoe UI"/>
                <a:ea typeface="Calibri"/>
                <a:cs typeface="Segoe UI"/>
              </a:rPr>
              <a:t>Applications can be received at any time, as some can be reviewed without going to panel. </a:t>
            </a:r>
          </a:p>
          <a:p>
            <a:pPr marL="0" indent="0">
              <a:buNone/>
            </a:pPr>
            <a:r>
              <a:rPr lang="en-GB" sz="2400" dirty="0">
                <a:latin typeface="Segoe UI"/>
                <a:ea typeface="Calibri"/>
                <a:cs typeface="Segoe UI"/>
              </a:rPr>
              <a:t>You are encouraged to get your application in by 31 July 26, so it can be reviewed by the first panel, </a:t>
            </a:r>
            <a:r>
              <a:rPr lang="en-GB" sz="2400">
                <a:latin typeface="Segoe UI"/>
                <a:ea typeface="Calibri"/>
                <a:cs typeface="Segoe UI"/>
              </a:rPr>
              <a:t>scheduled for the 13 August.</a:t>
            </a:r>
          </a:p>
          <a:p>
            <a:pPr marL="0" indent="0">
              <a:buNone/>
            </a:pPr>
            <a:r>
              <a:rPr lang="en-GB" sz="2400">
                <a:latin typeface="Segoe UI"/>
                <a:ea typeface="Calibri"/>
                <a:cs typeface="Segoe UI"/>
              </a:rPr>
              <a:t>Further panel dates will be announced. </a:t>
            </a:r>
            <a:endParaRPr lang="en-GB" sz="2400" dirty="0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endParaRPr lang="en-GB" sz="2400" dirty="0">
              <a:latin typeface="Segoe UI"/>
              <a:ea typeface="Calibri"/>
              <a:cs typeface="Segoe U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11766-49F8-8866-19E5-7E0C34C83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52058-6373-A9F3-02C9-0B3E825315D3}"/>
              </a:ext>
            </a:extLst>
          </p:cNvPr>
          <p:cNvSpPr txBox="1"/>
          <p:nvPr/>
        </p:nvSpPr>
        <p:spPr>
          <a:xfrm>
            <a:off x="5156462" y="3769965"/>
            <a:ext cx="5905060" cy="29546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egoe UI"/>
                <a:ea typeface="Calibri" panose="020F0502020204030204"/>
                <a:cs typeface="Calibri" panose="020F0502020204030204"/>
              </a:rPr>
              <a:t>And following your application:</a:t>
            </a:r>
            <a:endParaRPr lang="en-US" sz="2400" u="sng" dirty="0">
              <a:latin typeface="Segoe UI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Segoe UI"/>
                <a:ea typeface="Calibri" panose="020F0502020204030204"/>
                <a:cs typeface="Calibri" panose="020F0502020204030204"/>
              </a:rPr>
              <a:t>Keep in touch with us if your circumstances change, as this can affect your ranking </a:t>
            </a:r>
            <a:endParaRPr lang="en-US" sz="2400" dirty="0">
              <a:latin typeface="Segoe UI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Segoe UI"/>
                <a:ea typeface="Calibri" panose="020F0502020204030204"/>
                <a:cs typeface="Calibri" panose="020F0502020204030204"/>
              </a:rPr>
              <a:t>If successful, we hope that you are willing to provide a </a:t>
            </a:r>
            <a:r>
              <a:rPr lang="en-US" sz="2400" dirty="0">
                <a:latin typeface="Segoe UI"/>
                <a:ea typeface="Calibri" panose="020F0502020204030204"/>
                <a:cs typeface="Calibri" panose="020F0502020204030204"/>
                <a:hlinkClick r:id="rId2"/>
              </a:rPr>
              <a:t>case study, </a:t>
            </a:r>
            <a:r>
              <a:rPr lang="en-US" sz="2400" dirty="0">
                <a:latin typeface="Segoe UI"/>
                <a:ea typeface="Calibri" panose="020F0502020204030204"/>
                <a:cs typeface="Calibri" panose="020F0502020204030204"/>
              </a:rPr>
              <a:t>to support others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Segoe U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Content Placeholder 9" descr="A red and white calendar with a date&#10;&#10;AI-generated content may be incorrect.">
            <a:extLst>
              <a:ext uri="{FF2B5EF4-FFF2-40B4-BE49-F238E27FC236}">
                <a16:creationId xmlns:a16="http://schemas.microsoft.com/office/drawing/2014/main" id="{2058252E-8F41-BF24-A154-F9DD9315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9" y="2248587"/>
            <a:ext cx="3446291" cy="3446291"/>
          </a:xfrm>
        </p:spPr>
      </p:pic>
    </p:spTree>
    <p:extLst>
      <p:ext uri="{BB962C8B-B14F-4D97-AF65-F5344CB8AC3E}">
        <p14:creationId xmlns:p14="http://schemas.microsoft.com/office/powerpoint/2010/main" val="233450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C215-B13F-A1A0-F074-140F4D11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Any Questions? 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87785-06A4-1E48-10D8-A1C624EFCB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2286" y="2582641"/>
            <a:ext cx="5414048" cy="2096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Segoe UI"/>
                <a:ea typeface="Calibri"/>
                <a:cs typeface="Segoe UI"/>
              </a:rPr>
              <a:t>Email:</a:t>
            </a:r>
            <a:r>
              <a:rPr lang="en-GB" sz="2800" dirty="0">
                <a:latin typeface="Segoe UI"/>
                <a:ea typeface="Calibri"/>
                <a:cs typeface="Segoe UI"/>
              </a:rPr>
              <a:t> </a:t>
            </a:r>
            <a:r>
              <a:rPr lang="en-GB" sz="2800" dirty="0">
                <a:latin typeface="Segoe UI"/>
                <a:ea typeface="Calibri"/>
                <a:cs typeface="Segoe UI"/>
                <a:hlinkClick r:id="rId2"/>
              </a:rPr>
              <a:t>researchculture@lancaster.ac.uk</a:t>
            </a:r>
            <a:endParaRPr lang="en-US" dirty="0"/>
          </a:p>
          <a:p>
            <a:pPr marL="0" indent="0">
              <a:buNone/>
            </a:pPr>
            <a:endParaRPr lang="en-GB" sz="2800" dirty="0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endParaRPr lang="en-GB" sz="2800" dirty="0">
              <a:latin typeface="Segoe UI"/>
              <a:ea typeface="Calibri"/>
              <a:cs typeface="Segoe U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11766-49F8-8866-19E5-7E0C34C83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 descr="Different coloured question marks">
            <a:extLst>
              <a:ext uri="{FF2B5EF4-FFF2-40B4-BE49-F238E27FC236}">
                <a16:creationId xmlns:a16="http://schemas.microsoft.com/office/drawing/2014/main" id="{BE148712-1338-E31B-910E-803603D8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8" y="2024736"/>
            <a:ext cx="5420033" cy="32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546A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3c0e32-3cc7-4b2d-b3f4-906548ac66b1" xsi:nil="true"/>
    <lcf76f155ced4ddcb4097134ff3c332f xmlns="c61c018f-b697-41c2-9c30-507530ff38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E7BF198F7D4439EF7DE36C3F4560E" ma:contentTypeVersion="13" ma:contentTypeDescription="Create a new document." ma:contentTypeScope="" ma:versionID="fcf839530326c61c2540e30620c8de02">
  <xsd:schema xmlns:xsd="http://www.w3.org/2001/XMLSchema" xmlns:xs="http://www.w3.org/2001/XMLSchema" xmlns:p="http://schemas.microsoft.com/office/2006/metadata/properties" xmlns:ns2="c61c018f-b697-41c2-9c30-507530ff38ab" xmlns:ns3="ad3c0e32-3cc7-4b2d-b3f4-906548ac66b1" targetNamespace="http://schemas.microsoft.com/office/2006/metadata/properties" ma:root="true" ma:fieldsID="3f718a604ffd789df315080475463388" ns2:_="" ns3:_="">
    <xsd:import namespace="c61c018f-b697-41c2-9c30-507530ff38ab"/>
    <xsd:import namespace="ad3c0e32-3cc7-4b2d-b3f4-906548ac6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c018f-b697-41c2-9c30-507530ff3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c0e32-3cc7-4b2d-b3f4-906548ac66b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e202c06-a930-47cb-bea2-fa104a51614c}" ma:internalName="TaxCatchAll" ma:showField="CatchAllData" ma:web="ad3c0e32-3cc7-4b2d-b3f4-906548ac6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E5845-36E1-4721-B7CA-0E5502651D01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d3c0e32-3cc7-4b2d-b3f4-906548ac66b1"/>
    <ds:schemaRef ds:uri="c61c018f-b697-41c2-9c30-507530ff38a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FC7DCF-5A49-442B-9FFF-540AABCB8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F068D-D0EB-45F7-A11D-A8BC64B05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c018f-b697-41c2-9c30-507530ff38ab"/>
    <ds:schemaRef ds:uri="ad3c0e32-3cc7-4b2d-b3f4-906548ac6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703</Words>
  <Application>Microsoft Office PowerPoint</Application>
  <PresentationFormat>Widescreen</PresentationFormat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Researcher Career Development (Bridging) Scheme </vt:lpstr>
      <vt:lpstr>PowerPoint Presentation</vt:lpstr>
      <vt:lpstr>Purpose of the Scheme</vt:lpstr>
      <vt:lpstr>Eligibility Criteria  </vt:lpstr>
      <vt:lpstr>Terms of the Scheme   </vt:lpstr>
      <vt:lpstr>Prioritisation  </vt:lpstr>
      <vt:lpstr>What details are needed about research grants?   </vt:lpstr>
      <vt:lpstr>When to apply </vt:lpstr>
      <vt:lpstr>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Atkinson, Chris</dc:creator>
  <cp:lastModifiedBy>Atkinson, Chris</cp:lastModifiedBy>
  <cp:revision>401</cp:revision>
  <dcterms:created xsi:type="dcterms:W3CDTF">2020-06-05T17:03:52Z</dcterms:created>
  <dcterms:modified xsi:type="dcterms:W3CDTF">2026-07-22T12:02:36Z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0x01010032BE7BF198F7D4439EF7DE36C3F4560E</vt:lpwstr>
  </property>
  <property fmtid="{D5CDD505-2E9C-101B-9397-08002B2CF9AE}" pid="3" name="MediaServiceImageTags">
    <vt:lpwstr/>
  </property>
</Properties>
</file>