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</p:sldMasterIdLst>
  <p:notesMasterIdLst>
    <p:notesMasterId r:id="rId18"/>
  </p:notesMasterIdLst>
  <p:sldIdLst>
    <p:sldId id="257" r:id="rId2"/>
    <p:sldId id="265" r:id="rId3"/>
    <p:sldId id="270" r:id="rId4"/>
    <p:sldId id="271" r:id="rId5"/>
    <p:sldId id="274" r:id="rId6"/>
    <p:sldId id="275" r:id="rId7"/>
    <p:sldId id="277" r:id="rId8"/>
    <p:sldId id="264" r:id="rId9"/>
    <p:sldId id="263" r:id="rId10"/>
    <p:sldId id="273" r:id="rId11"/>
    <p:sldId id="269" r:id="rId12"/>
    <p:sldId id="278" r:id="rId13"/>
    <p:sldId id="272" r:id="rId14"/>
    <p:sldId id="279" r:id="rId15"/>
    <p:sldId id="28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1B"/>
    <a:srgbClr val="000000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3" autoAdjust="0"/>
    <p:restoredTop sz="94679" autoAdjust="0"/>
  </p:normalViewPr>
  <p:slideViewPr>
    <p:cSldViewPr snapToGrid="0">
      <p:cViewPr varScale="1">
        <p:scale>
          <a:sx n="63" d="100"/>
          <a:sy n="63" d="100"/>
        </p:scale>
        <p:origin x="11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224A9-990A-FD40-AC54-3D435D8554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54B101-7B17-5C4F-B90B-F9984B1B9397}">
      <dgm:prSet/>
      <dgm:spPr/>
      <dgm:t>
        <a:bodyPr/>
        <a:lstStyle/>
        <a:p>
          <a:r>
            <a:rPr lang="en-US" dirty="0"/>
            <a:t>Chain &amp; independent</a:t>
          </a:r>
          <a:endParaRPr lang="en-GB" dirty="0"/>
        </a:p>
      </dgm:t>
    </dgm:pt>
    <dgm:pt modelId="{A7B4D9C4-FC8E-3C49-9095-BBF8BCBAB4C3}" type="parTrans" cxnId="{36FB9937-28DC-6248-B5BC-D551BEF23EE1}">
      <dgm:prSet/>
      <dgm:spPr/>
      <dgm:t>
        <a:bodyPr/>
        <a:lstStyle/>
        <a:p>
          <a:endParaRPr lang="en-GB"/>
        </a:p>
      </dgm:t>
    </dgm:pt>
    <dgm:pt modelId="{A9B788A5-F223-AA4E-90FB-A8E5DA2263DE}" type="sibTrans" cxnId="{36FB9937-28DC-6248-B5BC-D551BEF23EE1}">
      <dgm:prSet/>
      <dgm:spPr/>
      <dgm:t>
        <a:bodyPr/>
        <a:lstStyle/>
        <a:p>
          <a:endParaRPr lang="en-GB"/>
        </a:p>
      </dgm:t>
    </dgm:pt>
    <dgm:pt modelId="{C977CE76-83DA-4F49-9E4D-EF27B1240DF6}">
      <dgm:prSet/>
      <dgm:spPr/>
      <dgm:t>
        <a:bodyPr/>
        <a:lstStyle/>
        <a:p>
          <a:r>
            <a:rPr lang="en-US" dirty="0"/>
            <a:t>Residential &amp; Residential and nursing</a:t>
          </a:r>
          <a:endParaRPr lang="en-GB" dirty="0"/>
        </a:p>
      </dgm:t>
    </dgm:pt>
    <dgm:pt modelId="{C3921614-CAAB-6C4B-89C9-F75B32A56C52}" type="parTrans" cxnId="{5EEC2979-8111-5547-9297-46F40B584A93}">
      <dgm:prSet/>
      <dgm:spPr/>
      <dgm:t>
        <a:bodyPr/>
        <a:lstStyle/>
        <a:p>
          <a:endParaRPr lang="en-GB"/>
        </a:p>
      </dgm:t>
    </dgm:pt>
    <dgm:pt modelId="{4DBE966C-E2EF-9B45-B95E-ACF3DB4D4D62}" type="sibTrans" cxnId="{5EEC2979-8111-5547-9297-46F40B584A93}">
      <dgm:prSet/>
      <dgm:spPr/>
      <dgm:t>
        <a:bodyPr/>
        <a:lstStyle/>
        <a:p>
          <a:endParaRPr lang="en-GB"/>
        </a:p>
      </dgm:t>
    </dgm:pt>
    <dgm:pt modelId="{A9140168-6B7D-DC41-9DAA-4AD5C10B2304}">
      <dgm:prSet/>
      <dgm:spPr/>
      <dgm:t>
        <a:bodyPr/>
        <a:lstStyle/>
        <a:p>
          <a:r>
            <a:rPr lang="en-US"/>
            <a:t>20-75 beds</a:t>
          </a:r>
          <a:endParaRPr lang="en-GB"/>
        </a:p>
      </dgm:t>
    </dgm:pt>
    <dgm:pt modelId="{282CA9C6-4FC6-8C45-A70D-16092DADE672}" type="parTrans" cxnId="{447F8D58-FD90-8F43-8C69-72F8594835CA}">
      <dgm:prSet/>
      <dgm:spPr/>
      <dgm:t>
        <a:bodyPr/>
        <a:lstStyle/>
        <a:p>
          <a:endParaRPr lang="en-GB"/>
        </a:p>
      </dgm:t>
    </dgm:pt>
    <dgm:pt modelId="{0385543C-1F67-2E4E-AAFE-2BA4B43A3B2A}" type="sibTrans" cxnId="{447F8D58-FD90-8F43-8C69-72F8594835CA}">
      <dgm:prSet/>
      <dgm:spPr/>
      <dgm:t>
        <a:bodyPr/>
        <a:lstStyle/>
        <a:p>
          <a:endParaRPr lang="en-GB"/>
        </a:p>
      </dgm:t>
    </dgm:pt>
    <dgm:pt modelId="{5ED7B733-55E4-FA4C-B0C9-C19FB6EA9B50}">
      <dgm:prSet/>
      <dgm:spPr/>
      <dgm:t>
        <a:bodyPr/>
        <a:lstStyle/>
        <a:p>
          <a:r>
            <a:rPr lang="en-GB" dirty="0"/>
            <a:t>Rating “good” </a:t>
          </a:r>
        </a:p>
      </dgm:t>
    </dgm:pt>
    <dgm:pt modelId="{B1F003A2-DEF5-C247-B0C2-1FD386B92020}" type="parTrans" cxnId="{46655F8B-74D8-BE4C-A8D4-06DB86F8DAF6}">
      <dgm:prSet/>
      <dgm:spPr/>
      <dgm:t>
        <a:bodyPr/>
        <a:lstStyle/>
        <a:p>
          <a:endParaRPr lang="en-GB"/>
        </a:p>
      </dgm:t>
    </dgm:pt>
    <dgm:pt modelId="{33003FFE-9C58-6347-9A69-F71B0F7A2733}" type="sibTrans" cxnId="{46655F8B-74D8-BE4C-A8D4-06DB86F8DAF6}">
      <dgm:prSet/>
      <dgm:spPr/>
      <dgm:t>
        <a:bodyPr/>
        <a:lstStyle/>
        <a:p>
          <a:endParaRPr lang="en-GB"/>
        </a:p>
      </dgm:t>
    </dgm:pt>
    <dgm:pt modelId="{12EDB564-A132-BD42-AD89-0AEB1482BD2A}">
      <dgm:prSet/>
      <dgm:spPr/>
      <dgm:t>
        <a:bodyPr/>
        <a:lstStyle/>
        <a:p>
          <a:r>
            <a:rPr lang="en-GB" dirty="0"/>
            <a:t>Co. Durham &amp; Darlington</a:t>
          </a:r>
        </a:p>
      </dgm:t>
    </dgm:pt>
    <dgm:pt modelId="{98BEACF2-0360-7648-8B01-93520BDD4EE2}" type="parTrans" cxnId="{406A0E52-91F8-5643-9CAB-105C1764FE51}">
      <dgm:prSet/>
      <dgm:spPr/>
      <dgm:t>
        <a:bodyPr/>
        <a:lstStyle/>
        <a:p>
          <a:endParaRPr lang="en-GB"/>
        </a:p>
      </dgm:t>
    </dgm:pt>
    <dgm:pt modelId="{0652D985-9EB8-674D-8780-C41B9404FFC8}" type="sibTrans" cxnId="{406A0E52-91F8-5643-9CAB-105C1764FE51}">
      <dgm:prSet/>
      <dgm:spPr/>
      <dgm:t>
        <a:bodyPr/>
        <a:lstStyle/>
        <a:p>
          <a:endParaRPr lang="en-GB"/>
        </a:p>
      </dgm:t>
    </dgm:pt>
    <dgm:pt modelId="{6846F0A3-17B0-AD49-AE9D-39B6A17E2467}" type="pres">
      <dgm:prSet presAssocID="{B94224A9-990A-FD40-AC54-3D435D8554CC}" presName="compositeShape" presStyleCnt="0">
        <dgm:presLayoutVars>
          <dgm:chMax val="7"/>
          <dgm:dir/>
          <dgm:resizeHandles val="exact"/>
        </dgm:presLayoutVars>
      </dgm:prSet>
      <dgm:spPr/>
    </dgm:pt>
    <dgm:pt modelId="{BB361CC2-9073-0042-9EAF-83DA8D57104C}" type="pres">
      <dgm:prSet presAssocID="{8554B101-7B17-5C4F-B90B-F9984B1B9397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4DD09CB5-A251-4746-9BAB-BDC314982871}" type="pres">
      <dgm:prSet presAssocID="{8554B101-7B17-5C4F-B90B-F9984B1B93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4F59DD7-01F8-E948-A874-AFCCD20AA37E}" type="pres">
      <dgm:prSet presAssocID="{C977CE76-83DA-4F49-9E4D-EF27B1240DF6}" presName="circ2" presStyleLbl="vennNode1" presStyleIdx="1" presStyleCnt="5"/>
      <dgm:spPr>
        <a:solidFill>
          <a:srgbClr val="C00000">
            <a:alpha val="50000"/>
          </a:srgbClr>
        </a:solidFill>
      </dgm:spPr>
    </dgm:pt>
    <dgm:pt modelId="{0B88E4EB-87AC-924F-9BD8-1C8269BE94B4}" type="pres">
      <dgm:prSet presAssocID="{C977CE76-83DA-4F49-9E4D-EF27B1240D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B75E4B-0D32-FA41-A7B8-34A7D3483FDF}" type="pres">
      <dgm:prSet presAssocID="{A9140168-6B7D-DC41-9DAA-4AD5C10B2304}" presName="circ3" presStyleLbl="vennNode1" presStyleIdx="2" presStyleCnt="5"/>
      <dgm:spPr>
        <a:solidFill>
          <a:srgbClr val="C00000">
            <a:alpha val="50000"/>
          </a:srgbClr>
        </a:solidFill>
      </dgm:spPr>
    </dgm:pt>
    <dgm:pt modelId="{8D81DB64-29A3-5043-A612-0AD5CBD013E0}" type="pres">
      <dgm:prSet presAssocID="{A9140168-6B7D-DC41-9DAA-4AD5C10B230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E434B8D-6FAA-7546-8DA7-2F96AEFDC543}" type="pres">
      <dgm:prSet presAssocID="{5ED7B733-55E4-FA4C-B0C9-C19FB6EA9B50}" presName="circ4" presStyleLbl="vennNode1" presStyleIdx="3" presStyleCnt="5"/>
      <dgm:spPr>
        <a:solidFill>
          <a:srgbClr val="C00000">
            <a:alpha val="50000"/>
          </a:srgbClr>
        </a:solidFill>
      </dgm:spPr>
    </dgm:pt>
    <dgm:pt modelId="{53E3FAC0-7501-F847-9F79-E2A33FD74C0D}" type="pres">
      <dgm:prSet presAssocID="{5ED7B733-55E4-FA4C-B0C9-C19FB6EA9B5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C0209D-E45B-F04C-B6B2-606D95E15341}" type="pres">
      <dgm:prSet presAssocID="{12EDB564-A132-BD42-AD89-0AEB1482BD2A}" presName="circ5" presStyleLbl="vennNode1" presStyleIdx="4" presStyleCnt="5"/>
      <dgm:spPr>
        <a:solidFill>
          <a:srgbClr val="C00000">
            <a:alpha val="50000"/>
          </a:srgbClr>
        </a:solidFill>
      </dgm:spPr>
    </dgm:pt>
    <dgm:pt modelId="{D0A6E697-236F-F141-B389-399E35900173}" type="pres">
      <dgm:prSet presAssocID="{12EDB564-A132-BD42-AD89-0AEB1482BD2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FB9937-28DC-6248-B5BC-D551BEF23EE1}" srcId="{B94224A9-990A-FD40-AC54-3D435D8554CC}" destId="{8554B101-7B17-5C4F-B90B-F9984B1B9397}" srcOrd="0" destOrd="0" parTransId="{A7B4D9C4-FC8E-3C49-9095-BBF8BCBAB4C3}" sibTransId="{A9B788A5-F223-AA4E-90FB-A8E5DA2263DE}"/>
    <dgm:cxn modelId="{ACA10C68-B1E4-F548-AABE-3F8B40E038EC}" type="presOf" srcId="{8554B101-7B17-5C4F-B90B-F9984B1B9397}" destId="{4DD09CB5-A251-4746-9BAB-BDC314982871}" srcOrd="0" destOrd="0" presId="urn:microsoft.com/office/officeart/2005/8/layout/venn1"/>
    <dgm:cxn modelId="{406A0E52-91F8-5643-9CAB-105C1764FE51}" srcId="{B94224A9-990A-FD40-AC54-3D435D8554CC}" destId="{12EDB564-A132-BD42-AD89-0AEB1482BD2A}" srcOrd="4" destOrd="0" parTransId="{98BEACF2-0360-7648-8B01-93520BDD4EE2}" sibTransId="{0652D985-9EB8-674D-8780-C41B9404FFC8}"/>
    <dgm:cxn modelId="{447F8D58-FD90-8F43-8C69-72F8594835CA}" srcId="{B94224A9-990A-FD40-AC54-3D435D8554CC}" destId="{A9140168-6B7D-DC41-9DAA-4AD5C10B2304}" srcOrd="2" destOrd="0" parTransId="{282CA9C6-4FC6-8C45-A70D-16092DADE672}" sibTransId="{0385543C-1F67-2E4E-AAFE-2BA4B43A3B2A}"/>
    <dgm:cxn modelId="{5EEC2979-8111-5547-9297-46F40B584A93}" srcId="{B94224A9-990A-FD40-AC54-3D435D8554CC}" destId="{C977CE76-83DA-4F49-9E4D-EF27B1240DF6}" srcOrd="1" destOrd="0" parTransId="{C3921614-CAAB-6C4B-89C9-F75B32A56C52}" sibTransId="{4DBE966C-E2EF-9B45-B95E-ACF3DB4D4D62}"/>
    <dgm:cxn modelId="{83A3FE79-B56B-824B-B693-06CEC8E0BF13}" type="presOf" srcId="{5ED7B733-55E4-FA4C-B0C9-C19FB6EA9B50}" destId="{53E3FAC0-7501-F847-9F79-E2A33FD74C0D}" srcOrd="0" destOrd="0" presId="urn:microsoft.com/office/officeart/2005/8/layout/venn1"/>
    <dgm:cxn modelId="{46655F8B-74D8-BE4C-A8D4-06DB86F8DAF6}" srcId="{B94224A9-990A-FD40-AC54-3D435D8554CC}" destId="{5ED7B733-55E4-FA4C-B0C9-C19FB6EA9B50}" srcOrd="3" destOrd="0" parTransId="{B1F003A2-DEF5-C247-B0C2-1FD386B92020}" sibTransId="{33003FFE-9C58-6347-9A69-F71B0F7A2733}"/>
    <dgm:cxn modelId="{57DC64AA-B55C-8D4A-888C-595ADD6919F6}" type="presOf" srcId="{A9140168-6B7D-DC41-9DAA-4AD5C10B2304}" destId="{8D81DB64-29A3-5043-A612-0AD5CBD013E0}" srcOrd="0" destOrd="0" presId="urn:microsoft.com/office/officeart/2005/8/layout/venn1"/>
    <dgm:cxn modelId="{92E39DAF-EDE2-7247-8B22-C1E8097D96B7}" type="presOf" srcId="{12EDB564-A132-BD42-AD89-0AEB1482BD2A}" destId="{D0A6E697-236F-F141-B389-399E35900173}" srcOrd="0" destOrd="0" presId="urn:microsoft.com/office/officeart/2005/8/layout/venn1"/>
    <dgm:cxn modelId="{0B0253B1-63A5-DC45-8772-55BDA211958B}" type="presOf" srcId="{B94224A9-990A-FD40-AC54-3D435D8554CC}" destId="{6846F0A3-17B0-AD49-AE9D-39B6A17E2467}" srcOrd="0" destOrd="0" presId="urn:microsoft.com/office/officeart/2005/8/layout/venn1"/>
    <dgm:cxn modelId="{02A754FC-880A-2045-AEC4-F732419F81FB}" type="presOf" srcId="{C977CE76-83DA-4F49-9E4D-EF27B1240DF6}" destId="{0B88E4EB-87AC-924F-9BD8-1C8269BE94B4}" srcOrd="0" destOrd="0" presId="urn:microsoft.com/office/officeart/2005/8/layout/venn1"/>
    <dgm:cxn modelId="{74C96B6E-4511-8D4D-868D-710C91C91341}" type="presParOf" srcId="{6846F0A3-17B0-AD49-AE9D-39B6A17E2467}" destId="{BB361CC2-9073-0042-9EAF-83DA8D57104C}" srcOrd="0" destOrd="0" presId="urn:microsoft.com/office/officeart/2005/8/layout/venn1"/>
    <dgm:cxn modelId="{D06DD760-1DFF-F84E-AA1B-DEF3A4774480}" type="presParOf" srcId="{6846F0A3-17B0-AD49-AE9D-39B6A17E2467}" destId="{4DD09CB5-A251-4746-9BAB-BDC314982871}" srcOrd="1" destOrd="0" presId="urn:microsoft.com/office/officeart/2005/8/layout/venn1"/>
    <dgm:cxn modelId="{2FFEFB29-4F7C-3549-9F7E-F47AE2E14357}" type="presParOf" srcId="{6846F0A3-17B0-AD49-AE9D-39B6A17E2467}" destId="{F4F59DD7-01F8-E948-A874-AFCCD20AA37E}" srcOrd="2" destOrd="0" presId="urn:microsoft.com/office/officeart/2005/8/layout/venn1"/>
    <dgm:cxn modelId="{9526AD17-9348-AD47-9211-F309D551A5A3}" type="presParOf" srcId="{6846F0A3-17B0-AD49-AE9D-39B6A17E2467}" destId="{0B88E4EB-87AC-924F-9BD8-1C8269BE94B4}" srcOrd="3" destOrd="0" presId="urn:microsoft.com/office/officeart/2005/8/layout/venn1"/>
    <dgm:cxn modelId="{51D7E1B4-C272-8D4D-B1B2-23F82A719F92}" type="presParOf" srcId="{6846F0A3-17B0-AD49-AE9D-39B6A17E2467}" destId="{E7B75E4B-0D32-FA41-A7B8-34A7D3483FDF}" srcOrd="4" destOrd="0" presId="urn:microsoft.com/office/officeart/2005/8/layout/venn1"/>
    <dgm:cxn modelId="{0CA91074-E120-D14D-8372-2D765DD48C08}" type="presParOf" srcId="{6846F0A3-17B0-AD49-AE9D-39B6A17E2467}" destId="{8D81DB64-29A3-5043-A612-0AD5CBD013E0}" srcOrd="5" destOrd="0" presId="urn:microsoft.com/office/officeart/2005/8/layout/venn1"/>
    <dgm:cxn modelId="{6C76D47B-FD84-A948-A267-5FF9E87C3D03}" type="presParOf" srcId="{6846F0A3-17B0-AD49-AE9D-39B6A17E2467}" destId="{0E434B8D-6FAA-7546-8DA7-2F96AEFDC543}" srcOrd="6" destOrd="0" presId="urn:microsoft.com/office/officeart/2005/8/layout/venn1"/>
    <dgm:cxn modelId="{D7EC4977-847E-BF43-94EE-0FC575ED99E5}" type="presParOf" srcId="{6846F0A3-17B0-AD49-AE9D-39B6A17E2467}" destId="{53E3FAC0-7501-F847-9F79-E2A33FD74C0D}" srcOrd="7" destOrd="0" presId="urn:microsoft.com/office/officeart/2005/8/layout/venn1"/>
    <dgm:cxn modelId="{78BC2A7C-68B3-AF4E-A896-EA461C5D6C61}" type="presParOf" srcId="{6846F0A3-17B0-AD49-AE9D-39B6A17E2467}" destId="{34C0209D-E45B-F04C-B6B2-606D95E15341}" srcOrd="8" destOrd="0" presId="urn:microsoft.com/office/officeart/2005/8/layout/venn1"/>
    <dgm:cxn modelId="{D804E144-1CF4-D543-96BF-A20204A82785}" type="presParOf" srcId="{6846F0A3-17B0-AD49-AE9D-39B6A17E2467}" destId="{D0A6E697-236F-F141-B389-399E3590017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A39E2-C036-424A-9021-22410DF593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5AC165-0C56-9A43-B3E7-5D0E11456AEE}">
      <dgm:prSet/>
      <dgm:spPr>
        <a:solidFill>
          <a:srgbClr val="B5121B"/>
        </a:solidFill>
      </dgm:spPr>
      <dgm:t>
        <a:bodyPr/>
        <a:lstStyle/>
        <a:p>
          <a:r>
            <a:rPr lang="en-GB" dirty="0"/>
            <a:t>Emotional impact on staff: resilience and it’s limits </a:t>
          </a:r>
        </a:p>
      </dgm:t>
    </dgm:pt>
    <dgm:pt modelId="{2926B6B0-62DD-4D40-B7EF-0A181ECD542F}" type="parTrans" cxnId="{A0D8ABDC-CAA1-4F43-B132-D1D9079841A0}">
      <dgm:prSet/>
      <dgm:spPr/>
      <dgm:t>
        <a:bodyPr/>
        <a:lstStyle/>
        <a:p>
          <a:endParaRPr lang="en-GB"/>
        </a:p>
      </dgm:t>
    </dgm:pt>
    <dgm:pt modelId="{36000CC3-BA78-8E4E-B0B9-62EE500FBE29}" type="sibTrans" cxnId="{A0D8ABDC-CAA1-4F43-B132-D1D9079841A0}">
      <dgm:prSet/>
      <dgm:spPr/>
      <dgm:t>
        <a:bodyPr/>
        <a:lstStyle/>
        <a:p>
          <a:endParaRPr lang="en-GB"/>
        </a:p>
      </dgm:t>
    </dgm:pt>
    <dgm:pt modelId="{ABF0A638-EFB3-E544-BCE8-9EFED16CED81}">
      <dgm:prSet/>
      <dgm:spPr>
        <a:solidFill>
          <a:srgbClr val="B5121B"/>
        </a:solidFill>
      </dgm:spPr>
      <dgm:t>
        <a:bodyPr/>
        <a:lstStyle/>
        <a:p>
          <a:r>
            <a:rPr lang="en-GB" dirty="0"/>
            <a:t>Social, emotional and behavioural impact on residents and their families </a:t>
          </a:r>
        </a:p>
      </dgm:t>
    </dgm:pt>
    <dgm:pt modelId="{9252AED6-F1D0-2641-AAC8-0E4D11C34520}" type="parTrans" cxnId="{F2D2A5C9-94EA-C548-9DF2-C0BA969A4210}">
      <dgm:prSet/>
      <dgm:spPr/>
      <dgm:t>
        <a:bodyPr/>
        <a:lstStyle/>
        <a:p>
          <a:endParaRPr lang="en-GB"/>
        </a:p>
      </dgm:t>
    </dgm:pt>
    <dgm:pt modelId="{E3E6B8F7-1772-E444-B48E-8B2D66368153}" type="sibTrans" cxnId="{F2D2A5C9-94EA-C548-9DF2-C0BA969A4210}">
      <dgm:prSet/>
      <dgm:spPr/>
      <dgm:t>
        <a:bodyPr/>
        <a:lstStyle/>
        <a:p>
          <a:endParaRPr lang="en-GB"/>
        </a:p>
      </dgm:t>
    </dgm:pt>
    <dgm:pt modelId="{C4D41B9A-89E3-E343-9059-9517B5698A78}">
      <dgm:prSet/>
      <dgm:spPr>
        <a:solidFill>
          <a:srgbClr val="B5121B"/>
        </a:solidFill>
      </dgm:spPr>
      <dgm:t>
        <a:bodyPr/>
        <a:lstStyle/>
        <a:p>
          <a:r>
            <a:rPr lang="en-GB" dirty="0"/>
            <a:t>Politics, policy and pressure: guidelines in flux and media coverage </a:t>
          </a:r>
        </a:p>
      </dgm:t>
    </dgm:pt>
    <dgm:pt modelId="{861DE9E8-3BE2-6746-80BE-23246A7EC7F0}" type="parTrans" cxnId="{52C3E436-AE63-1F4B-B364-0FBC34C96222}">
      <dgm:prSet/>
      <dgm:spPr/>
      <dgm:t>
        <a:bodyPr/>
        <a:lstStyle/>
        <a:p>
          <a:endParaRPr lang="en-GB"/>
        </a:p>
      </dgm:t>
    </dgm:pt>
    <dgm:pt modelId="{234DD38B-522C-4045-8FE9-D0A0D3C0C6DD}" type="sibTrans" cxnId="{52C3E436-AE63-1F4B-B364-0FBC34C96222}">
      <dgm:prSet/>
      <dgm:spPr/>
      <dgm:t>
        <a:bodyPr/>
        <a:lstStyle/>
        <a:p>
          <a:endParaRPr lang="en-GB"/>
        </a:p>
      </dgm:t>
    </dgm:pt>
    <dgm:pt modelId="{F745BC31-477B-FA4E-8A85-6803B28CBA67}">
      <dgm:prSet/>
      <dgm:spPr>
        <a:solidFill>
          <a:srgbClr val="B5121B"/>
        </a:solidFill>
      </dgm:spPr>
      <dgm:t>
        <a:bodyPr/>
        <a:lstStyle/>
        <a:p>
          <a:r>
            <a:rPr lang="en-GB" dirty="0"/>
            <a:t>Bridging the gap: Increased cross sector and community collaboration </a:t>
          </a:r>
        </a:p>
      </dgm:t>
    </dgm:pt>
    <dgm:pt modelId="{98F92D2B-00FD-E543-8B43-F0035F670DB9}" type="parTrans" cxnId="{91E2680E-AC38-A44E-999E-CE325195F5F4}">
      <dgm:prSet/>
      <dgm:spPr/>
      <dgm:t>
        <a:bodyPr/>
        <a:lstStyle/>
        <a:p>
          <a:endParaRPr lang="en-GB"/>
        </a:p>
      </dgm:t>
    </dgm:pt>
    <dgm:pt modelId="{E7ED9E27-B149-A640-AF4A-D601EBEF7068}" type="sibTrans" cxnId="{91E2680E-AC38-A44E-999E-CE325195F5F4}">
      <dgm:prSet/>
      <dgm:spPr/>
      <dgm:t>
        <a:bodyPr/>
        <a:lstStyle/>
        <a:p>
          <a:endParaRPr lang="en-GB"/>
        </a:p>
      </dgm:t>
    </dgm:pt>
    <dgm:pt modelId="{3CCEE9F5-6DD9-0349-81E3-F3D33CAD7749}">
      <dgm:prSet/>
      <dgm:spPr>
        <a:solidFill>
          <a:srgbClr val="B5121B"/>
        </a:solidFill>
      </dgm:spPr>
      <dgm:t>
        <a:bodyPr/>
        <a:lstStyle/>
        <a:p>
          <a:r>
            <a:rPr lang="en-GB" dirty="0"/>
            <a:t>Infection control becoming normalised </a:t>
          </a:r>
        </a:p>
      </dgm:t>
    </dgm:pt>
    <dgm:pt modelId="{0A091701-566E-EB4D-9A74-12145A63984A}" type="parTrans" cxnId="{53858172-EDF4-2D42-A126-CA2A5379D929}">
      <dgm:prSet/>
      <dgm:spPr/>
      <dgm:t>
        <a:bodyPr/>
        <a:lstStyle/>
        <a:p>
          <a:endParaRPr lang="en-GB"/>
        </a:p>
      </dgm:t>
    </dgm:pt>
    <dgm:pt modelId="{E82368BD-EFBF-FF48-899E-A263B38C5A86}" type="sibTrans" cxnId="{53858172-EDF4-2D42-A126-CA2A5379D929}">
      <dgm:prSet/>
      <dgm:spPr/>
      <dgm:t>
        <a:bodyPr/>
        <a:lstStyle/>
        <a:p>
          <a:endParaRPr lang="en-GB"/>
        </a:p>
      </dgm:t>
    </dgm:pt>
    <dgm:pt modelId="{149674FB-B4E1-5D49-AA08-854589E1699C}" type="pres">
      <dgm:prSet presAssocID="{88BA39E2-C036-424A-9021-22410DF59378}" presName="linearFlow" presStyleCnt="0">
        <dgm:presLayoutVars>
          <dgm:dir/>
          <dgm:resizeHandles val="exact"/>
        </dgm:presLayoutVars>
      </dgm:prSet>
      <dgm:spPr/>
    </dgm:pt>
    <dgm:pt modelId="{AB362283-9934-144A-9AC9-F21BD9E9DE58}" type="pres">
      <dgm:prSet presAssocID="{425AC165-0C56-9A43-B3E7-5D0E11456AEE}" presName="composite" presStyleCnt="0"/>
      <dgm:spPr/>
    </dgm:pt>
    <dgm:pt modelId="{C7647C54-6FAF-784D-95D6-A11579B79CFE}" type="pres">
      <dgm:prSet presAssocID="{425AC165-0C56-9A43-B3E7-5D0E11456AEE}" presName="imgShp" presStyleLbl="fgImgPlace1" presStyleIdx="0" presStyleCnt="5"/>
      <dgm:spPr>
        <a:solidFill>
          <a:srgbClr val="C00000"/>
        </a:solidFill>
      </dgm:spPr>
    </dgm:pt>
    <dgm:pt modelId="{863D7C3B-E41A-5847-8A96-6C846ADEE34F}" type="pres">
      <dgm:prSet presAssocID="{425AC165-0C56-9A43-B3E7-5D0E11456AEE}" presName="txShp" presStyleLbl="node1" presStyleIdx="0" presStyleCnt="5">
        <dgm:presLayoutVars>
          <dgm:bulletEnabled val="1"/>
        </dgm:presLayoutVars>
      </dgm:prSet>
      <dgm:spPr/>
    </dgm:pt>
    <dgm:pt modelId="{48010872-6F15-2C45-A61C-CEC56A158970}" type="pres">
      <dgm:prSet presAssocID="{36000CC3-BA78-8E4E-B0B9-62EE500FBE29}" presName="spacing" presStyleCnt="0"/>
      <dgm:spPr/>
    </dgm:pt>
    <dgm:pt modelId="{D3C6E239-45A0-A34D-B01B-F9DA75FE73CB}" type="pres">
      <dgm:prSet presAssocID="{ABF0A638-EFB3-E544-BCE8-9EFED16CED81}" presName="composite" presStyleCnt="0"/>
      <dgm:spPr/>
    </dgm:pt>
    <dgm:pt modelId="{18498346-933F-9644-ABED-991B7728B75B}" type="pres">
      <dgm:prSet presAssocID="{ABF0A638-EFB3-E544-BCE8-9EFED16CED81}" presName="imgShp" presStyleLbl="fgImgPlace1" presStyleIdx="1" presStyleCnt="5"/>
      <dgm:spPr>
        <a:solidFill>
          <a:srgbClr val="C00000"/>
        </a:solidFill>
      </dgm:spPr>
    </dgm:pt>
    <dgm:pt modelId="{125C766E-8560-3F48-A253-CB37944FA2CA}" type="pres">
      <dgm:prSet presAssocID="{ABF0A638-EFB3-E544-BCE8-9EFED16CED81}" presName="txShp" presStyleLbl="node1" presStyleIdx="1" presStyleCnt="5">
        <dgm:presLayoutVars>
          <dgm:bulletEnabled val="1"/>
        </dgm:presLayoutVars>
      </dgm:prSet>
      <dgm:spPr/>
    </dgm:pt>
    <dgm:pt modelId="{89A96CBB-3391-264C-B445-AC0B4722A42E}" type="pres">
      <dgm:prSet presAssocID="{E3E6B8F7-1772-E444-B48E-8B2D66368153}" presName="spacing" presStyleCnt="0"/>
      <dgm:spPr/>
    </dgm:pt>
    <dgm:pt modelId="{7E39725B-19C2-1B4E-BF5D-81B240A87D5D}" type="pres">
      <dgm:prSet presAssocID="{C4D41B9A-89E3-E343-9059-9517B5698A78}" presName="composite" presStyleCnt="0"/>
      <dgm:spPr/>
    </dgm:pt>
    <dgm:pt modelId="{328D01AA-4C7B-6349-86C9-42FC3DD0EC6B}" type="pres">
      <dgm:prSet presAssocID="{C4D41B9A-89E3-E343-9059-9517B5698A78}" presName="imgShp" presStyleLbl="fgImgPlace1" presStyleIdx="2" presStyleCnt="5"/>
      <dgm:spPr>
        <a:solidFill>
          <a:srgbClr val="B5121B"/>
        </a:solidFill>
      </dgm:spPr>
    </dgm:pt>
    <dgm:pt modelId="{0E3FE62E-BAF7-2847-AE18-044D47B6765B}" type="pres">
      <dgm:prSet presAssocID="{C4D41B9A-89E3-E343-9059-9517B5698A78}" presName="txShp" presStyleLbl="node1" presStyleIdx="2" presStyleCnt="5">
        <dgm:presLayoutVars>
          <dgm:bulletEnabled val="1"/>
        </dgm:presLayoutVars>
      </dgm:prSet>
      <dgm:spPr/>
    </dgm:pt>
    <dgm:pt modelId="{47666A99-E3F3-2A45-A6BD-54ED3FF15320}" type="pres">
      <dgm:prSet presAssocID="{234DD38B-522C-4045-8FE9-D0A0D3C0C6DD}" presName="spacing" presStyleCnt="0"/>
      <dgm:spPr/>
    </dgm:pt>
    <dgm:pt modelId="{002FA233-C36E-1742-8F3C-822DD0942C5F}" type="pres">
      <dgm:prSet presAssocID="{F745BC31-477B-FA4E-8A85-6803B28CBA67}" presName="composite" presStyleCnt="0"/>
      <dgm:spPr/>
    </dgm:pt>
    <dgm:pt modelId="{2A46F6C0-BF1E-3343-B8A5-67D7132A80B4}" type="pres">
      <dgm:prSet presAssocID="{F745BC31-477B-FA4E-8A85-6803B28CBA67}" presName="imgShp" presStyleLbl="fgImgPlace1" presStyleIdx="3" presStyleCnt="5"/>
      <dgm:spPr>
        <a:solidFill>
          <a:srgbClr val="B5121B"/>
        </a:solidFill>
      </dgm:spPr>
    </dgm:pt>
    <dgm:pt modelId="{6D5F58EA-1B6F-314E-87E7-508C265CE66E}" type="pres">
      <dgm:prSet presAssocID="{F745BC31-477B-FA4E-8A85-6803B28CBA67}" presName="txShp" presStyleLbl="node1" presStyleIdx="3" presStyleCnt="5">
        <dgm:presLayoutVars>
          <dgm:bulletEnabled val="1"/>
        </dgm:presLayoutVars>
      </dgm:prSet>
      <dgm:spPr/>
    </dgm:pt>
    <dgm:pt modelId="{4272071D-93C9-314C-8C4B-9CCE859A42FB}" type="pres">
      <dgm:prSet presAssocID="{E7ED9E27-B149-A640-AF4A-D601EBEF7068}" presName="spacing" presStyleCnt="0"/>
      <dgm:spPr/>
    </dgm:pt>
    <dgm:pt modelId="{1267A989-6461-E344-A690-0E1CB180F5D7}" type="pres">
      <dgm:prSet presAssocID="{3CCEE9F5-6DD9-0349-81E3-F3D33CAD7749}" presName="composite" presStyleCnt="0"/>
      <dgm:spPr/>
    </dgm:pt>
    <dgm:pt modelId="{420E85A8-6102-5A44-A38E-A8CA5F2BAD2C}" type="pres">
      <dgm:prSet presAssocID="{3CCEE9F5-6DD9-0349-81E3-F3D33CAD7749}" presName="imgShp" presStyleLbl="fgImgPlace1" presStyleIdx="4" presStyleCnt="5"/>
      <dgm:spPr>
        <a:solidFill>
          <a:srgbClr val="B5121B"/>
        </a:solidFill>
      </dgm:spPr>
    </dgm:pt>
    <dgm:pt modelId="{7AEE1D15-B1F6-8648-8FA8-BE1B274DF527}" type="pres">
      <dgm:prSet presAssocID="{3CCEE9F5-6DD9-0349-81E3-F3D33CAD7749}" presName="txShp" presStyleLbl="node1" presStyleIdx="4" presStyleCnt="5">
        <dgm:presLayoutVars>
          <dgm:bulletEnabled val="1"/>
        </dgm:presLayoutVars>
      </dgm:prSet>
      <dgm:spPr/>
    </dgm:pt>
  </dgm:ptLst>
  <dgm:cxnLst>
    <dgm:cxn modelId="{91E2680E-AC38-A44E-999E-CE325195F5F4}" srcId="{88BA39E2-C036-424A-9021-22410DF59378}" destId="{F745BC31-477B-FA4E-8A85-6803B28CBA67}" srcOrd="3" destOrd="0" parTransId="{98F92D2B-00FD-E543-8B43-F0035F670DB9}" sibTransId="{E7ED9E27-B149-A640-AF4A-D601EBEF7068}"/>
    <dgm:cxn modelId="{52C3E436-AE63-1F4B-B364-0FBC34C96222}" srcId="{88BA39E2-C036-424A-9021-22410DF59378}" destId="{C4D41B9A-89E3-E343-9059-9517B5698A78}" srcOrd="2" destOrd="0" parTransId="{861DE9E8-3BE2-6746-80BE-23246A7EC7F0}" sibTransId="{234DD38B-522C-4045-8FE9-D0A0D3C0C6DD}"/>
    <dgm:cxn modelId="{1BFBC14B-083A-6C48-92C5-BAD783CF5EE1}" type="presOf" srcId="{88BA39E2-C036-424A-9021-22410DF59378}" destId="{149674FB-B4E1-5D49-AA08-854589E1699C}" srcOrd="0" destOrd="0" presId="urn:microsoft.com/office/officeart/2005/8/layout/vList3"/>
    <dgm:cxn modelId="{CCC9C96D-689D-2742-A31C-8584BCFE9A00}" type="presOf" srcId="{ABF0A638-EFB3-E544-BCE8-9EFED16CED81}" destId="{125C766E-8560-3F48-A253-CB37944FA2CA}" srcOrd="0" destOrd="0" presId="urn:microsoft.com/office/officeart/2005/8/layout/vList3"/>
    <dgm:cxn modelId="{53858172-EDF4-2D42-A126-CA2A5379D929}" srcId="{88BA39E2-C036-424A-9021-22410DF59378}" destId="{3CCEE9F5-6DD9-0349-81E3-F3D33CAD7749}" srcOrd="4" destOrd="0" parTransId="{0A091701-566E-EB4D-9A74-12145A63984A}" sibTransId="{E82368BD-EFBF-FF48-899E-A263B38C5A86}"/>
    <dgm:cxn modelId="{B453A476-57DF-B44F-8585-445E6C2500D4}" type="presOf" srcId="{F745BC31-477B-FA4E-8A85-6803B28CBA67}" destId="{6D5F58EA-1B6F-314E-87E7-508C265CE66E}" srcOrd="0" destOrd="0" presId="urn:microsoft.com/office/officeart/2005/8/layout/vList3"/>
    <dgm:cxn modelId="{2BE0A88E-30E6-3845-A042-E8EBFDF550E5}" type="presOf" srcId="{3CCEE9F5-6DD9-0349-81E3-F3D33CAD7749}" destId="{7AEE1D15-B1F6-8648-8FA8-BE1B274DF527}" srcOrd="0" destOrd="0" presId="urn:microsoft.com/office/officeart/2005/8/layout/vList3"/>
    <dgm:cxn modelId="{F2D2A5C9-94EA-C548-9DF2-C0BA969A4210}" srcId="{88BA39E2-C036-424A-9021-22410DF59378}" destId="{ABF0A638-EFB3-E544-BCE8-9EFED16CED81}" srcOrd="1" destOrd="0" parTransId="{9252AED6-F1D0-2641-AAC8-0E4D11C34520}" sibTransId="{E3E6B8F7-1772-E444-B48E-8B2D66368153}"/>
    <dgm:cxn modelId="{A0D8ABDC-CAA1-4F43-B132-D1D9079841A0}" srcId="{88BA39E2-C036-424A-9021-22410DF59378}" destId="{425AC165-0C56-9A43-B3E7-5D0E11456AEE}" srcOrd="0" destOrd="0" parTransId="{2926B6B0-62DD-4D40-B7EF-0A181ECD542F}" sibTransId="{36000CC3-BA78-8E4E-B0B9-62EE500FBE29}"/>
    <dgm:cxn modelId="{2EF424FA-4855-F543-8082-505E29F7EB8E}" type="presOf" srcId="{C4D41B9A-89E3-E343-9059-9517B5698A78}" destId="{0E3FE62E-BAF7-2847-AE18-044D47B6765B}" srcOrd="0" destOrd="0" presId="urn:microsoft.com/office/officeart/2005/8/layout/vList3"/>
    <dgm:cxn modelId="{306753FC-E9D3-9747-BCB8-6CFF42EDF139}" type="presOf" srcId="{425AC165-0C56-9A43-B3E7-5D0E11456AEE}" destId="{863D7C3B-E41A-5847-8A96-6C846ADEE34F}" srcOrd="0" destOrd="0" presId="urn:microsoft.com/office/officeart/2005/8/layout/vList3"/>
    <dgm:cxn modelId="{59878DCC-5A26-E14F-A9F3-218046CAB93B}" type="presParOf" srcId="{149674FB-B4E1-5D49-AA08-854589E1699C}" destId="{AB362283-9934-144A-9AC9-F21BD9E9DE58}" srcOrd="0" destOrd="0" presId="urn:microsoft.com/office/officeart/2005/8/layout/vList3"/>
    <dgm:cxn modelId="{757A56F1-813E-744B-BA39-6480A1D510DE}" type="presParOf" srcId="{AB362283-9934-144A-9AC9-F21BD9E9DE58}" destId="{C7647C54-6FAF-784D-95D6-A11579B79CFE}" srcOrd="0" destOrd="0" presId="urn:microsoft.com/office/officeart/2005/8/layout/vList3"/>
    <dgm:cxn modelId="{5CA0F0EC-FD31-4742-A09A-E107B5D75B84}" type="presParOf" srcId="{AB362283-9934-144A-9AC9-F21BD9E9DE58}" destId="{863D7C3B-E41A-5847-8A96-6C846ADEE34F}" srcOrd="1" destOrd="0" presId="urn:microsoft.com/office/officeart/2005/8/layout/vList3"/>
    <dgm:cxn modelId="{03220FFF-34EA-5549-956F-C3467DD1A981}" type="presParOf" srcId="{149674FB-B4E1-5D49-AA08-854589E1699C}" destId="{48010872-6F15-2C45-A61C-CEC56A158970}" srcOrd="1" destOrd="0" presId="urn:microsoft.com/office/officeart/2005/8/layout/vList3"/>
    <dgm:cxn modelId="{BA6DECA4-F407-7A4F-B360-7206DF548EDE}" type="presParOf" srcId="{149674FB-B4E1-5D49-AA08-854589E1699C}" destId="{D3C6E239-45A0-A34D-B01B-F9DA75FE73CB}" srcOrd="2" destOrd="0" presId="urn:microsoft.com/office/officeart/2005/8/layout/vList3"/>
    <dgm:cxn modelId="{F1BEDF70-725F-9849-B493-98EDB089F9C2}" type="presParOf" srcId="{D3C6E239-45A0-A34D-B01B-F9DA75FE73CB}" destId="{18498346-933F-9644-ABED-991B7728B75B}" srcOrd="0" destOrd="0" presId="urn:microsoft.com/office/officeart/2005/8/layout/vList3"/>
    <dgm:cxn modelId="{968CB11F-040E-1E41-9504-A0D7B688BFB6}" type="presParOf" srcId="{D3C6E239-45A0-A34D-B01B-F9DA75FE73CB}" destId="{125C766E-8560-3F48-A253-CB37944FA2CA}" srcOrd="1" destOrd="0" presId="urn:microsoft.com/office/officeart/2005/8/layout/vList3"/>
    <dgm:cxn modelId="{B4C29467-15E3-634B-A527-CEFB29DC9BE8}" type="presParOf" srcId="{149674FB-B4E1-5D49-AA08-854589E1699C}" destId="{89A96CBB-3391-264C-B445-AC0B4722A42E}" srcOrd="3" destOrd="0" presId="urn:microsoft.com/office/officeart/2005/8/layout/vList3"/>
    <dgm:cxn modelId="{A2ACB9BD-FF97-8F46-8FEE-9DDF567F4D08}" type="presParOf" srcId="{149674FB-B4E1-5D49-AA08-854589E1699C}" destId="{7E39725B-19C2-1B4E-BF5D-81B240A87D5D}" srcOrd="4" destOrd="0" presId="urn:microsoft.com/office/officeart/2005/8/layout/vList3"/>
    <dgm:cxn modelId="{5C1964FC-69C1-774C-BE67-701461943384}" type="presParOf" srcId="{7E39725B-19C2-1B4E-BF5D-81B240A87D5D}" destId="{328D01AA-4C7B-6349-86C9-42FC3DD0EC6B}" srcOrd="0" destOrd="0" presId="urn:microsoft.com/office/officeart/2005/8/layout/vList3"/>
    <dgm:cxn modelId="{3722C255-E420-934E-ADA0-024D2D4ACED8}" type="presParOf" srcId="{7E39725B-19C2-1B4E-BF5D-81B240A87D5D}" destId="{0E3FE62E-BAF7-2847-AE18-044D47B6765B}" srcOrd="1" destOrd="0" presId="urn:microsoft.com/office/officeart/2005/8/layout/vList3"/>
    <dgm:cxn modelId="{74B96E9D-60D3-804F-B008-11300CBC27C8}" type="presParOf" srcId="{149674FB-B4E1-5D49-AA08-854589E1699C}" destId="{47666A99-E3F3-2A45-A6BD-54ED3FF15320}" srcOrd="5" destOrd="0" presId="urn:microsoft.com/office/officeart/2005/8/layout/vList3"/>
    <dgm:cxn modelId="{998A5DFB-52CA-B14A-8445-5690E5DE4439}" type="presParOf" srcId="{149674FB-B4E1-5D49-AA08-854589E1699C}" destId="{002FA233-C36E-1742-8F3C-822DD0942C5F}" srcOrd="6" destOrd="0" presId="urn:microsoft.com/office/officeart/2005/8/layout/vList3"/>
    <dgm:cxn modelId="{A7DC3BCD-5259-EF47-A94C-7C073CBF17C3}" type="presParOf" srcId="{002FA233-C36E-1742-8F3C-822DD0942C5F}" destId="{2A46F6C0-BF1E-3343-B8A5-67D7132A80B4}" srcOrd="0" destOrd="0" presId="urn:microsoft.com/office/officeart/2005/8/layout/vList3"/>
    <dgm:cxn modelId="{E6E7799B-5880-AF46-8FD6-C108B2040CA0}" type="presParOf" srcId="{002FA233-C36E-1742-8F3C-822DD0942C5F}" destId="{6D5F58EA-1B6F-314E-87E7-508C265CE66E}" srcOrd="1" destOrd="0" presId="urn:microsoft.com/office/officeart/2005/8/layout/vList3"/>
    <dgm:cxn modelId="{90438FC7-C8AF-1B41-A27E-8C6F97D33849}" type="presParOf" srcId="{149674FB-B4E1-5D49-AA08-854589E1699C}" destId="{4272071D-93C9-314C-8C4B-9CCE859A42FB}" srcOrd="7" destOrd="0" presId="urn:microsoft.com/office/officeart/2005/8/layout/vList3"/>
    <dgm:cxn modelId="{68074E7E-DED3-AA42-9C67-EB2C50A08823}" type="presParOf" srcId="{149674FB-B4E1-5D49-AA08-854589E1699C}" destId="{1267A989-6461-E344-A690-0E1CB180F5D7}" srcOrd="8" destOrd="0" presId="urn:microsoft.com/office/officeart/2005/8/layout/vList3"/>
    <dgm:cxn modelId="{95708181-4FB1-5D4C-8BD9-F446E911DDAC}" type="presParOf" srcId="{1267A989-6461-E344-A690-0E1CB180F5D7}" destId="{420E85A8-6102-5A44-A38E-A8CA5F2BAD2C}" srcOrd="0" destOrd="0" presId="urn:microsoft.com/office/officeart/2005/8/layout/vList3"/>
    <dgm:cxn modelId="{9A148047-D789-5A40-9143-85875264DC36}" type="presParOf" srcId="{1267A989-6461-E344-A690-0E1CB180F5D7}" destId="{7AEE1D15-B1F6-8648-8FA8-BE1B274DF5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BEE4D-6F59-7443-8ED0-1C0828CD772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56D79D-4758-E04D-AF2D-F6FAF66BC7B7}">
      <dgm:prSet/>
      <dgm:spPr>
        <a:solidFill>
          <a:srgbClr val="B5121B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What was happening</a:t>
          </a:r>
          <a:r>
            <a:rPr lang="en-US" dirty="0"/>
            <a:t>: </a:t>
          </a:r>
          <a:endParaRPr lang="en-GB" dirty="0"/>
        </a:p>
      </dgm:t>
    </dgm:pt>
    <dgm:pt modelId="{CF00A7F4-75D8-AD4F-BAF5-C058EA90BC68}" type="parTrans" cxnId="{7B8F4CC1-76F5-8943-BD2F-A41F2BFB7440}">
      <dgm:prSet/>
      <dgm:spPr/>
      <dgm:t>
        <a:bodyPr/>
        <a:lstStyle/>
        <a:p>
          <a:endParaRPr lang="en-GB"/>
        </a:p>
      </dgm:t>
    </dgm:pt>
    <dgm:pt modelId="{D2494124-4F3F-4647-B9E4-8EFCAAA253F1}" type="sibTrans" cxnId="{7B8F4CC1-76F5-8943-BD2F-A41F2BFB7440}">
      <dgm:prSet/>
      <dgm:spPr/>
      <dgm:t>
        <a:bodyPr/>
        <a:lstStyle/>
        <a:p>
          <a:endParaRPr lang="en-GB"/>
        </a:p>
      </dgm:t>
    </dgm:pt>
    <dgm:pt modelId="{8180D29A-B124-E241-B240-8379B91236B5}">
      <dgm:prSet/>
      <dgm:spPr>
        <a:ln>
          <a:solidFill>
            <a:srgbClr val="B5121B"/>
          </a:solidFill>
        </a:ln>
      </dgm:spPr>
      <dgm:t>
        <a:bodyPr/>
        <a:lstStyle/>
        <a:p>
          <a:r>
            <a:rPr lang="en-US"/>
            <a:t>at specific moments?</a:t>
          </a:r>
          <a:endParaRPr lang="en-GB"/>
        </a:p>
      </dgm:t>
    </dgm:pt>
    <dgm:pt modelId="{9BD1B204-FBFC-CD4E-A1FA-5D2CE425DEDC}" type="parTrans" cxnId="{71285B80-EE06-3F4F-A573-03D241938E6B}">
      <dgm:prSet/>
      <dgm:spPr>
        <a:ln>
          <a:solidFill>
            <a:srgbClr val="B5121B"/>
          </a:solidFill>
        </a:ln>
      </dgm:spPr>
      <dgm:t>
        <a:bodyPr/>
        <a:lstStyle/>
        <a:p>
          <a:endParaRPr lang="en-GB"/>
        </a:p>
      </dgm:t>
    </dgm:pt>
    <dgm:pt modelId="{3BA0227C-E5CE-0346-8E3E-B2BFA5D3EBCF}" type="sibTrans" cxnId="{71285B80-EE06-3F4F-A573-03D241938E6B}">
      <dgm:prSet/>
      <dgm:spPr/>
      <dgm:t>
        <a:bodyPr/>
        <a:lstStyle/>
        <a:p>
          <a:endParaRPr lang="en-GB"/>
        </a:p>
      </dgm:t>
    </dgm:pt>
    <dgm:pt modelId="{A5E21D8B-AA93-B24E-86CB-0F8FE3A0E2CA}">
      <dgm:prSet/>
      <dgm:spPr>
        <a:ln>
          <a:solidFill>
            <a:srgbClr val="B5121B"/>
          </a:solidFill>
        </a:ln>
      </dgm:spPr>
      <dgm:t>
        <a:bodyPr/>
        <a:lstStyle/>
        <a:p>
          <a:r>
            <a:rPr lang="en-US"/>
            <a:t>to specific people?</a:t>
          </a:r>
          <a:endParaRPr lang="en-GB"/>
        </a:p>
      </dgm:t>
    </dgm:pt>
    <dgm:pt modelId="{BE032FBA-D298-C94C-8450-0DCA3E27DA1C}" type="parTrans" cxnId="{037D8837-2E51-0D4F-8A5C-A4B0BEB25F81}">
      <dgm:prSet/>
      <dgm:spPr>
        <a:ln>
          <a:solidFill>
            <a:srgbClr val="B5121B"/>
          </a:solidFill>
        </a:ln>
      </dgm:spPr>
      <dgm:t>
        <a:bodyPr/>
        <a:lstStyle/>
        <a:p>
          <a:endParaRPr lang="en-GB"/>
        </a:p>
      </dgm:t>
    </dgm:pt>
    <dgm:pt modelId="{70E975FD-C767-4847-A049-5A4662B918BF}" type="sibTrans" cxnId="{037D8837-2E51-0D4F-8A5C-A4B0BEB25F81}">
      <dgm:prSet/>
      <dgm:spPr/>
      <dgm:t>
        <a:bodyPr/>
        <a:lstStyle/>
        <a:p>
          <a:endParaRPr lang="en-GB"/>
        </a:p>
      </dgm:t>
    </dgm:pt>
    <dgm:pt modelId="{D84C33F8-6E27-3648-8197-3756B1B9D462}">
      <dgm:prSet/>
      <dgm:spPr>
        <a:ln>
          <a:solidFill>
            <a:srgbClr val="B5121B"/>
          </a:solidFill>
        </a:ln>
      </dgm:spPr>
      <dgm:t>
        <a:bodyPr/>
        <a:lstStyle/>
        <a:p>
          <a:r>
            <a:rPr lang="en-US"/>
            <a:t>in reference to outcomes?</a:t>
          </a:r>
          <a:endParaRPr lang="en-GB"/>
        </a:p>
      </dgm:t>
    </dgm:pt>
    <dgm:pt modelId="{227B5C14-9E52-6541-A7DD-EA032A6A45BD}" type="parTrans" cxnId="{81B0BFF8-0C11-5347-957B-054EF3715552}">
      <dgm:prSet/>
      <dgm:spPr>
        <a:ln>
          <a:solidFill>
            <a:srgbClr val="B5121B"/>
          </a:solidFill>
        </a:ln>
      </dgm:spPr>
      <dgm:t>
        <a:bodyPr/>
        <a:lstStyle/>
        <a:p>
          <a:endParaRPr lang="en-GB"/>
        </a:p>
      </dgm:t>
    </dgm:pt>
    <dgm:pt modelId="{1BC367A2-4DF6-5346-B4B1-87CF48F9043C}" type="sibTrans" cxnId="{81B0BFF8-0C11-5347-957B-054EF3715552}">
      <dgm:prSet/>
      <dgm:spPr/>
      <dgm:t>
        <a:bodyPr/>
        <a:lstStyle/>
        <a:p>
          <a:endParaRPr lang="en-GB"/>
        </a:p>
      </dgm:t>
    </dgm:pt>
    <dgm:pt modelId="{E3C9174A-23C6-204B-AFA9-D8690D518281}" type="pres">
      <dgm:prSet presAssocID="{FBCBEE4D-6F59-7443-8ED0-1C0828CD77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96BECB-B771-F148-B34A-43076A7B70DA}" type="pres">
      <dgm:prSet presAssocID="{A956D79D-4758-E04D-AF2D-F6FAF66BC7B7}" presName="root" presStyleCnt="0"/>
      <dgm:spPr/>
    </dgm:pt>
    <dgm:pt modelId="{913380EE-4A02-0347-8FA3-67168D446061}" type="pres">
      <dgm:prSet presAssocID="{A956D79D-4758-E04D-AF2D-F6FAF66BC7B7}" presName="rootComposite" presStyleCnt="0"/>
      <dgm:spPr/>
    </dgm:pt>
    <dgm:pt modelId="{7A1FFDC4-A782-DC43-8A74-03DB58D73A11}" type="pres">
      <dgm:prSet presAssocID="{A956D79D-4758-E04D-AF2D-F6FAF66BC7B7}" presName="rootText" presStyleLbl="node1" presStyleIdx="0" presStyleCnt="1" custScaleX="326076"/>
      <dgm:spPr/>
    </dgm:pt>
    <dgm:pt modelId="{A4EE0866-1E2E-4948-ACD2-74F17FC793D6}" type="pres">
      <dgm:prSet presAssocID="{A956D79D-4758-E04D-AF2D-F6FAF66BC7B7}" presName="rootConnector" presStyleLbl="node1" presStyleIdx="0" presStyleCnt="1"/>
      <dgm:spPr/>
    </dgm:pt>
    <dgm:pt modelId="{C93E41CD-53B5-4144-BE69-DF4B7401A2DF}" type="pres">
      <dgm:prSet presAssocID="{A956D79D-4758-E04D-AF2D-F6FAF66BC7B7}" presName="childShape" presStyleCnt="0"/>
      <dgm:spPr/>
    </dgm:pt>
    <dgm:pt modelId="{64BF813B-D243-E349-BF87-E3538B94D47C}" type="pres">
      <dgm:prSet presAssocID="{9BD1B204-FBFC-CD4E-A1FA-5D2CE425DEDC}" presName="Name13" presStyleLbl="parChTrans1D2" presStyleIdx="0" presStyleCnt="3"/>
      <dgm:spPr/>
    </dgm:pt>
    <dgm:pt modelId="{62CF32C2-C13F-034D-BBB2-0314CDEF7381}" type="pres">
      <dgm:prSet presAssocID="{8180D29A-B124-E241-B240-8379B91236B5}" presName="childText" presStyleLbl="bgAcc1" presStyleIdx="0" presStyleCnt="3" custScaleX="258697">
        <dgm:presLayoutVars>
          <dgm:bulletEnabled val="1"/>
        </dgm:presLayoutVars>
      </dgm:prSet>
      <dgm:spPr/>
    </dgm:pt>
    <dgm:pt modelId="{0BB45167-B16C-234B-B082-F6B5355C83DA}" type="pres">
      <dgm:prSet presAssocID="{BE032FBA-D298-C94C-8450-0DCA3E27DA1C}" presName="Name13" presStyleLbl="parChTrans1D2" presStyleIdx="1" presStyleCnt="3"/>
      <dgm:spPr/>
    </dgm:pt>
    <dgm:pt modelId="{0D8CA26A-2FF0-0F4A-A108-15E949E95BB7}" type="pres">
      <dgm:prSet presAssocID="{A5E21D8B-AA93-B24E-86CB-0F8FE3A0E2CA}" presName="childText" presStyleLbl="bgAcc1" presStyleIdx="1" presStyleCnt="3" custScaleX="258697">
        <dgm:presLayoutVars>
          <dgm:bulletEnabled val="1"/>
        </dgm:presLayoutVars>
      </dgm:prSet>
      <dgm:spPr/>
    </dgm:pt>
    <dgm:pt modelId="{AFCED13B-828D-0B4A-A9F8-0F1E3714B213}" type="pres">
      <dgm:prSet presAssocID="{227B5C14-9E52-6541-A7DD-EA032A6A45BD}" presName="Name13" presStyleLbl="parChTrans1D2" presStyleIdx="2" presStyleCnt="3"/>
      <dgm:spPr/>
    </dgm:pt>
    <dgm:pt modelId="{61FEF88B-E760-0249-AEB0-6835252BA850}" type="pres">
      <dgm:prSet presAssocID="{D84C33F8-6E27-3648-8197-3756B1B9D462}" presName="childText" presStyleLbl="bgAcc1" presStyleIdx="2" presStyleCnt="3" custScaleX="258697">
        <dgm:presLayoutVars>
          <dgm:bulletEnabled val="1"/>
        </dgm:presLayoutVars>
      </dgm:prSet>
      <dgm:spPr/>
    </dgm:pt>
  </dgm:ptLst>
  <dgm:cxnLst>
    <dgm:cxn modelId="{81223533-FA71-D04B-BF97-C1CFF7B3D16E}" type="presOf" srcId="{BE032FBA-D298-C94C-8450-0DCA3E27DA1C}" destId="{0BB45167-B16C-234B-B082-F6B5355C83DA}" srcOrd="0" destOrd="0" presId="urn:microsoft.com/office/officeart/2005/8/layout/hierarchy3"/>
    <dgm:cxn modelId="{037D8837-2E51-0D4F-8A5C-A4B0BEB25F81}" srcId="{A956D79D-4758-E04D-AF2D-F6FAF66BC7B7}" destId="{A5E21D8B-AA93-B24E-86CB-0F8FE3A0E2CA}" srcOrd="1" destOrd="0" parTransId="{BE032FBA-D298-C94C-8450-0DCA3E27DA1C}" sibTransId="{70E975FD-C767-4847-A049-5A4662B918BF}"/>
    <dgm:cxn modelId="{1401343E-D6DF-CE4C-AB64-278D13189378}" type="presOf" srcId="{A5E21D8B-AA93-B24E-86CB-0F8FE3A0E2CA}" destId="{0D8CA26A-2FF0-0F4A-A108-15E949E95BB7}" srcOrd="0" destOrd="0" presId="urn:microsoft.com/office/officeart/2005/8/layout/hierarchy3"/>
    <dgm:cxn modelId="{93B82441-F287-C84F-A352-0AE6313F9FE1}" type="presOf" srcId="{FBCBEE4D-6F59-7443-8ED0-1C0828CD7726}" destId="{E3C9174A-23C6-204B-AFA9-D8690D518281}" srcOrd="0" destOrd="0" presId="urn:microsoft.com/office/officeart/2005/8/layout/hierarchy3"/>
    <dgm:cxn modelId="{ED76854E-AC45-A44C-9F54-88FAF26BBCEA}" type="presOf" srcId="{227B5C14-9E52-6541-A7DD-EA032A6A45BD}" destId="{AFCED13B-828D-0B4A-A9F8-0F1E3714B213}" srcOrd="0" destOrd="0" presId="urn:microsoft.com/office/officeart/2005/8/layout/hierarchy3"/>
    <dgm:cxn modelId="{486BD056-82EA-4643-BA59-B2EC669C0B02}" type="presOf" srcId="{A956D79D-4758-E04D-AF2D-F6FAF66BC7B7}" destId="{7A1FFDC4-A782-DC43-8A74-03DB58D73A11}" srcOrd="0" destOrd="0" presId="urn:microsoft.com/office/officeart/2005/8/layout/hierarchy3"/>
    <dgm:cxn modelId="{71285B80-EE06-3F4F-A573-03D241938E6B}" srcId="{A956D79D-4758-E04D-AF2D-F6FAF66BC7B7}" destId="{8180D29A-B124-E241-B240-8379B91236B5}" srcOrd="0" destOrd="0" parTransId="{9BD1B204-FBFC-CD4E-A1FA-5D2CE425DEDC}" sibTransId="{3BA0227C-E5CE-0346-8E3E-B2BFA5D3EBCF}"/>
    <dgm:cxn modelId="{1F42848C-A6D3-0A45-A01F-BA7889F0AFA4}" type="presOf" srcId="{A956D79D-4758-E04D-AF2D-F6FAF66BC7B7}" destId="{A4EE0866-1E2E-4948-ACD2-74F17FC793D6}" srcOrd="1" destOrd="0" presId="urn:microsoft.com/office/officeart/2005/8/layout/hierarchy3"/>
    <dgm:cxn modelId="{7B8F4CC1-76F5-8943-BD2F-A41F2BFB7440}" srcId="{FBCBEE4D-6F59-7443-8ED0-1C0828CD7726}" destId="{A956D79D-4758-E04D-AF2D-F6FAF66BC7B7}" srcOrd="0" destOrd="0" parTransId="{CF00A7F4-75D8-AD4F-BAF5-C058EA90BC68}" sibTransId="{D2494124-4F3F-4647-B9E4-8EFCAAA253F1}"/>
    <dgm:cxn modelId="{8DBD90DE-DE92-7247-A6DE-5B9C4FC4EDAA}" type="presOf" srcId="{9BD1B204-FBFC-CD4E-A1FA-5D2CE425DEDC}" destId="{64BF813B-D243-E349-BF87-E3538B94D47C}" srcOrd="0" destOrd="0" presId="urn:microsoft.com/office/officeart/2005/8/layout/hierarchy3"/>
    <dgm:cxn modelId="{28AE7CF8-B27C-4345-A00D-73CE62B0EFEA}" type="presOf" srcId="{D84C33F8-6E27-3648-8197-3756B1B9D462}" destId="{61FEF88B-E760-0249-AEB0-6835252BA850}" srcOrd="0" destOrd="0" presId="urn:microsoft.com/office/officeart/2005/8/layout/hierarchy3"/>
    <dgm:cxn modelId="{81B0BFF8-0C11-5347-957B-054EF3715552}" srcId="{A956D79D-4758-E04D-AF2D-F6FAF66BC7B7}" destId="{D84C33F8-6E27-3648-8197-3756B1B9D462}" srcOrd="2" destOrd="0" parTransId="{227B5C14-9E52-6541-A7DD-EA032A6A45BD}" sibTransId="{1BC367A2-4DF6-5346-B4B1-87CF48F9043C}"/>
    <dgm:cxn modelId="{87C013FF-8E7F-CC41-BD46-5EA066D0B7AB}" type="presOf" srcId="{8180D29A-B124-E241-B240-8379B91236B5}" destId="{62CF32C2-C13F-034D-BBB2-0314CDEF7381}" srcOrd="0" destOrd="0" presId="urn:microsoft.com/office/officeart/2005/8/layout/hierarchy3"/>
    <dgm:cxn modelId="{913757EF-3D10-5F4C-BE9C-6251B65F8252}" type="presParOf" srcId="{E3C9174A-23C6-204B-AFA9-D8690D518281}" destId="{CC96BECB-B771-F148-B34A-43076A7B70DA}" srcOrd="0" destOrd="0" presId="urn:microsoft.com/office/officeart/2005/8/layout/hierarchy3"/>
    <dgm:cxn modelId="{F451B007-C4C0-1F46-97A5-A673C5CFEEC0}" type="presParOf" srcId="{CC96BECB-B771-F148-B34A-43076A7B70DA}" destId="{913380EE-4A02-0347-8FA3-67168D446061}" srcOrd="0" destOrd="0" presId="urn:microsoft.com/office/officeart/2005/8/layout/hierarchy3"/>
    <dgm:cxn modelId="{1B549B54-469F-C44C-8CBB-90ABF3B93B36}" type="presParOf" srcId="{913380EE-4A02-0347-8FA3-67168D446061}" destId="{7A1FFDC4-A782-DC43-8A74-03DB58D73A11}" srcOrd="0" destOrd="0" presId="urn:microsoft.com/office/officeart/2005/8/layout/hierarchy3"/>
    <dgm:cxn modelId="{D790443D-D1A0-4B49-8C02-A90FFA2ECABB}" type="presParOf" srcId="{913380EE-4A02-0347-8FA3-67168D446061}" destId="{A4EE0866-1E2E-4948-ACD2-74F17FC793D6}" srcOrd="1" destOrd="0" presId="urn:microsoft.com/office/officeart/2005/8/layout/hierarchy3"/>
    <dgm:cxn modelId="{21EEC521-552C-2841-B913-89540E18F5CF}" type="presParOf" srcId="{CC96BECB-B771-F148-B34A-43076A7B70DA}" destId="{C93E41CD-53B5-4144-BE69-DF4B7401A2DF}" srcOrd="1" destOrd="0" presId="urn:microsoft.com/office/officeart/2005/8/layout/hierarchy3"/>
    <dgm:cxn modelId="{B2CEE66D-74C4-5D4B-ADD9-0FCB4A326677}" type="presParOf" srcId="{C93E41CD-53B5-4144-BE69-DF4B7401A2DF}" destId="{64BF813B-D243-E349-BF87-E3538B94D47C}" srcOrd="0" destOrd="0" presId="urn:microsoft.com/office/officeart/2005/8/layout/hierarchy3"/>
    <dgm:cxn modelId="{A9416E7E-BE27-034E-B4E3-D61ED204E511}" type="presParOf" srcId="{C93E41CD-53B5-4144-BE69-DF4B7401A2DF}" destId="{62CF32C2-C13F-034D-BBB2-0314CDEF7381}" srcOrd="1" destOrd="0" presId="urn:microsoft.com/office/officeart/2005/8/layout/hierarchy3"/>
    <dgm:cxn modelId="{8DDD59E8-9AEA-2246-88F2-C113618EC82E}" type="presParOf" srcId="{C93E41CD-53B5-4144-BE69-DF4B7401A2DF}" destId="{0BB45167-B16C-234B-B082-F6B5355C83DA}" srcOrd="2" destOrd="0" presId="urn:microsoft.com/office/officeart/2005/8/layout/hierarchy3"/>
    <dgm:cxn modelId="{7E395D7E-DAB3-0745-AB3F-7C682EAEC15E}" type="presParOf" srcId="{C93E41CD-53B5-4144-BE69-DF4B7401A2DF}" destId="{0D8CA26A-2FF0-0F4A-A108-15E949E95BB7}" srcOrd="3" destOrd="0" presId="urn:microsoft.com/office/officeart/2005/8/layout/hierarchy3"/>
    <dgm:cxn modelId="{B07EA271-6D26-694D-B6E7-BD9D96956C1B}" type="presParOf" srcId="{C93E41CD-53B5-4144-BE69-DF4B7401A2DF}" destId="{AFCED13B-828D-0B4A-A9F8-0F1E3714B213}" srcOrd="4" destOrd="0" presId="urn:microsoft.com/office/officeart/2005/8/layout/hierarchy3"/>
    <dgm:cxn modelId="{A031C35F-F462-924B-8832-99BC2E440715}" type="presParOf" srcId="{C93E41CD-53B5-4144-BE69-DF4B7401A2DF}" destId="{61FEF88B-E760-0249-AEB0-6835252BA850}" srcOrd="5" destOrd="0" presId="urn:microsoft.com/office/officeart/2005/8/layout/hierarchy3"/>
  </dgm:cxnLst>
  <dgm:bg/>
  <dgm:whole>
    <a:ln>
      <a:solidFill>
        <a:srgbClr val="B5121B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61CC2-9073-0042-9EAF-83DA8D57104C}">
      <dsp:nvSpPr>
        <dsp:cNvPr id="0" name=""/>
        <dsp:cNvSpPr/>
      </dsp:nvSpPr>
      <dsp:spPr>
        <a:xfrm>
          <a:off x="3113809" y="1215263"/>
          <a:ext cx="1492429" cy="149242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D09CB5-A251-4746-9BAB-BDC314982871}">
      <dsp:nvSpPr>
        <dsp:cNvPr id="0" name=""/>
        <dsp:cNvSpPr/>
      </dsp:nvSpPr>
      <dsp:spPr>
        <a:xfrm>
          <a:off x="2994415" y="0"/>
          <a:ext cx="1731217" cy="10020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Chain &amp; independent</a:t>
          </a:r>
          <a:endParaRPr lang="en-GB" sz="2200" kern="1200" dirty="0"/>
        </a:p>
      </dsp:txBody>
      <dsp:txXfrm>
        <a:off x="2994415" y="0"/>
        <a:ext cx="1731217" cy="1002059"/>
      </dsp:txXfrm>
    </dsp:sp>
    <dsp:sp modelId="{F4F59DD7-01F8-E948-A874-AFCCD20AA37E}">
      <dsp:nvSpPr>
        <dsp:cNvPr id="0" name=""/>
        <dsp:cNvSpPr/>
      </dsp:nvSpPr>
      <dsp:spPr>
        <a:xfrm>
          <a:off x="3681529" y="1627600"/>
          <a:ext cx="1492429" cy="149242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88E4EB-87AC-924F-9BD8-1C8269BE94B4}">
      <dsp:nvSpPr>
        <dsp:cNvPr id="0" name=""/>
        <dsp:cNvSpPr/>
      </dsp:nvSpPr>
      <dsp:spPr>
        <a:xfrm>
          <a:off x="5292755" y="1321865"/>
          <a:ext cx="1552126" cy="1087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Residential &amp; Residential and nursing</a:t>
          </a:r>
          <a:endParaRPr lang="en-GB" sz="2200" kern="1200" dirty="0"/>
        </a:p>
      </dsp:txBody>
      <dsp:txXfrm>
        <a:off x="5292755" y="1321865"/>
        <a:ext cx="1552126" cy="1087341"/>
      </dsp:txXfrm>
    </dsp:sp>
    <dsp:sp modelId="{E7B75E4B-0D32-FA41-A7B8-34A7D3483FDF}">
      <dsp:nvSpPr>
        <dsp:cNvPr id="0" name=""/>
        <dsp:cNvSpPr/>
      </dsp:nvSpPr>
      <dsp:spPr>
        <a:xfrm>
          <a:off x="3464828" y="2295355"/>
          <a:ext cx="1492429" cy="149242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81DB64-29A3-5043-A612-0AD5CBD013E0}">
      <dsp:nvSpPr>
        <dsp:cNvPr id="0" name=""/>
        <dsp:cNvSpPr/>
      </dsp:nvSpPr>
      <dsp:spPr>
        <a:xfrm>
          <a:off x="5053967" y="3176741"/>
          <a:ext cx="1552126" cy="1087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20-75 beds</a:t>
          </a:r>
          <a:endParaRPr lang="en-GB" sz="2200" kern="1200"/>
        </a:p>
      </dsp:txBody>
      <dsp:txXfrm>
        <a:off x="5053967" y="3176741"/>
        <a:ext cx="1552126" cy="1087341"/>
      </dsp:txXfrm>
    </dsp:sp>
    <dsp:sp modelId="{0E434B8D-6FAA-7546-8DA7-2F96AEFDC543}">
      <dsp:nvSpPr>
        <dsp:cNvPr id="0" name=""/>
        <dsp:cNvSpPr/>
      </dsp:nvSpPr>
      <dsp:spPr>
        <a:xfrm>
          <a:off x="2762790" y="2295355"/>
          <a:ext cx="1492429" cy="149242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E3FAC0-7501-F847-9F79-E2A33FD74C0D}">
      <dsp:nvSpPr>
        <dsp:cNvPr id="0" name=""/>
        <dsp:cNvSpPr/>
      </dsp:nvSpPr>
      <dsp:spPr>
        <a:xfrm>
          <a:off x="1113954" y="3176741"/>
          <a:ext cx="1552126" cy="1087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Rating “good” </a:t>
          </a:r>
        </a:p>
      </dsp:txBody>
      <dsp:txXfrm>
        <a:off x="1113954" y="3176741"/>
        <a:ext cx="1552126" cy="1087341"/>
      </dsp:txXfrm>
    </dsp:sp>
    <dsp:sp modelId="{34C0209D-E45B-F04C-B6B2-606D95E15341}">
      <dsp:nvSpPr>
        <dsp:cNvPr id="0" name=""/>
        <dsp:cNvSpPr/>
      </dsp:nvSpPr>
      <dsp:spPr>
        <a:xfrm>
          <a:off x="2546089" y="1627600"/>
          <a:ext cx="1492429" cy="149242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A6E697-236F-F141-B389-399E35900173}">
      <dsp:nvSpPr>
        <dsp:cNvPr id="0" name=""/>
        <dsp:cNvSpPr/>
      </dsp:nvSpPr>
      <dsp:spPr>
        <a:xfrm>
          <a:off x="875165" y="1321865"/>
          <a:ext cx="1552126" cy="1087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Co. Durham &amp; Darlington</a:t>
          </a:r>
        </a:p>
      </dsp:txBody>
      <dsp:txXfrm>
        <a:off x="875165" y="1321865"/>
        <a:ext cx="1552126" cy="1087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D7C3B-E41A-5847-8A96-6C846ADEE34F}">
      <dsp:nvSpPr>
        <dsp:cNvPr id="0" name=""/>
        <dsp:cNvSpPr/>
      </dsp:nvSpPr>
      <dsp:spPr>
        <a:xfrm rot="10800000">
          <a:off x="1483536" y="1487"/>
          <a:ext cx="5248531" cy="646152"/>
        </a:xfrm>
        <a:prstGeom prst="homePlate">
          <a:avLst/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Emotional impact on staff: resilience and it’s limits </a:t>
          </a:r>
        </a:p>
      </dsp:txBody>
      <dsp:txXfrm rot="10800000">
        <a:off x="1645074" y="1487"/>
        <a:ext cx="5086993" cy="646152"/>
      </dsp:txXfrm>
    </dsp:sp>
    <dsp:sp modelId="{C7647C54-6FAF-784D-95D6-A11579B79CFE}">
      <dsp:nvSpPr>
        <dsp:cNvPr id="0" name=""/>
        <dsp:cNvSpPr/>
      </dsp:nvSpPr>
      <dsp:spPr>
        <a:xfrm>
          <a:off x="1160460" y="1487"/>
          <a:ext cx="646152" cy="64615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C766E-8560-3F48-A253-CB37944FA2CA}">
      <dsp:nvSpPr>
        <dsp:cNvPr id="0" name=""/>
        <dsp:cNvSpPr/>
      </dsp:nvSpPr>
      <dsp:spPr>
        <a:xfrm rot="10800000">
          <a:off x="1483536" y="840521"/>
          <a:ext cx="5248531" cy="646152"/>
        </a:xfrm>
        <a:prstGeom prst="homePlate">
          <a:avLst/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Social, emotional and behavioural impact on residents and their families </a:t>
          </a:r>
        </a:p>
      </dsp:txBody>
      <dsp:txXfrm rot="10800000">
        <a:off x="1645074" y="840521"/>
        <a:ext cx="5086993" cy="646152"/>
      </dsp:txXfrm>
    </dsp:sp>
    <dsp:sp modelId="{18498346-933F-9644-ABED-991B7728B75B}">
      <dsp:nvSpPr>
        <dsp:cNvPr id="0" name=""/>
        <dsp:cNvSpPr/>
      </dsp:nvSpPr>
      <dsp:spPr>
        <a:xfrm>
          <a:off x="1160460" y="840521"/>
          <a:ext cx="646152" cy="64615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FE62E-BAF7-2847-AE18-044D47B6765B}">
      <dsp:nvSpPr>
        <dsp:cNvPr id="0" name=""/>
        <dsp:cNvSpPr/>
      </dsp:nvSpPr>
      <dsp:spPr>
        <a:xfrm rot="10800000">
          <a:off x="1483536" y="1679555"/>
          <a:ext cx="5248531" cy="646152"/>
        </a:xfrm>
        <a:prstGeom prst="homePlate">
          <a:avLst/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Politics, policy and pressure: guidelines in flux and media coverage </a:t>
          </a:r>
        </a:p>
      </dsp:txBody>
      <dsp:txXfrm rot="10800000">
        <a:off x="1645074" y="1679555"/>
        <a:ext cx="5086993" cy="646152"/>
      </dsp:txXfrm>
    </dsp:sp>
    <dsp:sp modelId="{328D01AA-4C7B-6349-86C9-42FC3DD0EC6B}">
      <dsp:nvSpPr>
        <dsp:cNvPr id="0" name=""/>
        <dsp:cNvSpPr/>
      </dsp:nvSpPr>
      <dsp:spPr>
        <a:xfrm>
          <a:off x="1160460" y="1679555"/>
          <a:ext cx="646152" cy="646152"/>
        </a:xfrm>
        <a:prstGeom prst="ellipse">
          <a:avLst/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F58EA-1B6F-314E-87E7-508C265CE66E}">
      <dsp:nvSpPr>
        <dsp:cNvPr id="0" name=""/>
        <dsp:cNvSpPr/>
      </dsp:nvSpPr>
      <dsp:spPr>
        <a:xfrm rot="10800000">
          <a:off x="1483536" y="2518589"/>
          <a:ext cx="5248531" cy="646152"/>
        </a:xfrm>
        <a:prstGeom prst="homePlate">
          <a:avLst/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Bridging the gap: Increased cross sector and community collaboration </a:t>
          </a:r>
        </a:p>
      </dsp:txBody>
      <dsp:txXfrm rot="10800000">
        <a:off x="1645074" y="2518589"/>
        <a:ext cx="5086993" cy="646152"/>
      </dsp:txXfrm>
    </dsp:sp>
    <dsp:sp modelId="{2A46F6C0-BF1E-3343-B8A5-67D7132A80B4}">
      <dsp:nvSpPr>
        <dsp:cNvPr id="0" name=""/>
        <dsp:cNvSpPr/>
      </dsp:nvSpPr>
      <dsp:spPr>
        <a:xfrm>
          <a:off x="1160460" y="2518589"/>
          <a:ext cx="646152" cy="646152"/>
        </a:xfrm>
        <a:prstGeom prst="ellipse">
          <a:avLst/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E1D15-B1F6-8648-8FA8-BE1B274DF527}">
      <dsp:nvSpPr>
        <dsp:cNvPr id="0" name=""/>
        <dsp:cNvSpPr/>
      </dsp:nvSpPr>
      <dsp:spPr>
        <a:xfrm rot="10800000">
          <a:off x="1483536" y="3357623"/>
          <a:ext cx="5248531" cy="646152"/>
        </a:xfrm>
        <a:prstGeom prst="homePlate">
          <a:avLst/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Infection control becoming normalised </a:t>
          </a:r>
        </a:p>
      </dsp:txBody>
      <dsp:txXfrm rot="10800000">
        <a:off x="1645074" y="3357623"/>
        <a:ext cx="5086993" cy="646152"/>
      </dsp:txXfrm>
    </dsp:sp>
    <dsp:sp modelId="{420E85A8-6102-5A44-A38E-A8CA5F2BAD2C}">
      <dsp:nvSpPr>
        <dsp:cNvPr id="0" name=""/>
        <dsp:cNvSpPr/>
      </dsp:nvSpPr>
      <dsp:spPr>
        <a:xfrm>
          <a:off x="1160460" y="3357623"/>
          <a:ext cx="646152" cy="646152"/>
        </a:xfrm>
        <a:prstGeom prst="ellipse">
          <a:avLst/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FFDC4-A782-DC43-8A74-03DB58D73A11}">
      <dsp:nvSpPr>
        <dsp:cNvPr id="0" name=""/>
        <dsp:cNvSpPr/>
      </dsp:nvSpPr>
      <dsp:spPr>
        <a:xfrm>
          <a:off x="1070513" y="1024"/>
          <a:ext cx="5496220" cy="842782"/>
        </a:xfrm>
        <a:prstGeom prst="roundRect">
          <a:avLst>
            <a:gd name="adj" fmla="val 10000"/>
          </a:avLst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ibri" panose="020F0502020204030204" pitchFamily="34" charset="0"/>
              <a:cs typeface="Calibri" panose="020F0502020204030204" pitchFamily="34" charset="0"/>
            </a:rPr>
            <a:t>What was happening</a:t>
          </a:r>
          <a:r>
            <a:rPr lang="en-US" sz="4700" kern="1200" dirty="0"/>
            <a:t>: </a:t>
          </a:r>
          <a:endParaRPr lang="en-GB" sz="4700" kern="1200" dirty="0"/>
        </a:p>
      </dsp:txBody>
      <dsp:txXfrm>
        <a:off x="1095197" y="25708"/>
        <a:ext cx="5446852" cy="793414"/>
      </dsp:txXfrm>
    </dsp:sp>
    <dsp:sp modelId="{64BF813B-D243-E349-BF87-E3538B94D47C}">
      <dsp:nvSpPr>
        <dsp:cNvPr id="0" name=""/>
        <dsp:cNvSpPr/>
      </dsp:nvSpPr>
      <dsp:spPr>
        <a:xfrm>
          <a:off x="1620135" y="843806"/>
          <a:ext cx="549622" cy="63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086"/>
              </a:lnTo>
              <a:lnTo>
                <a:pt x="549622" y="632086"/>
              </a:lnTo>
            </a:path>
          </a:pathLst>
        </a:custGeom>
        <a:noFill/>
        <a:ln w="12700" cap="flat" cmpd="sng" algn="ctr">
          <a:solidFill>
            <a:srgbClr val="B512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F32C2-C13F-034D-BBB2-0314CDEF7381}">
      <dsp:nvSpPr>
        <dsp:cNvPr id="0" name=""/>
        <dsp:cNvSpPr/>
      </dsp:nvSpPr>
      <dsp:spPr>
        <a:xfrm>
          <a:off x="2169757" y="1054502"/>
          <a:ext cx="3488403" cy="84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512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at specific moments?</a:t>
          </a:r>
          <a:endParaRPr lang="en-GB" sz="2600" kern="1200"/>
        </a:p>
      </dsp:txBody>
      <dsp:txXfrm>
        <a:off x="2194441" y="1079186"/>
        <a:ext cx="3439035" cy="793414"/>
      </dsp:txXfrm>
    </dsp:sp>
    <dsp:sp modelId="{0BB45167-B16C-234B-B082-F6B5355C83DA}">
      <dsp:nvSpPr>
        <dsp:cNvPr id="0" name=""/>
        <dsp:cNvSpPr/>
      </dsp:nvSpPr>
      <dsp:spPr>
        <a:xfrm>
          <a:off x="1620135" y="843806"/>
          <a:ext cx="549622" cy="168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64"/>
              </a:lnTo>
              <a:lnTo>
                <a:pt x="549622" y="1685564"/>
              </a:lnTo>
            </a:path>
          </a:pathLst>
        </a:custGeom>
        <a:noFill/>
        <a:ln w="12700" cap="flat" cmpd="sng" algn="ctr">
          <a:solidFill>
            <a:srgbClr val="B512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CA26A-2FF0-0F4A-A108-15E949E95BB7}">
      <dsp:nvSpPr>
        <dsp:cNvPr id="0" name=""/>
        <dsp:cNvSpPr/>
      </dsp:nvSpPr>
      <dsp:spPr>
        <a:xfrm>
          <a:off x="2169757" y="2107979"/>
          <a:ext cx="3488403" cy="84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512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 specific people?</a:t>
          </a:r>
          <a:endParaRPr lang="en-GB" sz="2600" kern="1200"/>
        </a:p>
      </dsp:txBody>
      <dsp:txXfrm>
        <a:off x="2194441" y="2132663"/>
        <a:ext cx="3439035" cy="793414"/>
      </dsp:txXfrm>
    </dsp:sp>
    <dsp:sp modelId="{AFCED13B-828D-0B4A-A9F8-0F1E3714B213}">
      <dsp:nvSpPr>
        <dsp:cNvPr id="0" name=""/>
        <dsp:cNvSpPr/>
      </dsp:nvSpPr>
      <dsp:spPr>
        <a:xfrm>
          <a:off x="1620135" y="843806"/>
          <a:ext cx="549622" cy="2739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041"/>
              </a:lnTo>
              <a:lnTo>
                <a:pt x="549622" y="2739041"/>
              </a:lnTo>
            </a:path>
          </a:pathLst>
        </a:custGeom>
        <a:noFill/>
        <a:ln w="12700" cap="flat" cmpd="sng" algn="ctr">
          <a:solidFill>
            <a:srgbClr val="B512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EF88B-E760-0249-AEB0-6835252BA850}">
      <dsp:nvSpPr>
        <dsp:cNvPr id="0" name=""/>
        <dsp:cNvSpPr/>
      </dsp:nvSpPr>
      <dsp:spPr>
        <a:xfrm>
          <a:off x="2169757" y="3161457"/>
          <a:ext cx="3488403" cy="84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512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 reference to outcomes?</a:t>
          </a:r>
          <a:endParaRPr lang="en-GB" sz="2600" kern="1200"/>
        </a:p>
      </dsp:txBody>
      <dsp:txXfrm>
        <a:off x="2194441" y="3186141"/>
        <a:ext cx="3439035" cy="79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F3E7-441F-477B-9032-3EE7BEB30DA2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2F0C5-9915-4C9D-B9C1-C3246B8D4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5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Main presentation</a:t>
            </a:r>
            <a:r>
              <a:rPr lang="en-GB" baseline="0" dirty="0"/>
              <a:t> title slide.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7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97BC6B07-530C-4694-A931-F01DB01EE33E}"/>
              </a:ext>
            </a:extLst>
          </p:cNvPr>
          <p:cNvSpPr/>
          <p:nvPr userDrawn="1"/>
        </p:nvSpPr>
        <p:spPr>
          <a:xfrm>
            <a:off x="153823" y="145278"/>
            <a:ext cx="8810715" cy="6546079"/>
          </a:xfrm>
          <a:custGeom>
            <a:avLst/>
            <a:gdLst/>
            <a:ahLst/>
            <a:cxnLst/>
            <a:rect l="l" t="t" r="r" b="b"/>
            <a:pathLst>
              <a:path w="8999220" h="6713220">
                <a:moveTo>
                  <a:pt x="0" y="6713004"/>
                </a:moveTo>
                <a:lnTo>
                  <a:pt x="8999004" y="6713004"/>
                </a:lnTo>
                <a:lnTo>
                  <a:pt x="8999004" y="0"/>
                </a:lnTo>
                <a:lnTo>
                  <a:pt x="0" y="0"/>
                </a:lnTo>
                <a:lnTo>
                  <a:pt x="0" y="6713004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16806"/>
            <a:ext cx="7772400" cy="1527339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defRPr sz="4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Template slide:</a:t>
            </a:r>
            <a:br>
              <a:rPr lang="en-US" dirty="0"/>
            </a:br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88" y="4012237"/>
            <a:ext cx="6858000" cy="1106693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date, month, year here</a:t>
            </a:r>
            <a:br>
              <a:rPr lang="en-US" dirty="0"/>
            </a:br>
            <a:r>
              <a:rPr lang="en-US" dirty="0"/>
              <a:t>Insert presenter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8687" y="6154347"/>
            <a:ext cx="20574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8DC6395-2EE1-48E0-B1B8-D97ECF815E87}"/>
              </a:ext>
            </a:extLst>
          </p:cNvPr>
          <p:cNvSpPr/>
          <p:nvPr userDrawn="1"/>
        </p:nvSpPr>
        <p:spPr>
          <a:xfrm>
            <a:off x="824129" y="38200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Lancaster University">
            <a:extLst>
              <a:ext uri="{FF2B5EF4-FFF2-40B4-BE49-F238E27FC236}">
                <a16:creationId xmlns:a16="http://schemas.microsoft.com/office/drawing/2014/main" id="{6D9FAC59-F82E-45D3-AACC-CA5CBCBD0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94" y="762000"/>
            <a:ext cx="2552491" cy="8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60475B-7D3F-4BE2-9C2D-BBD84BDF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9307" y="61068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4EA18C7-0A5B-4754-87DB-56029965C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1791" y="1858523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B6B0ED-30AC-43D0-AC8A-25DADB23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6" y="668216"/>
            <a:ext cx="5340481" cy="1022473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spcBef>
                <a:spcPts val="320"/>
              </a:spcBef>
              <a:defRPr sz="34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Lancaster University">
            <a:extLst>
              <a:ext uri="{FF2B5EF4-FFF2-40B4-BE49-F238E27FC236}">
                <a16:creationId xmlns:a16="http://schemas.microsoft.com/office/drawing/2014/main" id="{94FC4F8C-FC3E-4621-A8E4-01B9FA26E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60475B-7D3F-4BE2-9C2D-BBD84BDF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9307" y="61068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16806"/>
            <a:ext cx="7772400" cy="1527339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defRPr sz="45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Template slide:</a:t>
            </a:r>
            <a:br>
              <a:rPr lang="en-US" dirty="0"/>
            </a:br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88" y="4012237"/>
            <a:ext cx="6858000" cy="1106693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date, month, year here</a:t>
            </a:r>
            <a:br>
              <a:rPr lang="en-US" dirty="0"/>
            </a:br>
            <a:r>
              <a:rPr lang="en-US" dirty="0"/>
              <a:t>Insert presenter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8687" y="61543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D173A2F-4A2C-4B5B-9ABD-51792F8F6DFD}"/>
              </a:ext>
            </a:extLst>
          </p:cNvPr>
          <p:cNvSpPr/>
          <p:nvPr userDrawn="1"/>
        </p:nvSpPr>
        <p:spPr>
          <a:xfrm>
            <a:off x="824129" y="3779995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Lancaster University">
            <a:extLst>
              <a:ext uri="{FF2B5EF4-FFF2-40B4-BE49-F238E27FC236}">
                <a16:creationId xmlns:a16="http://schemas.microsoft.com/office/drawing/2014/main" id="{2279AC1B-5D11-4558-91B3-5BC464197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2" y="762000"/>
            <a:ext cx="2565317" cy="8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4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16806"/>
            <a:ext cx="7772400" cy="1527339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defRPr sz="45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Template slide:</a:t>
            </a:r>
            <a:br>
              <a:rPr lang="en-US" dirty="0"/>
            </a:br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88" y="4012237"/>
            <a:ext cx="6858000" cy="1106693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date, month, year here</a:t>
            </a:r>
            <a:br>
              <a:rPr lang="en-US" dirty="0"/>
            </a:br>
            <a:r>
              <a:rPr lang="en-US" dirty="0"/>
              <a:t>Insert presenter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8687" y="61543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45E5DA3-9E0D-4EA5-8A27-51E6CF3F145E}"/>
              </a:ext>
            </a:extLst>
          </p:cNvPr>
          <p:cNvSpPr/>
          <p:nvPr userDrawn="1"/>
        </p:nvSpPr>
        <p:spPr>
          <a:xfrm>
            <a:off x="824129" y="38200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 descr="Lancaster University">
            <a:extLst>
              <a:ext uri="{FF2B5EF4-FFF2-40B4-BE49-F238E27FC236}">
                <a16:creationId xmlns:a16="http://schemas.microsoft.com/office/drawing/2014/main" id="{89FBDE8A-B290-48D7-BAC7-DD77AF9D7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2" y="762000"/>
            <a:ext cx="2565317" cy="810971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6E0242F6-5B19-4916-9E05-493DA5A6E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4196" y="670208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5">
                <a:moveTo>
                  <a:pt x="0" y="0"/>
                </a:moveTo>
                <a:lnTo>
                  <a:pt x="0" y="748474"/>
                </a:lnTo>
              </a:path>
            </a:pathLst>
          </a:custGeom>
          <a:ln w="22631">
            <a:solidFill>
              <a:srgbClr val="6A7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 descr="University Academy 92 Manchester">
            <a:extLst>
              <a:ext uri="{FF2B5EF4-FFF2-40B4-BE49-F238E27FC236}">
                <a16:creationId xmlns:a16="http://schemas.microsoft.com/office/drawing/2014/main" id="{23741D02-BEA4-4812-BE2B-4A58E2A4CA48}"/>
              </a:ext>
            </a:extLst>
          </p:cNvPr>
          <p:cNvSpPr/>
          <p:nvPr userDrawn="1"/>
        </p:nvSpPr>
        <p:spPr>
          <a:xfrm>
            <a:off x="4097947" y="766318"/>
            <a:ext cx="1220660" cy="640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 descr="Blackburn College">
            <a:extLst>
              <a:ext uri="{FF2B5EF4-FFF2-40B4-BE49-F238E27FC236}">
                <a16:creationId xmlns:a16="http://schemas.microsoft.com/office/drawing/2014/main" id="{4460A8C7-4BF2-4DF5-AE02-3E450CBC020D}"/>
              </a:ext>
            </a:extLst>
          </p:cNvPr>
          <p:cNvSpPr/>
          <p:nvPr userDrawn="1"/>
        </p:nvSpPr>
        <p:spPr>
          <a:xfrm>
            <a:off x="2436480" y="782845"/>
            <a:ext cx="1453349" cy="509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 descr="Furness College">
            <a:extLst>
              <a:ext uri="{FF2B5EF4-FFF2-40B4-BE49-F238E27FC236}">
                <a16:creationId xmlns:a16="http://schemas.microsoft.com/office/drawing/2014/main" id="{EE04F283-2CA8-45EA-95F1-01B0D9B8A14F}"/>
              </a:ext>
            </a:extLst>
          </p:cNvPr>
          <p:cNvSpPr/>
          <p:nvPr userDrawn="1"/>
        </p:nvSpPr>
        <p:spPr>
          <a:xfrm>
            <a:off x="794449" y="768764"/>
            <a:ext cx="1472002" cy="576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3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F025D24-2A1F-4A67-B11B-BBB27058480F}"/>
              </a:ext>
            </a:extLst>
          </p:cNvPr>
          <p:cNvSpPr/>
          <p:nvPr userDrawn="1"/>
        </p:nvSpPr>
        <p:spPr>
          <a:xfrm>
            <a:off x="170917" y="170916"/>
            <a:ext cx="8802168" cy="6537533"/>
          </a:xfrm>
          <a:custGeom>
            <a:avLst/>
            <a:gdLst/>
            <a:ahLst/>
            <a:cxnLst/>
            <a:rect l="l" t="t" r="r" b="b"/>
            <a:pathLst>
              <a:path w="8999855" h="6713855">
                <a:moveTo>
                  <a:pt x="0" y="6713410"/>
                </a:moveTo>
                <a:lnTo>
                  <a:pt x="8999410" y="6713410"/>
                </a:lnTo>
                <a:lnTo>
                  <a:pt x="8999410" y="0"/>
                </a:lnTo>
                <a:lnTo>
                  <a:pt x="0" y="0"/>
                </a:lnTo>
                <a:lnTo>
                  <a:pt x="0" y="6713410"/>
                </a:lnTo>
                <a:close/>
              </a:path>
            </a:pathLst>
          </a:custGeom>
          <a:solidFill>
            <a:srgbClr val="7CB1C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16806"/>
            <a:ext cx="7772400" cy="1527339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defRPr sz="4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Template slide:</a:t>
            </a:r>
            <a:br>
              <a:rPr lang="en-US" dirty="0"/>
            </a:br>
            <a:r>
              <a:rPr lang="en-US" dirty="0"/>
              <a:t>section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88" y="4012237"/>
            <a:ext cx="6858000" cy="1106693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date, month, year here</a:t>
            </a:r>
            <a:br>
              <a:rPr lang="en-US" dirty="0"/>
            </a:br>
            <a:r>
              <a:rPr lang="en-US" dirty="0"/>
              <a:t>Insert presenter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8687" y="6154347"/>
            <a:ext cx="20574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19778BA-78CF-4F59-A9D6-A20950FB3B1D}"/>
              </a:ext>
            </a:extLst>
          </p:cNvPr>
          <p:cNvSpPr/>
          <p:nvPr userDrawn="1"/>
        </p:nvSpPr>
        <p:spPr>
          <a:xfrm>
            <a:off x="824129" y="38200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Lancaster University">
            <a:extLst>
              <a:ext uri="{FF2B5EF4-FFF2-40B4-BE49-F238E27FC236}">
                <a16:creationId xmlns:a16="http://schemas.microsoft.com/office/drawing/2014/main" id="{60625C31-2A9C-4627-8FD8-77B68A2A7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94" y="762000"/>
            <a:ext cx="2552491" cy="8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26" y="668216"/>
            <a:ext cx="5340481" cy="1022473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spcBef>
                <a:spcPts val="320"/>
              </a:spcBef>
              <a:defRPr sz="34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2571"/>
            <a:ext cx="7886700" cy="4014315"/>
          </a:xfrm>
        </p:spPr>
        <p:txBody>
          <a:bodyPr/>
          <a:lstStyle>
            <a:lvl1pPr>
              <a:spcBef>
                <a:spcPts val="960"/>
              </a:spcBef>
              <a:buClr>
                <a:srgbClr val="AEB4B9"/>
              </a:buClr>
              <a:defRPr sz="2600"/>
            </a:lvl1pPr>
            <a:lvl2pPr>
              <a:spcBef>
                <a:spcPts val="960"/>
              </a:spcBef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8BAA43-A8BD-4E49-AC41-15EB71CF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9307" y="61156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DAB56063-C065-4615-AFC7-4C57FC339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1791" y="1858523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12" descr="Lancaster University">
            <a:extLst>
              <a:ext uri="{FF2B5EF4-FFF2-40B4-BE49-F238E27FC236}">
                <a16:creationId xmlns:a16="http://schemas.microsoft.com/office/drawing/2014/main" id="{6DA54611-9D21-4ACE-A640-5AE6BB84A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92569"/>
            <a:ext cx="7011865" cy="4014317"/>
          </a:xfrm>
        </p:spPr>
        <p:txBody>
          <a:bodyPr/>
          <a:lstStyle>
            <a:lvl1pPr marL="0" indent="0">
              <a:spcBef>
                <a:spcPts val="960"/>
              </a:spcBef>
              <a:buClr>
                <a:srgbClr val="AEB4B9"/>
              </a:buClr>
              <a:buNone/>
              <a:defRPr sz="2600"/>
            </a:lvl1pPr>
            <a:lvl2pPr>
              <a:spcBef>
                <a:spcPts val="960"/>
              </a:spcBef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 dirty="0"/>
              <a:t>Template slide: text only (use italics for sub-headings)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8BAA43-A8BD-4E49-AC41-15EB71CF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9307" y="61068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46FC20C-FB86-4874-BEA9-18FB8BD1F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1791" y="1858523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12CCF8-17A7-457E-88AC-25B11FB5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6" y="668216"/>
            <a:ext cx="5340481" cy="1022473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spcBef>
                <a:spcPts val="320"/>
              </a:spcBef>
              <a:defRPr sz="34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Lancaster University">
            <a:extLst>
              <a:ext uri="{FF2B5EF4-FFF2-40B4-BE49-F238E27FC236}">
                <a16:creationId xmlns:a16="http://schemas.microsoft.com/office/drawing/2014/main" id="{748BDBDA-A7FA-4360-8B54-69F175B28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75D8C4-2991-4037-8748-66E7016A6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705" y="2205022"/>
            <a:ext cx="7434930" cy="1399152"/>
          </a:xfrm>
        </p:spPr>
        <p:txBody>
          <a:bodyPr anchor="b">
            <a:normAutofit/>
          </a:bodyPr>
          <a:lstStyle>
            <a:lvl1pPr algn="l">
              <a:lnSpc>
                <a:spcPts val="3300"/>
              </a:lnSpc>
              <a:spcBef>
                <a:spcPts val="832"/>
              </a:spcBef>
              <a:defRPr sz="45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question text here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DBCC1D-FAB7-4466-BDC3-BEF345060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9307" y="61068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F8A9E9D-EA51-4193-885C-A9F0845D5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091" y="3845584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Picture 11" descr="Lancaster University">
            <a:extLst>
              <a:ext uri="{FF2B5EF4-FFF2-40B4-BE49-F238E27FC236}">
                <a16:creationId xmlns:a16="http://schemas.microsoft.com/office/drawing/2014/main" id="{34997FEC-8F79-47A3-A568-1CC27D45B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D0BDC-AEAF-40AB-BD13-7775E203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55" y="2171702"/>
            <a:ext cx="3724081" cy="4005264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C973B-EFE1-44F1-9FB7-36E4227439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77273" y="2174806"/>
            <a:ext cx="3724082" cy="4005264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01B6EBD-D36B-4EF4-910A-3F855A71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9307" y="61068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76EFD0EE-BED8-4322-8FED-EC61EDFA3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1791" y="1858523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2366265-0E22-4592-B034-75012986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6" y="668216"/>
            <a:ext cx="5340481" cy="1022473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spcBef>
                <a:spcPts val="320"/>
              </a:spcBef>
              <a:defRPr sz="34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 descr="Lancaster University">
            <a:extLst>
              <a:ext uri="{FF2B5EF4-FFF2-40B4-BE49-F238E27FC236}">
                <a16:creationId xmlns:a16="http://schemas.microsoft.com/office/drawing/2014/main" id="{897E5DEC-37AD-4547-AEC1-B740F0A72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5887E-4F05-4593-B389-647D40DD0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60" y="1858523"/>
            <a:ext cx="3868340" cy="64655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9B9D8-EA34-4852-A458-9C736D59E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860" y="2505075"/>
            <a:ext cx="3868340" cy="3684588"/>
          </a:xfrm>
        </p:spPr>
        <p:txBody>
          <a:bodyPr/>
          <a:lstStyle>
            <a:lvl1pPr>
              <a:buClr>
                <a:srgbClr val="AEB4B9"/>
              </a:buClr>
              <a:defRPr sz="2600"/>
            </a:lvl1pPr>
            <a:lvl2pPr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91B9-1447-4EAE-9AB6-9200E96A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858523"/>
            <a:ext cx="3887391" cy="64655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05AF1-67AB-413D-B37A-83B233A5D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buClr>
                <a:srgbClr val="AEB4B9"/>
              </a:buClr>
              <a:defRPr sz="2600"/>
            </a:lvl1pPr>
            <a:lvl2pPr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2D96272-B6FE-48B8-8E57-4844275004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49307" y="61068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AB714264-F8FF-4258-B4EE-B3548F169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1791" y="1858523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A618DBC-FC1D-459B-8E1E-C65F284C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6" y="668216"/>
            <a:ext cx="5340481" cy="1022473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spcBef>
                <a:spcPts val="320"/>
              </a:spcBef>
              <a:defRPr sz="34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 descr="Lancaster University">
            <a:extLst>
              <a:ext uri="{FF2B5EF4-FFF2-40B4-BE49-F238E27FC236}">
                <a16:creationId xmlns:a16="http://schemas.microsoft.com/office/drawing/2014/main" id="{2CBC7160-5C30-425D-A5BA-EFAFF03A0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4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B228C834-E0BF-4130-9AA4-11A4C62B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003" y="95973"/>
            <a:ext cx="8964539" cy="6666230"/>
          </a:xfrm>
          <a:custGeom>
            <a:avLst/>
            <a:gdLst/>
            <a:ahLst/>
            <a:cxnLst/>
            <a:rect l="l" t="t" r="r" b="b"/>
            <a:pathLst>
              <a:path w="12001500" h="6666230">
                <a:moveTo>
                  <a:pt x="0" y="6666039"/>
                </a:moveTo>
                <a:lnTo>
                  <a:pt x="12001233" y="6666039"/>
                </a:lnTo>
                <a:lnTo>
                  <a:pt x="12001233" y="0"/>
                </a:lnTo>
                <a:lnTo>
                  <a:pt x="0" y="0"/>
                </a:lnTo>
                <a:lnTo>
                  <a:pt x="0" y="6666039"/>
                </a:lnTo>
                <a:close/>
              </a:path>
            </a:pathLst>
          </a:custGeom>
          <a:ln w="191960">
            <a:solidFill>
              <a:srgbClr val="E9ECE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0858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83" r:id="rId3"/>
    <p:sldLayoutId id="2147483682" r:id="rId4"/>
    <p:sldLayoutId id="2147483668" r:id="rId5"/>
    <p:sldLayoutId id="2147483684" r:id="rId6"/>
    <p:sldLayoutId id="2147483679" r:id="rId7"/>
    <p:sldLayoutId id="2147483680" r:id="rId8"/>
    <p:sldLayoutId id="2147483653" r:id="rId9"/>
    <p:sldLayoutId id="2147483672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260A90-7F07-4A3F-9158-D95B5CA4B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May 2021</a:t>
            </a:r>
          </a:p>
          <a:p>
            <a:r>
              <a:rPr lang="en-GB" dirty="0"/>
              <a:t>Jo Knight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0348-3B43-4A2F-B443-1B55BC3F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70E4C2-A929-BD4B-B330-F857369DA1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06314" y="2017201"/>
            <a:ext cx="86376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</a:rPr>
              <a:t>The impact of the Covid-19 </a:t>
            </a:r>
            <a:b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</a:rPr>
            </a:b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</a:rPr>
              <a:t>pandemic on people in Care Homes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30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based health care interactions – Raw data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FD90D23-856A-114D-94D2-1BBD5895A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83"/>
          <a:stretch/>
        </p:blipFill>
        <p:spPr>
          <a:xfrm>
            <a:off x="2457595" y="1923424"/>
            <a:ext cx="4228809" cy="46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D30A5-5C7C-8B47-87A0-ADC971722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0688B7-7F2F-B041-94AF-559EE268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based health care interactions – Clustered data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17FBA-BA32-2E48-A4AD-AAFABAC06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" t="2923" r="23011" b="4898"/>
          <a:stretch/>
        </p:blipFill>
        <p:spPr>
          <a:xfrm>
            <a:off x="451493" y="2235582"/>
            <a:ext cx="7790656" cy="3871304"/>
          </a:xfrm>
          <a:prstGeom prst="rect">
            <a:avLst/>
          </a:prstGeom>
          <a:ln w="6350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520C5-2BC0-FC4D-9275-067D30910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60" t="29343" b="30267"/>
          <a:stretch/>
        </p:blipFill>
        <p:spPr>
          <a:xfrm>
            <a:off x="6791364" y="3513743"/>
            <a:ext cx="1938381" cy="1397877"/>
          </a:xfrm>
          <a:prstGeom prst="rect">
            <a:avLst/>
          </a:prstGeom>
          <a:ln w="63500">
            <a:solidFill>
              <a:srgbClr val="B5121B"/>
            </a:solidFill>
          </a:ln>
        </p:spPr>
      </p:pic>
    </p:spTree>
    <p:extLst>
      <p:ext uri="{BB962C8B-B14F-4D97-AF65-F5344CB8AC3E}">
        <p14:creationId xmlns:p14="http://schemas.microsoft.com/office/powerpoint/2010/main" val="191975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FC3CA6-1DA7-5E49-913A-59206C519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943640"/>
              </p:ext>
            </p:extLst>
          </p:nvPr>
        </p:nvGraphicFramePr>
        <p:xfrm>
          <a:off x="614655" y="2171702"/>
          <a:ext cx="7637247" cy="40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44C-D46E-0B47-B84A-646A8AC3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6044C8-C0CC-EE47-BAB4-595524CC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96211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F934-FE31-8E41-9BD3-EE499820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pandemic - Patterns remain relevant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E121-CA00-B848-8BAD-0092EA4B7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 – admission in under 30 days</a:t>
            </a:r>
          </a:p>
          <a:p>
            <a:endParaRPr lang="en-US" dirty="0"/>
          </a:p>
          <a:p>
            <a:r>
              <a:rPr lang="en-US" dirty="0"/>
              <a:t>Place of Death</a:t>
            </a:r>
          </a:p>
          <a:p>
            <a:endParaRPr lang="en-US" dirty="0"/>
          </a:p>
          <a:p>
            <a:r>
              <a:rPr lang="en-US" dirty="0"/>
              <a:t>What the frontline are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F6433-E9D0-FA47-AEFA-D789688C2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36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C01F1D-6904-D54A-A429-C55592FD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55" y="2171702"/>
            <a:ext cx="7536886" cy="4005264"/>
          </a:xfrm>
        </p:spPr>
        <p:txBody>
          <a:bodyPr/>
          <a:lstStyle/>
          <a:p>
            <a:r>
              <a:rPr lang="en-US" dirty="0"/>
              <a:t>Talks – Public and Conferences</a:t>
            </a:r>
          </a:p>
          <a:p>
            <a:r>
              <a:rPr lang="en-US" dirty="0"/>
              <a:t>Academic Papers</a:t>
            </a:r>
          </a:p>
          <a:p>
            <a:r>
              <a:rPr lang="en-US" dirty="0"/>
              <a:t>Proactive Engagement with Decision Makers</a:t>
            </a:r>
          </a:p>
          <a:p>
            <a:pPr lvl="1"/>
            <a:r>
              <a:rPr lang="en-US" dirty="0"/>
              <a:t>Doctors</a:t>
            </a:r>
          </a:p>
          <a:p>
            <a:pPr lvl="1"/>
            <a:r>
              <a:rPr lang="en-US" dirty="0"/>
              <a:t>Innovation arms of the NHS</a:t>
            </a:r>
          </a:p>
          <a:p>
            <a:pPr lvl="1"/>
            <a:r>
              <a:rPr lang="en-US" dirty="0"/>
              <a:t>Department of Health and Social Care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4638-C381-1740-BF82-3C1889E1F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E4B5D0-729B-344A-B0BF-1F544D80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world!</a:t>
            </a:r>
          </a:p>
        </p:txBody>
      </p:sp>
    </p:spTree>
    <p:extLst>
      <p:ext uri="{BB962C8B-B14F-4D97-AF65-F5344CB8AC3E}">
        <p14:creationId xmlns:p14="http://schemas.microsoft.com/office/powerpoint/2010/main" val="270665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F934-FE31-8E41-9BD3-EE499820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E121-CA00-B848-8BAD-0092EA4B7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were living through the pandemic!</a:t>
            </a:r>
          </a:p>
          <a:p>
            <a:endParaRPr lang="en-US" dirty="0"/>
          </a:p>
          <a:p>
            <a:r>
              <a:rPr lang="en-US" dirty="0"/>
              <a:t>Getting access to routinely collected data is complex!</a:t>
            </a:r>
          </a:p>
          <a:p>
            <a:endParaRPr lang="en-US" dirty="0"/>
          </a:p>
          <a:p>
            <a:r>
              <a:rPr lang="en-US" dirty="0"/>
              <a:t>The phones in the Care Homes were busy!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F6433-E9D0-FA47-AEFA-D789688C2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12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23BF-B597-43F1-94B6-13861DD3D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 for attending, any questions?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E2B71-A89E-4C5F-89E5-622478E55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7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43B0-10B8-4695-81B4-DD06577D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Death in Care Homes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5239D-8109-488B-B043-556B6B3D4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53D33-3A4D-4BCD-B916-8D7811FAE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11" y="6316465"/>
            <a:ext cx="6853519" cy="328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https://</a:t>
            </a:r>
            <a:r>
              <a:rPr lang="en-GB" sz="1800" dirty="0" err="1"/>
              <a:t>www.nuffieldtrust.org.uk</a:t>
            </a:r>
            <a:r>
              <a:rPr lang="en-GB" sz="1800" dirty="0"/>
              <a:t>/chart/deaths-of-care-home-residents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DDD9CA-9F78-0142-B315-9F0223F6D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t="25428" r="47891" b="23078"/>
          <a:stretch/>
        </p:blipFill>
        <p:spPr>
          <a:xfrm>
            <a:off x="1439143" y="1937979"/>
            <a:ext cx="5571257" cy="4288859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12997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7843-2FB8-DF47-AB43-30A01791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COVID-19 Hospital Discharge Service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44464-9AD0-0F4D-9B0C-CFBBE586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  <a:endParaRPr lang="en-GB" dirty="0"/>
          </a:p>
          <a:p>
            <a:endParaRPr lang="en-GB" dirty="0"/>
          </a:p>
          <a:p>
            <a:r>
              <a:rPr lang="en-GB" dirty="0"/>
              <a:t>Implementing these Service Requirements is expected to free up to at least 15,000 beds.</a:t>
            </a:r>
          </a:p>
          <a:p>
            <a:endParaRPr lang="en-GB" dirty="0"/>
          </a:p>
          <a:p>
            <a:r>
              <a:rPr lang="en-GB" dirty="0"/>
              <a:t>For patients whose needs are too great to return to their own home (…) a care home will be arranged.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2A7E7-A9A0-FD48-8B82-77BEA46C1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C3FE9-6885-C443-BC81-B75DC9061C67}"/>
              </a:ext>
            </a:extLst>
          </p:cNvPr>
          <p:cNvSpPr/>
          <p:nvPr/>
        </p:nvSpPr>
        <p:spPr>
          <a:xfrm>
            <a:off x="293837" y="5975074"/>
            <a:ext cx="8063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assets.publishing.service.gov.uk</a:t>
            </a:r>
            <a:r>
              <a:rPr lang="en-GB" dirty="0"/>
              <a:t>/government/uploads/system/uploads/</a:t>
            </a:r>
            <a:r>
              <a:rPr lang="en-GB" dirty="0" err="1"/>
              <a:t>attachment_data</a:t>
            </a:r>
            <a:r>
              <a:rPr lang="en-GB" dirty="0"/>
              <a:t>/file/911541/COVID-19_hospital_discharge_service_requirements_2.pdf</a:t>
            </a:r>
          </a:p>
        </p:txBody>
      </p:sp>
    </p:spTree>
    <p:extLst>
      <p:ext uri="{BB962C8B-B14F-4D97-AF65-F5344CB8AC3E}">
        <p14:creationId xmlns:p14="http://schemas.microsoft.com/office/powerpoint/2010/main" val="87906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F44E-5580-43BC-ABB5-D3CAC69B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845A0-3A14-4163-8598-46A0ED2B6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2" name="Picture 11" descr="Hand holding a blue telephone">
            <a:extLst>
              <a:ext uri="{FF2B5EF4-FFF2-40B4-BE49-F238E27FC236}">
                <a16:creationId xmlns:a16="http://schemas.microsoft.com/office/drawing/2014/main" id="{0BE7C917-67F6-124A-A96A-DD570A2B9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83" y="3498039"/>
            <a:ext cx="4036423" cy="2691744"/>
          </a:xfrm>
          <a:prstGeom prst="rect">
            <a:avLst/>
          </a:prstGeom>
        </p:spPr>
      </p:pic>
      <p:pic>
        <p:nvPicPr>
          <p:cNvPr id="14" name="Picture 13" descr="Close up photo of colourful graph data">
            <a:extLst>
              <a:ext uri="{FF2B5EF4-FFF2-40B4-BE49-F238E27FC236}">
                <a16:creationId xmlns:a16="http://schemas.microsoft.com/office/drawing/2014/main" id="{4CF26285-DDBB-AF4A-9083-B17391865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7" y="1910689"/>
            <a:ext cx="4036424" cy="2691994"/>
          </a:xfrm>
          <a:prstGeom prst="rect">
            <a:avLst/>
          </a:prstGeom>
        </p:spPr>
      </p:pic>
      <p:pic>
        <p:nvPicPr>
          <p:cNvPr id="18" name="Picture 17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FA0CF96B-7D36-314F-8537-062A299D0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82" y="1831035"/>
            <a:ext cx="1421524" cy="1421524"/>
          </a:xfrm>
          <a:prstGeom prst="rect">
            <a:avLst/>
          </a:prstGeom>
        </p:spPr>
      </p:pic>
      <p:pic>
        <p:nvPicPr>
          <p:cNvPr id="21" name="Picture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ECFBA6F-49B9-0748-BF3F-D2A754723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6" y="4791343"/>
            <a:ext cx="1421524" cy="14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9D9C038-CD16-0F4D-A0CF-F8889A0A1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880536"/>
              </p:ext>
            </p:extLst>
          </p:nvPr>
        </p:nvGraphicFramePr>
        <p:xfrm>
          <a:off x="756745" y="2018703"/>
          <a:ext cx="7935762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324">
                  <a:extLst>
                    <a:ext uri="{9D8B030D-6E8A-4147-A177-3AD203B41FA5}">
                      <a16:colId xmlns:a16="http://schemas.microsoft.com/office/drawing/2014/main" val="1293801815"/>
                    </a:ext>
                  </a:extLst>
                </a:gridCol>
                <a:gridCol w="5066438">
                  <a:extLst>
                    <a:ext uri="{9D8B030D-6E8A-4147-A177-3AD203B41FA5}">
                      <a16:colId xmlns:a16="http://schemas.microsoft.com/office/drawing/2014/main" val="1269669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 </a:t>
                      </a:r>
                      <a:endParaRPr lang="en-GB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8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HealthCall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Manager,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Trainers x 2,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Administrator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7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Authority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Commissioning Manager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31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NHS/Clinical Staff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Leader,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Nursing x 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Nurse,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Community Nurse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Home Staff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 x 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Managers x 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Carers x 8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5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Home Residents and Relatives of Residents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Residents x 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4568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A3FF7-5F53-5F4B-9DDE-480364A9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CF161C-572B-814D-93DB-38D73BA2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did we talk to?</a:t>
            </a:r>
          </a:p>
        </p:txBody>
      </p:sp>
    </p:spTree>
    <p:extLst>
      <p:ext uri="{BB962C8B-B14F-4D97-AF65-F5344CB8AC3E}">
        <p14:creationId xmlns:p14="http://schemas.microsoft.com/office/powerpoint/2010/main" val="360636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42610-F3B5-AE4A-8925-D793AB3BE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71A47E-DF34-A34B-9220-BE89BA0E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Homes Characteristics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A9B0B8D-046C-9940-A2F2-5DCD6F0B3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"/>
              </p:ext>
            </p:extLst>
          </p:nvPr>
        </p:nvGraphicFramePr>
        <p:xfrm>
          <a:off x="614655" y="1912883"/>
          <a:ext cx="7720048" cy="426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1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D4C9F4D-EFB8-BB40-A4E1-16C333F0CB0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68098263"/>
              </p:ext>
            </p:extLst>
          </p:nvPr>
        </p:nvGraphicFramePr>
        <p:xfrm>
          <a:off x="608826" y="2174806"/>
          <a:ext cx="7892529" cy="40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42610-F3B5-AE4A-8925-D793AB3BE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71A47E-DF34-A34B-9220-BE89BA0E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Homes Topics</a:t>
            </a:r>
          </a:p>
        </p:txBody>
      </p:sp>
    </p:spTree>
    <p:extLst>
      <p:ext uri="{BB962C8B-B14F-4D97-AF65-F5344CB8AC3E}">
        <p14:creationId xmlns:p14="http://schemas.microsoft.com/office/powerpoint/2010/main" val="231800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F2F2-9FE4-4F56-85EE-05D90607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based health care interactions –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028AB-5E29-4750-9447-C682EBAE7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7E3A6-5E92-4C46-8357-876E9A375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2" t="3483" b="6853"/>
          <a:stretch/>
        </p:blipFill>
        <p:spPr>
          <a:xfrm>
            <a:off x="1389412" y="2030681"/>
            <a:ext cx="6540457" cy="41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based health care interactions – Raw data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BF054-4B89-2B4A-B263-1D1B6FF83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99" t="39435" r="63180" b="46801"/>
          <a:stretch/>
        </p:blipFill>
        <p:spPr>
          <a:xfrm>
            <a:off x="2879834" y="2546127"/>
            <a:ext cx="3630793" cy="2593432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199999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4546A"/>
      </a:hlink>
      <a:folHlink>
        <a:srgbClr val="44546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419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impact of the Covid-19  pandemic on people in Care Homes </vt:lpstr>
      <vt:lpstr>Death in Care Homes</vt:lpstr>
      <vt:lpstr>COVID-19 Hospital Discharge Service Requirements</vt:lpstr>
      <vt:lpstr>Our Project</vt:lpstr>
      <vt:lpstr>Who did we talk to?</vt:lpstr>
      <vt:lpstr>Care Homes Characteristics</vt:lpstr>
      <vt:lpstr>Care Homes Topics</vt:lpstr>
      <vt:lpstr>Individual based health care interactions – Source</vt:lpstr>
      <vt:lpstr>Individual based health care interactions – Raw data</vt:lpstr>
      <vt:lpstr>Individual based health care interactions – Raw data</vt:lpstr>
      <vt:lpstr>Individual based health care interactions – Clustered data</vt:lpstr>
      <vt:lpstr>Next Steps</vt:lpstr>
      <vt:lpstr>After the pandemic - Patterns remain relevant</vt:lpstr>
      <vt:lpstr>Changing the world!</vt:lpstr>
      <vt:lpstr>What was hard?</vt:lpstr>
      <vt:lpstr>Thank you for attending,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2020-06-05T16:59:37Z</dcterms:created>
  <dcterms:modified xsi:type="dcterms:W3CDTF">2022-01-18T18:56:50Z</dcterms:modified>
</cp:coreProperties>
</file>