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78" r:id="rId3"/>
    <p:sldId id="276" r:id="rId4"/>
    <p:sldId id="27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484" y="68"/>
      </p:cViewPr>
      <p:guideLst/>
    </p:cSldViewPr>
  </p:slideViewPr>
  <p:notesTextViewPr>
    <p:cViewPr>
      <p:scale>
        <a:sx n="1" d="1"/>
        <a:sy n="1" d="1"/>
      </p:scale>
      <p:origin x="0" y="-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F36BC-B7A2-44CA-A73F-470C5B9F96F4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9B81F-3DBA-4CE1-97A8-F9FDD07A3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426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Title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58F1A1-8C37-4081-B029-813436AE9BC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4264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EA43-67FC-49D6-B58B-BC9D1B0D0F42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9CA-3429-4EA5-B80E-3DBF41F7C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31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EA43-67FC-49D6-B58B-BC9D1B0D0F42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9CA-3429-4EA5-B80E-3DBF41F7C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16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EA43-67FC-49D6-B58B-BC9D1B0D0F42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9CA-3429-4EA5-B80E-3DBF41F7C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091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815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150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919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473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158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1192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950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68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EA43-67FC-49D6-B58B-BC9D1B0D0F42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9CA-3429-4EA5-B80E-3DBF41F7C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9342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186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374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7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EA43-67FC-49D6-B58B-BC9D1B0D0F42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9CA-3429-4EA5-B80E-3DBF41F7C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218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EA43-67FC-49D6-B58B-BC9D1B0D0F42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9CA-3429-4EA5-B80E-3DBF41F7C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390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EA43-67FC-49D6-B58B-BC9D1B0D0F42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9CA-3429-4EA5-B80E-3DBF41F7C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97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EA43-67FC-49D6-B58B-BC9D1B0D0F42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9CA-3429-4EA5-B80E-3DBF41F7C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41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EA43-67FC-49D6-B58B-BC9D1B0D0F42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9CA-3429-4EA5-B80E-3DBF41F7C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27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EA43-67FC-49D6-B58B-BC9D1B0D0F42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9CA-3429-4EA5-B80E-3DBF41F7C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896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EA43-67FC-49D6-B58B-BC9D1B0D0F42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9CA-3429-4EA5-B80E-3DBF41F7C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3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44EA43-67FC-49D6-B58B-BC9D1B0D0F42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FBB9CA-3429-4EA5-B80E-3DBF41F7C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82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E912B-917B-4C51-B3E2-C19CAA31DC1D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00820-22E5-41B7-9C7D-5A5EF53C7B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02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DB9E128-545D-1B14-8531-2B6AA65E48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-2387600"/>
            <a:ext cx="77724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Title Slide for this tool</a:t>
            </a:r>
          </a:p>
        </p:txBody>
      </p:sp>
      <p:pic>
        <p:nvPicPr>
          <p:cNvPr id="5" name="Picture 4" descr="Lancaster university Logo">
            <a:extLst>
              <a:ext uri="{FF2B5EF4-FFF2-40B4-BE49-F238E27FC236}">
                <a16:creationId xmlns:a16="http://schemas.microsoft.com/office/drawing/2014/main" id="{9B83293A-7DE4-70E3-1281-8ACCDD44CE9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25" b="14052"/>
          <a:stretch/>
        </p:blipFill>
        <p:spPr>
          <a:xfrm>
            <a:off x="482600" y="2789670"/>
            <a:ext cx="3968749" cy="1278660"/>
          </a:xfrm>
          <a:prstGeom prst="rect">
            <a:avLst/>
          </a:prstGeom>
        </p:spPr>
      </p:pic>
      <p:pic>
        <p:nvPicPr>
          <p:cNvPr id="9" name="Picture 8" descr="A logo for a community dialogue project&#10;&#10;">
            <a:extLst>
              <a:ext uri="{FF2B5EF4-FFF2-40B4-BE49-F238E27FC236}">
                <a16:creationId xmlns:a16="http://schemas.microsoft.com/office/drawing/2014/main" id="{52482AB0-819B-094F-6F85-4911D2B8AE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73" r="33069"/>
          <a:stretch/>
        </p:blipFill>
        <p:spPr>
          <a:xfrm>
            <a:off x="4692648" y="2512379"/>
            <a:ext cx="3968751" cy="183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549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2">
            <a:extLst>
              <a:ext uri="{FF2B5EF4-FFF2-40B4-BE49-F238E27FC236}">
                <a16:creationId xmlns:a16="http://schemas.microsoft.com/office/drawing/2014/main" id="{6804BF2C-795B-43A4-991D-FC8FEFFF1D7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3189" y="571781"/>
            <a:ext cx="3170784" cy="4830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422041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585" b="1" dirty="0">
                <a:solidFill>
                  <a:srgbClr val="50BCE7"/>
                </a:solidFill>
                <a:latin typeface="+mn-lt"/>
                <a:ea typeface="+mn-ea"/>
                <a:cs typeface="+mn-cs"/>
              </a:rPr>
              <a:t>Comic Strip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97FA875-6418-4447-858E-5F9F35E98287}"/>
              </a:ext>
            </a:extLst>
          </p:cNvPr>
          <p:cNvSpPr txBox="1"/>
          <p:nvPr/>
        </p:nvSpPr>
        <p:spPr>
          <a:xfrm>
            <a:off x="153190" y="1054754"/>
            <a:ext cx="3170781" cy="603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662" dirty="0">
                <a:solidFill>
                  <a:srgbClr val="50BCE7"/>
                </a:solidFill>
                <a:latin typeface="Calibri" panose="020F0502020204030204"/>
              </a:rPr>
              <a:t>Using a grid to help communities structure a story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48E4516-8879-4FB3-84C7-4D3C925A5140}"/>
              </a:ext>
            </a:extLst>
          </p:cNvPr>
          <p:cNvSpPr txBox="1"/>
          <p:nvPr/>
        </p:nvSpPr>
        <p:spPr>
          <a:xfrm>
            <a:off x="153189" y="1666700"/>
            <a:ext cx="3170784" cy="3658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Group or Focus: </a:t>
            </a: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Any group</a:t>
            </a:r>
          </a:p>
          <a:p>
            <a:pPr defTabSz="422041"/>
            <a:endParaRPr lang="en-GB" sz="1108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What is the tool trying to do specifically?  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This tool is a way of starting a conversation by using the comic strip to tell a story. Perhaps this is the story of someone’s experience in education – how did it start, what were the challenges, how does it end? 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By focussing on the comic strip, we might start to draw out some difficult elements that could then be explored further. </a:t>
            </a:r>
          </a:p>
          <a:p>
            <a:pPr defTabSz="422041"/>
            <a:endParaRPr lang="en-GB" sz="1108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What are the instructions for using the tool?  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Participants could draw, write or collage to create the story, and the stimulus as almost endless! 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Use magazines to cut out visuals to tell the story. 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Give instructions on what to include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Provide materials to help a wide range of people interact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Have pre-printed strips, with different sized boxes</a:t>
            </a:r>
          </a:p>
          <a:p>
            <a:pPr defTabSz="422041"/>
            <a:endParaRPr lang="en-GB" sz="1015" dirty="0">
              <a:solidFill>
                <a:prstClr val="black"/>
              </a:solidFill>
              <a:latin typeface="Calibri Light" panose="020F0302020204030204"/>
            </a:endParaRPr>
          </a:p>
        </p:txBody>
      </p:sp>
      <p:grpSp>
        <p:nvGrpSpPr>
          <p:cNvPr id="26" name="Group 25" descr="An example of an empty comic strip with a title at the top that reads 'your perfect day/your experience in education">
            <a:extLst>
              <a:ext uri="{FF2B5EF4-FFF2-40B4-BE49-F238E27FC236}">
                <a16:creationId xmlns:a16="http://schemas.microsoft.com/office/drawing/2014/main" id="{971DE711-95AD-4AEC-B71C-942ABCF360F9}"/>
              </a:ext>
            </a:extLst>
          </p:cNvPr>
          <p:cNvGrpSpPr/>
          <p:nvPr/>
        </p:nvGrpSpPr>
        <p:grpSpPr>
          <a:xfrm>
            <a:off x="3618009" y="727069"/>
            <a:ext cx="4840480" cy="3056766"/>
            <a:chOff x="4335975" y="2029625"/>
            <a:chExt cx="5243853" cy="331149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D077A4C-B4DA-4B7A-B593-34CBE832A74D}"/>
                </a:ext>
              </a:extLst>
            </p:cNvPr>
            <p:cNvSpPr/>
            <p:nvPr/>
          </p:nvSpPr>
          <p:spPr>
            <a:xfrm>
              <a:off x="4335975" y="2029625"/>
              <a:ext cx="5243853" cy="3311496"/>
            </a:xfrm>
            <a:prstGeom prst="rect">
              <a:avLst/>
            </a:prstGeom>
            <a:noFill/>
            <a:ln w="38100">
              <a:solidFill>
                <a:srgbClr val="50BCE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22041"/>
              <a:endParaRPr lang="en-GB" sz="1662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2C025CD9-A90D-47FF-ADD4-C6652BAB6EAD}"/>
                </a:ext>
              </a:extLst>
            </p:cNvPr>
            <p:cNvGrpSpPr/>
            <p:nvPr/>
          </p:nvGrpSpPr>
          <p:grpSpPr>
            <a:xfrm>
              <a:off x="4599430" y="2730203"/>
              <a:ext cx="4716942" cy="2375211"/>
              <a:chOff x="4516244" y="869795"/>
              <a:chExt cx="4716942" cy="2375211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BFF4413-62E5-448D-9AA1-43DC38EAD379}"/>
                  </a:ext>
                </a:extLst>
              </p:cNvPr>
              <p:cNvSpPr/>
              <p:nvPr/>
            </p:nvSpPr>
            <p:spPr>
              <a:xfrm>
                <a:off x="4516244" y="869795"/>
                <a:ext cx="1572314" cy="7917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2041"/>
                <a:endParaRPr lang="en-GB" sz="1662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7EE0EFD5-2084-40EC-B70A-ADBB982DC736}"/>
                  </a:ext>
                </a:extLst>
              </p:cNvPr>
              <p:cNvSpPr/>
              <p:nvPr/>
            </p:nvSpPr>
            <p:spPr>
              <a:xfrm>
                <a:off x="6088558" y="869795"/>
                <a:ext cx="1572314" cy="7917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2041"/>
                <a:endParaRPr lang="en-GB" sz="1662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2CFCBA31-B8B7-4BEB-AFA2-9029ACC6E690}"/>
                  </a:ext>
                </a:extLst>
              </p:cNvPr>
              <p:cNvSpPr/>
              <p:nvPr/>
            </p:nvSpPr>
            <p:spPr>
              <a:xfrm>
                <a:off x="7660872" y="869795"/>
                <a:ext cx="1572314" cy="7917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2041"/>
                <a:endParaRPr lang="en-GB" sz="1662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9471D520-9318-4B8B-B611-969477036C13}"/>
                  </a:ext>
                </a:extLst>
              </p:cNvPr>
              <p:cNvSpPr/>
              <p:nvPr/>
            </p:nvSpPr>
            <p:spPr>
              <a:xfrm>
                <a:off x="4516244" y="1661532"/>
                <a:ext cx="966031" cy="7917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2041"/>
                <a:endParaRPr lang="en-GB" sz="1662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A3A6DF57-54AE-4999-8D1F-D1BAE4FB2760}"/>
                  </a:ext>
                </a:extLst>
              </p:cNvPr>
              <p:cNvSpPr/>
              <p:nvPr/>
            </p:nvSpPr>
            <p:spPr>
              <a:xfrm>
                <a:off x="5482275" y="1661532"/>
                <a:ext cx="2784880" cy="7917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2041"/>
                <a:endParaRPr lang="en-GB" sz="1662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EE89B55-8A07-4870-B700-29C76F6863A9}"/>
                  </a:ext>
                </a:extLst>
              </p:cNvPr>
              <p:cNvSpPr/>
              <p:nvPr/>
            </p:nvSpPr>
            <p:spPr>
              <a:xfrm>
                <a:off x="4516245" y="2453269"/>
                <a:ext cx="1962811" cy="7917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2041"/>
                <a:endParaRPr lang="en-GB" sz="1662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B5E136E3-4BDA-44BA-B52F-31D4CA1A2A3B}"/>
                  </a:ext>
                </a:extLst>
              </p:cNvPr>
              <p:cNvSpPr/>
              <p:nvPr/>
            </p:nvSpPr>
            <p:spPr>
              <a:xfrm>
                <a:off x="6479056" y="2453269"/>
                <a:ext cx="1788099" cy="7917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2041"/>
                <a:endParaRPr lang="en-GB" sz="1662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5F306627-F32F-4D43-B10F-31FBAD0701D7}"/>
                  </a:ext>
                </a:extLst>
              </p:cNvPr>
              <p:cNvSpPr/>
              <p:nvPr/>
            </p:nvSpPr>
            <p:spPr>
              <a:xfrm>
                <a:off x="8267155" y="1661531"/>
                <a:ext cx="966031" cy="15834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2041"/>
                <a:endParaRPr lang="en-GB" sz="1662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B9A4D1B-9DC4-445B-ABCA-C685EF25D283}"/>
                </a:ext>
              </a:extLst>
            </p:cNvPr>
            <p:cNvSpPr txBox="1"/>
            <p:nvPr/>
          </p:nvSpPr>
          <p:spPr>
            <a:xfrm>
              <a:off x="4641147" y="2029625"/>
              <a:ext cx="4716942" cy="472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22041">
                <a:lnSpc>
                  <a:spcPct val="150000"/>
                </a:lnSpc>
              </a:pPr>
              <a:r>
                <a:rPr lang="en-GB" sz="1662" dirty="0">
                  <a:solidFill>
                    <a:prstClr val="black"/>
                  </a:solidFill>
                  <a:latin typeface="Calibri" panose="020F0502020204030204"/>
                </a:rPr>
                <a:t>Your perfect day/Your experience in Education</a:t>
              </a:r>
            </a:p>
          </p:txBody>
        </p:sp>
      </p:grpSp>
      <p:grpSp>
        <p:nvGrpSpPr>
          <p:cNvPr id="8" name="Group 7" descr="An example of a comic strip with one half being entitled 'how I act' and the other half being entitled 'How I feel'">
            <a:extLst>
              <a:ext uri="{FF2B5EF4-FFF2-40B4-BE49-F238E27FC236}">
                <a16:creationId xmlns:a16="http://schemas.microsoft.com/office/drawing/2014/main" id="{19FD406E-FF1D-45CE-B31A-77CCBC704C71}"/>
              </a:ext>
            </a:extLst>
          </p:cNvPr>
          <p:cNvGrpSpPr/>
          <p:nvPr/>
        </p:nvGrpSpPr>
        <p:grpSpPr>
          <a:xfrm>
            <a:off x="3618008" y="4141737"/>
            <a:ext cx="5324295" cy="1911850"/>
            <a:chOff x="3811843" y="2467777"/>
            <a:chExt cx="5767986" cy="207117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F85589A-FAF9-412D-B791-4DE766848DA3}"/>
                </a:ext>
              </a:extLst>
            </p:cNvPr>
            <p:cNvSpPr/>
            <p:nvPr/>
          </p:nvSpPr>
          <p:spPr>
            <a:xfrm>
              <a:off x="3811843" y="2467777"/>
              <a:ext cx="5767986" cy="2071171"/>
            </a:xfrm>
            <a:prstGeom prst="rect">
              <a:avLst/>
            </a:prstGeom>
            <a:noFill/>
            <a:ln w="38100">
              <a:solidFill>
                <a:srgbClr val="50BCE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22041"/>
              <a:endParaRPr lang="en-GB" sz="1662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30FCECF-EFC4-465D-9986-B88A3467D07C}"/>
                </a:ext>
              </a:extLst>
            </p:cNvPr>
            <p:cNvSpPr txBox="1"/>
            <p:nvPr/>
          </p:nvSpPr>
          <p:spPr>
            <a:xfrm>
              <a:off x="3864881" y="2793265"/>
              <a:ext cx="850594" cy="6542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22041"/>
              <a:r>
                <a:rPr lang="en-GB" sz="1662" dirty="0">
                  <a:solidFill>
                    <a:prstClr val="black"/>
                  </a:solidFill>
                  <a:latin typeface="Calibri" panose="020F0502020204030204"/>
                </a:rPr>
                <a:t>How I Act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CE72053-F5B6-4EB3-ACAF-BFF3F9C18086}"/>
                </a:ext>
              </a:extLst>
            </p:cNvPr>
            <p:cNvGrpSpPr/>
            <p:nvPr/>
          </p:nvGrpSpPr>
          <p:grpSpPr>
            <a:xfrm>
              <a:off x="4599430" y="2711624"/>
              <a:ext cx="4716942" cy="1583476"/>
              <a:chOff x="4599430" y="2730202"/>
              <a:chExt cx="4716942" cy="1583476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268906C7-0A38-4193-BAF4-8C075F926DA2}"/>
                  </a:ext>
                </a:extLst>
              </p:cNvPr>
              <p:cNvGrpSpPr/>
              <p:nvPr/>
            </p:nvGrpSpPr>
            <p:grpSpPr>
              <a:xfrm>
                <a:off x="4599430" y="2730203"/>
                <a:ext cx="4716942" cy="1583475"/>
                <a:chOff x="4516244" y="869795"/>
                <a:chExt cx="4716942" cy="1583475"/>
              </a:xfrm>
            </p:grpSpPr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DE2FEEEC-7012-443C-982A-CD6CA3DD74C1}"/>
                    </a:ext>
                  </a:extLst>
                </p:cNvPr>
                <p:cNvSpPr/>
                <p:nvPr/>
              </p:nvSpPr>
              <p:spPr>
                <a:xfrm>
                  <a:off x="4516244" y="869795"/>
                  <a:ext cx="850594" cy="79173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22041"/>
                  <a:endParaRPr lang="en-GB" sz="1662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B0CCA479-9CE5-44CB-BE84-34B128D1BA12}"/>
                    </a:ext>
                  </a:extLst>
                </p:cNvPr>
                <p:cNvSpPr/>
                <p:nvPr/>
              </p:nvSpPr>
              <p:spPr>
                <a:xfrm>
                  <a:off x="5366838" y="869795"/>
                  <a:ext cx="1522276" cy="79173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22041"/>
                  <a:endParaRPr lang="en-GB" sz="1662" dirty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483F4579-BD40-44DF-ADC7-DA4C21959960}"/>
                    </a:ext>
                  </a:extLst>
                </p:cNvPr>
                <p:cNvSpPr/>
                <p:nvPr/>
              </p:nvSpPr>
              <p:spPr>
                <a:xfrm>
                  <a:off x="7660872" y="869795"/>
                  <a:ext cx="1572314" cy="79173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22041"/>
                  <a:endParaRPr lang="en-GB" sz="1662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747BE4A7-6160-425E-9698-9AEC6F7FCDDA}"/>
                    </a:ext>
                  </a:extLst>
                </p:cNvPr>
                <p:cNvSpPr/>
                <p:nvPr/>
              </p:nvSpPr>
              <p:spPr>
                <a:xfrm>
                  <a:off x="4516244" y="1661532"/>
                  <a:ext cx="1056303" cy="79173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22041"/>
                  <a:endParaRPr lang="en-GB" sz="1662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F9E466D7-AA11-4DD5-AFE1-CC57AF54AF4E}"/>
                    </a:ext>
                  </a:extLst>
                </p:cNvPr>
                <p:cNvSpPr/>
                <p:nvPr/>
              </p:nvSpPr>
              <p:spPr>
                <a:xfrm>
                  <a:off x="5572547" y="1661532"/>
                  <a:ext cx="914400" cy="79173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22041"/>
                  <a:endParaRPr lang="en-GB" sz="1662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D1FDFDDB-6F8B-4AA8-9A1B-204015AE009B}"/>
                    </a:ext>
                  </a:extLst>
                </p:cNvPr>
                <p:cNvSpPr/>
                <p:nvPr/>
              </p:nvSpPr>
              <p:spPr>
                <a:xfrm>
                  <a:off x="7342081" y="1661532"/>
                  <a:ext cx="1891105" cy="79173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22041"/>
                  <a:endParaRPr lang="en-GB" sz="1662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25F1C55-4E68-4DA7-A5FE-E1B04FCA9E6E}"/>
                  </a:ext>
                </a:extLst>
              </p:cNvPr>
              <p:cNvSpPr/>
              <p:nvPr/>
            </p:nvSpPr>
            <p:spPr>
              <a:xfrm>
                <a:off x="6972300" y="2730202"/>
                <a:ext cx="771758" cy="7917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2041"/>
                <a:endParaRPr lang="en-GB" sz="1662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412B3FE-D107-4AD1-BDE8-CA8E0E661D1D}"/>
                  </a:ext>
                </a:extLst>
              </p:cNvPr>
              <p:cNvSpPr/>
              <p:nvPr/>
            </p:nvSpPr>
            <p:spPr>
              <a:xfrm>
                <a:off x="6570133" y="3521939"/>
                <a:ext cx="855134" cy="7917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2041"/>
                <a:endParaRPr lang="en-GB" sz="1662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F228100-B24B-41D0-B378-3CFB0FF84597}"/>
                </a:ext>
              </a:extLst>
            </p:cNvPr>
            <p:cNvSpPr txBox="1"/>
            <p:nvPr/>
          </p:nvSpPr>
          <p:spPr>
            <a:xfrm>
              <a:off x="3864881" y="3585003"/>
              <a:ext cx="850594" cy="6542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22041"/>
              <a:r>
                <a:rPr lang="en-GB" sz="1662" dirty="0">
                  <a:solidFill>
                    <a:prstClr val="black"/>
                  </a:solidFill>
                  <a:latin typeface="Calibri" panose="020F0502020204030204"/>
                </a:rPr>
                <a:t>How I Feel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AEF97B75-3D43-44F7-909D-58DA620D38D8}"/>
              </a:ext>
            </a:extLst>
          </p:cNvPr>
          <p:cNvSpPr txBox="1"/>
          <p:nvPr/>
        </p:nvSpPr>
        <p:spPr>
          <a:xfrm>
            <a:off x="153189" y="5360018"/>
            <a:ext cx="3170784" cy="536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>
              <a:lnSpc>
                <a:spcPct val="150000"/>
              </a:lnSpc>
            </a:pPr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Version created by: </a:t>
            </a:r>
          </a:p>
          <a:p>
            <a:pPr defTabSz="422041">
              <a:lnSpc>
                <a:spcPct val="150000"/>
              </a:lnSpc>
            </a:pPr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Date: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3B78531B-CB87-400C-B3E1-6C44936EA1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3189" y="5957948"/>
            <a:ext cx="3170921" cy="492806"/>
            <a:chOff x="190256" y="6079901"/>
            <a:chExt cx="3435164" cy="533873"/>
          </a:xfrm>
        </p:grpSpPr>
        <p:pic>
          <p:nvPicPr>
            <p:cNvPr id="47" name="Picture 46" descr="A logo for a community&#10;&#10;Description automatically generated">
              <a:extLst>
                <a:ext uri="{FF2B5EF4-FFF2-40B4-BE49-F238E27FC236}">
                  <a16:creationId xmlns:a16="http://schemas.microsoft.com/office/drawing/2014/main" id="{C0A88DBA-3D25-4E3C-BBFB-CF48CEDD3AE2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772" r="36966" b="5715"/>
            <a:stretch/>
          </p:blipFill>
          <p:spPr>
            <a:xfrm>
              <a:off x="190256" y="6079901"/>
              <a:ext cx="1247199" cy="533873"/>
            </a:xfrm>
            <a:prstGeom prst="rect">
              <a:avLst/>
            </a:prstGeom>
          </p:spPr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74E87748-6E77-4D5D-8743-96465ECDB75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725" b="14052"/>
            <a:stretch/>
          </p:blipFill>
          <p:spPr>
            <a:xfrm>
              <a:off x="1976944" y="6079901"/>
              <a:ext cx="1648476" cy="531105"/>
            </a:xfrm>
            <a:prstGeom prst="rect">
              <a:avLst/>
            </a:prstGeom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7374C9-70DA-4E22-BF60-1E137F028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422197" y="263769"/>
            <a:ext cx="0" cy="63304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695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62">
            <a:extLst>
              <a:ext uri="{FF2B5EF4-FFF2-40B4-BE49-F238E27FC236}">
                <a16:creationId xmlns:a16="http://schemas.microsoft.com/office/drawing/2014/main" id="{EE323271-1D31-45DB-833C-AC41EA6D6898}"/>
              </a:ext>
            </a:extLst>
          </p:cNvPr>
          <p:cNvSpPr txBox="1"/>
          <p:nvPr/>
        </p:nvSpPr>
        <p:spPr>
          <a:xfrm>
            <a:off x="153189" y="571781"/>
            <a:ext cx="3170784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2585" b="1" dirty="0">
                <a:solidFill>
                  <a:srgbClr val="50BCE7"/>
                </a:solidFill>
                <a:latin typeface="Calibri" panose="020F0502020204030204"/>
              </a:rPr>
              <a:t>Comic Strip</a:t>
            </a:r>
          </a:p>
        </p:txBody>
      </p:sp>
      <p:sp>
        <p:nvSpPr>
          <p:cNvPr id="64" name="Title 63">
            <a:extLst>
              <a:ext uri="{FF2B5EF4-FFF2-40B4-BE49-F238E27FC236}">
                <a16:creationId xmlns:a16="http://schemas.microsoft.com/office/drawing/2014/main" id="{26595481-7AB8-4144-915D-050EBC3F5D0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3190" y="1054754"/>
            <a:ext cx="3170781" cy="59678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422041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1662" dirty="0">
                <a:solidFill>
                  <a:srgbClr val="50BCE7"/>
                </a:solidFill>
                <a:latin typeface="+mn-lt"/>
                <a:ea typeface="+mn-ea"/>
                <a:cs typeface="+mn-cs"/>
              </a:rPr>
              <a:t>Using a grid to help communities structure a story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17FF2F8-ADFA-4A3D-A109-627A8895A9DC}"/>
              </a:ext>
            </a:extLst>
          </p:cNvPr>
          <p:cNvSpPr txBox="1"/>
          <p:nvPr/>
        </p:nvSpPr>
        <p:spPr>
          <a:xfrm>
            <a:off x="153189" y="1666699"/>
            <a:ext cx="3170784" cy="3146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Group or Focus: </a:t>
            </a:r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Any group</a:t>
            </a:r>
          </a:p>
          <a:p>
            <a:pPr defTabSz="422041"/>
            <a:endParaRPr lang="en-GB" sz="1108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What is the tool trying to do specifically?  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Providing a starting point for the conversation – what images/words are people using to respond to your prompt?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Challenging stereotypes - explore ideas together.  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Building a character/comic strip asks people to come up with characteristics and the storyline of the stereotypes. Could everyone start with the same character and take them on a different journey? </a:t>
            </a:r>
          </a:p>
          <a:p>
            <a:pPr defTabSz="422041"/>
            <a:endParaRPr lang="en-GB" sz="1108" dirty="0">
              <a:solidFill>
                <a:prstClr val="black"/>
              </a:solidFill>
              <a:latin typeface="Calibri Light" panose="020F0302020204030204"/>
            </a:endParaRPr>
          </a:p>
          <a:p>
            <a:pPr defTabSz="422041"/>
            <a:r>
              <a:rPr lang="en-GB" sz="1108" b="1" dirty="0">
                <a:solidFill>
                  <a:prstClr val="black"/>
                </a:solidFill>
                <a:latin typeface="Calibri Light" panose="020F0302020204030204"/>
              </a:rPr>
              <a:t>What are the instructions for using the tool?  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As a group, you could create characters and then use that character to tell the story.  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Use magazines to cut out visuals to tell the story. </a:t>
            </a:r>
          </a:p>
          <a:p>
            <a:pPr defTabSz="422041"/>
            <a:r>
              <a:rPr lang="en-GB" sz="1108" dirty="0">
                <a:solidFill>
                  <a:prstClr val="black"/>
                </a:solidFill>
                <a:latin typeface="Calibri Light" panose="020F0302020204030204"/>
              </a:rPr>
              <a:t>Have pre-printed strips, with different sized boxes</a:t>
            </a:r>
          </a:p>
          <a:p>
            <a:pPr defTabSz="422041"/>
            <a:endParaRPr lang="en-GB" sz="1015" dirty="0">
              <a:solidFill>
                <a:prstClr val="black"/>
              </a:solidFill>
              <a:latin typeface="Calibri Light" panose="020F0302020204030204"/>
            </a:endParaRPr>
          </a:p>
        </p:txBody>
      </p:sp>
      <p:grpSp>
        <p:nvGrpSpPr>
          <p:cNvPr id="17" name="Group 16" descr="An example of an empty comic strip with the title 'you in your favourite film'">
            <a:extLst>
              <a:ext uri="{FF2B5EF4-FFF2-40B4-BE49-F238E27FC236}">
                <a16:creationId xmlns:a16="http://schemas.microsoft.com/office/drawing/2014/main" id="{C2639E57-3600-494E-8C55-3A1F1EA887F5}"/>
              </a:ext>
            </a:extLst>
          </p:cNvPr>
          <p:cNvGrpSpPr/>
          <p:nvPr/>
        </p:nvGrpSpPr>
        <p:grpSpPr>
          <a:xfrm>
            <a:off x="3925968" y="804824"/>
            <a:ext cx="4045477" cy="2554721"/>
            <a:chOff x="3856524" y="501908"/>
            <a:chExt cx="5243853" cy="331149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D077A4C-B4DA-4B7A-B593-34CBE832A74D}"/>
                </a:ext>
              </a:extLst>
            </p:cNvPr>
            <p:cNvSpPr/>
            <p:nvPr/>
          </p:nvSpPr>
          <p:spPr>
            <a:xfrm>
              <a:off x="3856524" y="501908"/>
              <a:ext cx="5243853" cy="3311496"/>
            </a:xfrm>
            <a:prstGeom prst="rect">
              <a:avLst/>
            </a:prstGeom>
            <a:noFill/>
            <a:ln w="38100">
              <a:solidFill>
                <a:srgbClr val="50BCE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22041"/>
              <a:endParaRPr lang="en-GB" sz="1662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B9A4D1B-9DC4-445B-ABCA-C685EF25D283}"/>
                </a:ext>
              </a:extLst>
            </p:cNvPr>
            <p:cNvSpPr txBox="1"/>
            <p:nvPr/>
          </p:nvSpPr>
          <p:spPr>
            <a:xfrm>
              <a:off x="4161696" y="501908"/>
              <a:ext cx="4716942" cy="565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22041">
                <a:lnSpc>
                  <a:spcPct val="150000"/>
                </a:lnSpc>
              </a:pPr>
              <a:r>
                <a:rPr lang="en-GB" sz="1662" dirty="0">
                  <a:solidFill>
                    <a:prstClr val="black"/>
                  </a:solidFill>
                  <a:latin typeface="Calibri" panose="020F0502020204030204"/>
                </a:rPr>
                <a:t>you in your favourite </a:t>
              </a:r>
              <a:r>
                <a:rPr lang="en-GB" sz="1662" b="1" u="sng" dirty="0">
                  <a:solidFill>
                    <a:prstClr val="black"/>
                  </a:solidFill>
                  <a:latin typeface="Calibri" panose="020F0502020204030204"/>
                </a:rPr>
                <a:t>Film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36E3027-BF3A-47C4-867D-8914650FB44D}"/>
                </a:ext>
              </a:extLst>
            </p:cNvPr>
            <p:cNvGrpSpPr/>
            <p:nvPr/>
          </p:nvGrpSpPr>
          <p:grpSpPr>
            <a:xfrm>
              <a:off x="4119979" y="1202486"/>
              <a:ext cx="4716942" cy="2375211"/>
              <a:chOff x="4119979" y="1202486"/>
              <a:chExt cx="4716942" cy="2375211"/>
            </a:xfrm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2C025CD9-A90D-47FF-ADD4-C6652BAB6EAD}"/>
                  </a:ext>
                </a:extLst>
              </p:cNvPr>
              <p:cNvGrpSpPr/>
              <p:nvPr/>
            </p:nvGrpSpPr>
            <p:grpSpPr>
              <a:xfrm>
                <a:off x="4119979" y="1202486"/>
                <a:ext cx="4716942" cy="2375211"/>
                <a:chOff x="4516244" y="869795"/>
                <a:chExt cx="4716942" cy="2375211"/>
              </a:xfrm>
            </p:grpSpPr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7EE0EFD5-2084-40EC-B70A-ADBB982DC736}"/>
                    </a:ext>
                  </a:extLst>
                </p:cNvPr>
                <p:cNvSpPr/>
                <p:nvPr/>
              </p:nvSpPr>
              <p:spPr>
                <a:xfrm>
                  <a:off x="5482275" y="869795"/>
                  <a:ext cx="2178597" cy="79173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22041"/>
                  <a:endParaRPr lang="en-GB" sz="1662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2CFCBA31-B8B7-4BEB-AFA2-9029ACC6E690}"/>
                    </a:ext>
                  </a:extLst>
                </p:cNvPr>
                <p:cNvSpPr/>
                <p:nvPr/>
              </p:nvSpPr>
              <p:spPr>
                <a:xfrm>
                  <a:off x="7660872" y="869795"/>
                  <a:ext cx="1572314" cy="79173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22041"/>
                  <a:endParaRPr lang="en-GB" sz="1662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9471D520-9318-4B8B-B611-969477036C13}"/>
                    </a:ext>
                  </a:extLst>
                </p:cNvPr>
                <p:cNvSpPr/>
                <p:nvPr/>
              </p:nvSpPr>
              <p:spPr>
                <a:xfrm>
                  <a:off x="4516244" y="869796"/>
                  <a:ext cx="966031" cy="158347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22041"/>
                  <a:endParaRPr lang="en-GB" sz="1662" dirty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A3A6DF57-54AE-4999-8D1F-D1BAE4FB2760}"/>
                    </a:ext>
                  </a:extLst>
                </p:cNvPr>
                <p:cNvSpPr/>
                <p:nvPr/>
              </p:nvSpPr>
              <p:spPr>
                <a:xfrm>
                  <a:off x="5482275" y="1661532"/>
                  <a:ext cx="996781" cy="79173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22041"/>
                  <a:endParaRPr lang="en-GB" sz="1662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FEE89B55-8A07-4870-B700-29C76F6863A9}"/>
                    </a:ext>
                  </a:extLst>
                </p:cNvPr>
                <p:cNvSpPr/>
                <p:nvPr/>
              </p:nvSpPr>
              <p:spPr>
                <a:xfrm>
                  <a:off x="4516246" y="2453269"/>
                  <a:ext cx="1788100" cy="79173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22041"/>
                  <a:endParaRPr lang="en-GB" sz="1662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B5E136E3-4BDA-44BA-B52F-31D4CA1A2A3B}"/>
                    </a:ext>
                  </a:extLst>
                </p:cNvPr>
                <p:cNvSpPr/>
                <p:nvPr/>
              </p:nvSpPr>
              <p:spPr>
                <a:xfrm>
                  <a:off x="6304346" y="2453269"/>
                  <a:ext cx="1699351" cy="79173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22041"/>
                  <a:endParaRPr lang="en-GB" sz="1662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5F306627-F32F-4D43-B10F-31FBAD0701D7}"/>
                    </a:ext>
                  </a:extLst>
                </p:cNvPr>
                <p:cNvSpPr/>
                <p:nvPr/>
              </p:nvSpPr>
              <p:spPr>
                <a:xfrm>
                  <a:off x="8267155" y="1661532"/>
                  <a:ext cx="966031" cy="79173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22041"/>
                  <a:endParaRPr lang="en-GB" sz="1662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07FEB72C-2FA5-418F-82FB-C3F62F26C2C5}"/>
                  </a:ext>
                </a:extLst>
              </p:cNvPr>
              <p:cNvSpPr/>
              <p:nvPr/>
            </p:nvSpPr>
            <p:spPr>
              <a:xfrm>
                <a:off x="6082791" y="1994221"/>
                <a:ext cx="1788099" cy="7917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2041"/>
                <a:endParaRPr lang="en-GB" sz="1662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B572B4BD-BFFB-4CC4-90C4-CEB19A9C898E}"/>
                  </a:ext>
                </a:extLst>
              </p:cNvPr>
              <p:cNvSpPr/>
              <p:nvPr/>
            </p:nvSpPr>
            <p:spPr>
              <a:xfrm>
                <a:off x="7607434" y="2785956"/>
                <a:ext cx="1229485" cy="7917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2041"/>
                <a:endParaRPr lang="en-GB" sz="1662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</p:grpSp>
      <p:grpSp>
        <p:nvGrpSpPr>
          <p:cNvPr id="18" name="Group 17" descr="An example of an empty comic strip with the title 'this gives me stress'">
            <a:extLst>
              <a:ext uri="{FF2B5EF4-FFF2-40B4-BE49-F238E27FC236}">
                <a16:creationId xmlns:a16="http://schemas.microsoft.com/office/drawing/2014/main" id="{A746687B-A25A-468F-90F7-370643CDE2C5}"/>
              </a:ext>
            </a:extLst>
          </p:cNvPr>
          <p:cNvGrpSpPr/>
          <p:nvPr/>
        </p:nvGrpSpPr>
        <p:grpSpPr>
          <a:xfrm>
            <a:off x="3925969" y="3590629"/>
            <a:ext cx="3039647" cy="2791798"/>
            <a:chOff x="4374786" y="3944297"/>
            <a:chExt cx="3292951" cy="302444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F85589A-FAF9-412D-B791-4DE766848DA3}"/>
                </a:ext>
              </a:extLst>
            </p:cNvPr>
            <p:cNvSpPr/>
            <p:nvPr/>
          </p:nvSpPr>
          <p:spPr>
            <a:xfrm>
              <a:off x="4374786" y="3944297"/>
              <a:ext cx="3292951" cy="3024448"/>
            </a:xfrm>
            <a:prstGeom prst="rect">
              <a:avLst/>
            </a:prstGeom>
            <a:noFill/>
            <a:ln w="38100">
              <a:solidFill>
                <a:srgbClr val="50BCE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22041"/>
              <a:endParaRPr lang="en-GB" sz="1662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CE72053-F5B6-4EB3-ACAF-BFF3F9C18086}"/>
                </a:ext>
              </a:extLst>
            </p:cNvPr>
            <p:cNvGrpSpPr/>
            <p:nvPr/>
          </p:nvGrpSpPr>
          <p:grpSpPr>
            <a:xfrm>
              <a:off x="4608343" y="4444979"/>
              <a:ext cx="2825837" cy="2375210"/>
              <a:chOff x="4599430" y="2730203"/>
              <a:chExt cx="2825837" cy="2375210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268906C7-0A38-4193-BAF4-8C075F926DA2}"/>
                  </a:ext>
                </a:extLst>
              </p:cNvPr>
              <p:cNvGrpSpPr/>
              <p:nvPr/>
            </p:nvGrpSpPr>
            <p:grpSpPr>
              <a:xfrm>
                <a:off x="4599430" y="2730203"/>
                <a:ext cx="2825836" cy="2375209"/>
                <a:chOff x="4516244" y="869795"/>
                <a:chExt cx="2825836" cy="2375209"/>
              </a:xfrm>
            </p:grpSpPr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DE2FEEEC-7012-443C-982A-CD6CA3DD74C1}"/>
                    </a:ext>
                  </a:extLst>
                </p:cNvPr>
                <p:cNvSpPr/>
                <p:nvPr/>
              </p:nvSpPr>
              <p:spPr>
                <a:xfrm>
                  <a:off x="4516244" y="869795"/>
                  <a:ext cx="850594" cy="79173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22041"/>
                  <a:endParaRPr lang="en-GB" sz="1662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B0CCA479-9CE5-44CB-BE84-34B128D1BA12}"/>
                    </a:ext>
                  </a:extLst>
                </p:cNvPr>
                <p:cNvSpPr/>
                <p:nvPr/>
              </p:nvSpPr>
              <p:spPr>
                <a:xfrm>
                  <a:off x="5366837" y="869795"/>
                  <a:ext cx="1975243" cy="79173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22041"/>
                  <a:endParaRPr lang="en-GB" sz="1662" dirty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483F4579-BD40-44DF-ADC7-DA4C21959960}"/>
                    </a:ext>
                  </a:extLst>
                </p:cNvPr>
                <p:cNvSpPr/>
                <p:nvPr/>
              </p:nvSpPr>
              <p:spPr>
                <a:xfrm>
                  <a:off x="5766166" y="2453267"/>
                  <a:ext cx="1572314" cy="79173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22041"/>
                  <a:endParaRPr lang="en-GB" sz="1662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747BE4A7-6160-425E-9698-9AEC6F7FCDDA}"/>
                    </a:ext>
                  </a:extLst>
                </p:cNvPr>
                <p:cNvSpPr/>
                <p:nvPr/>
              </p:nvSpPr>
              <p:spPr>
                <a:xfrm>
                  <a:off x="4516244" y="1661532"/>
                  <a:ext cx="1056303" cy="79173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22041"/>
                  <a:endParaRPr lang="en-GB" sz="1662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F9E466D7-AA11-4DD5-AFE1-CC57AF54AF4E}"/>
                    </a:ext>
                  </a:extLst>
                </p:cNvPr>
                <p:cNvSpPr/>
                <p:nvPr/>
              </p:nvSpPr>
              <p:spPr>
                <a:xfrm>
                  <a:off x="5572547" y="1661532"/>
                  <a:ext cx="914400" cy="79173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22041"/>
                  <a:endParaRPr lang="en-GB" sz="1662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25F1C55-4E68-4DA7-A5FE-E1B04FCA9E6E}"/>
                  </a:ext>
                </a:extLst>
              </p:cNvPr>
              <p:cNvSpPr/>
              <p:nvPr/>
            </p:nvSpPr>
            <p:spPr>
              <a:xfrm>
                <a:off x="4599430" y="4313676"/>
                <a:ext cx="1246318" cy="7917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2041"/>
                <a:endParaRPr lang="en-GB" sz="1662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412B3FE-D107-4AD1-BDE8-CA8E0E661D1D}"/>
                  </a:ext>
                </a:extLst>
              </p:cNvPr>
              <p:cNvSpPr/>
              <p:nvPr/>
            </p:nvSpPr>
            <p:spPr>
              <a:xfrm>
                <a:off x="6570133" y="3521939"/>
                <a:ext cx="855134" cy="7917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2041"/>
                <a:endParaRPr lang="en-GB" sz="1662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F228100-B24B-41D0-B378-3CFB0FF84597}"/>
                </a:ext>
              </a:extLst>
            </p:cNvPr>
            <p:cNvSpPr txBox="1"/>
            <p:nvPr/>
          </p:nvSpPr>
          <p:spPr>
            <a:xfrm>
              <a:off x="4543513" y="4009972"/>
              <a:ext cx="2347271" cy="377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22041"/>
              <a:r>
                <a:rPr lang="en-GB" sz="1662" dirty="0">
                  <a:solidFill>
                    <a:prstClr val="black"/>
                  </a:solidFill>
                  <a:latin typeface="Calibri" panose="020F0502020204030204"/>
                </a:rPr>
                <a:t>This gives me stress</a:t>
              </a:r>
            </a:p>
          </p:txBody>
        </p:sp>
      </p:grp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B81F8A4A-64C2-4B35-9F63-2DE29AA995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422197" y="263769"/>
            <a:ext cx="0" cy="63304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485BD833-2FB6-410D-AD05-93B475AC7FFB}"/>
              </a:ext>
            </a:extLst>
          </p:cNvPr>
          <p:cNvSpPr txBox="1"/>
          <p:nvPr/>
        </p:nvSpPr>
        <p:spPr>
          <a:xfrm>
            <a:off x="153189" y="5360018"/>
            <a:ext cx="3170784" cy="536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22041">
              <a:lnSpc>
                <a:spcPct val="150000"/>
              </a:lnSpc>
            </a:pPr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Version created by: </a:t>
            </a:r>
          </a:p>
          <a:p>
            <a:pPr defTabSz="422041">
              <a:lnSpc>
                <a:spcPct val="150000"/>
              </a:lnSpc>
            </a:pPr>
            <a:r>
              <a:rPr lang="en-GB" sz="1015" dirty="0">
                <a:solidFill>
                  <a:prstClr val="black"/>
                </a:solidFill>
                <a:latin typeface="Calibri Light" panose="020F0302020204030204"/>
              </a:rPr>
              <a:t>Date: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F3C86039-F4D2-44EC-BD0B-F3F1F802E3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3189" y="5957948"/>
            <a:ext cx="3170921" cy="492806"/>
            <a:chOff x="190256" y="6079901"/>
            <a:chExt cx="3435164" cy="533873"/>
          </a:xfrm>
        </p:grpSpPr>
        <p:pic>
          <p:nvPicPr>
            <p:cNvPr id="67" name="Picture 66" descr="A logo for a community&#10;&#10;Description automatically generated">
              <a:extLst>
                <a:ext uri="{FF2B5EF4-FFF2-40B4-BE49-F238E27FC236}">
                  <a16:creationId xmlns:a16="http://schemas.microsoft.com/office/drawing/2014/main" id="{40CB2D14-A350-439F-A8C1-7B9FD0D86FC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772" r="36966" b="5715"/>
            <a:stretch/>
          </p:blipFill>
          <p:spPr>
            <a:xfrm>
              <a:off x="190256" y="6079901"/>
              <a:ext cx="1247199" cy="533873"/>
            </a:xfrm>
            <a:prstGeom prst="rect">
              <a:avLst/>
            </a:prstGeom>
          </p:spPr>
        </p:pic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DE21CB81-071E-40BD-9321-CBBAA1E810E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725" b="14052"/>
            <a:stretch/>
          </p:blipFill>
          <p:spPr>
            <a:xfrm>
              <a:off x="1976944" y="6079901"/>
              <a:ext cx="1648476" cy="5311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23745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335</Words>
  <Application>Microsoft Office PowerPoint</Application>
  <PresentationFormat>On-screen Show (4:3)</PresentationFormat>
  <Paragraphs>39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Calibri Light</vt:lpstr>
      <vt:lpstr>Office Theme</vt:lpstr>
      <vt:lpstr>1_Office Theme</vt:lpstr>
      <vt:lpstr>Title Slide for this tool</vt:lpstr>
      <vt:lpstr>Comic Strip</vt:lpstr>
      <vt:lpstr>Using a grid to help communities structure a story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Lucy-Lloyd, Abi</dc:creator>
  <cp:lastModifiedBy>Lucy-Lloyd, Abi</cp:lastModifiedBy>
  <cp:revision>1</cp:revision>
  <dcterms:created xsi:type="dcterms:W3CDTF">2025-04-02T15:55:02Z</dcterms:created>
  <dcterms:modified xsi:type="dcterms:W3CDTF">2025-04-02T15:55:48Z</dcterms:modified>
</cp:coreProperties>
</file>