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1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6087C-6793-4D5E-90C2-C0223593D96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FEF4E-4AA7-410E-8399-2833486F20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9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58F1A1-8C37-4081-B029-813436AE9BC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26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05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4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848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4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3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67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876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74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598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67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9949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781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254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17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94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47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43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5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75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5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A3DABC-5259-4715-B2AA-0CBC9836F58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05ABA5-A3B5-47C4-AFFD-9635E7954A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96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E912B-917B-4C51-B3E2-C19CAA31DC1D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00820-22E5-41B7-9C7D-5A5EF53C7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32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1.png"/><Relationship Id="rId5" Type="http://schemas.openxmlformats.org/officeDocument/2006/relationships/image" Target="../media/image8.svg"/><Relationship Id="rId10" Type="http://schemas.openxmlformats.org/officeDocument/2006/relationships/image" Target="../media/image2.jp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B9E128-545D-1B14-8531-2B6AA65E4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-2387600"/>
            <a:ext cx="77724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Title Slide for this tool</a:t>
            </a:r>
          </a:p>
        </p:txBody>
      </p:sp>
      <p:pic>
        <p:nvPicPr>
          <p:cNvPr id="5" name="Picture 4" descr="Lancaster university Logo">
            <a:extLst>
              <a:ext uri="{FF2B5EF4-FFF2-40B4-BE49-F238E27FC236}">
                <a16:creationId xmlns:a16="http://schemas.microsoft.com/office/drawing/2014/main" id="{9B83293A-7DE4-70E3-1281-8ACCDD44CE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25" b="14052"/>
          <a:stretch/>
        </p:blipFill>
        <p:spPr>
          <a:xfrm>
            <a:off x="482600" y="2789670"/>
            <a:ext cx="3968749" cy="1278660"/>
          </a:xfrm>
          <a:prstGeom prst="rect">
            <a:avLst/>
          </a:prstGeom>
        </p:spPr>
      </p:pic>
      <p:pic>
        <p:nvPicPr>
          <p:cNvPr id="9" name="Picture 8" descr="A logo for a community dialogue project&#10;&#10;">
            <a:extLst>
              <a:ext uri="{FF2B5EF4-FFF2-40B4-BE49-F238E27FC236}">
                <a16:creationId xmlns:a16="http://schemas.microsoft.com/office/drawing/2014/main" id="{52482AB0-819B-094F-6F85-4911D2B8AE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73" r="33069"/>
          <a:stretch/>
        </p:blipFill>
        <p:spPr>
          <a:xfrm>
            <a:off x="4692648" y="2512379"/>
            <a:ext cx="3968751" cy="1833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549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7374C9-70DA-4E22-BF60-1E137F028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442882" y="263769"/>
            <a:ext cx="0" cy="6330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itle 57">
            <a:extLst>
              <a:ext uri="{FF2B5EF4-FFF2-40B4-BE49-F238E27FC236}">
                <a16:creationId xmlns:a16="http://schemas.microsoft.com/office/drawing/2014/main" id="{3945B156-91E5-43D0-9892-F7E39CFA3EF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3189" y="493700"/>
            <a:ext cx="3170784" cy="4830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22041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585" b="1" dirty="0">
                <a:solidFill>
                  <a:srgbClr val="DE6037"/>
                </a:solidFill>
                <a:latin typeface="+mn-lt"/>
                <a:ea typeface="+mn-ea"/>
                <a:cs typeface="+mn-cs"/>
              </a:rPr>
              <a:t>Imagine If…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D01CF5-ACDE-49C1-8A67-24A998AD1ED6}"/>
              </a:ext>
            </a:extLst>
          </p:cNvPr>
          <p:cNvSpPr txBox="1"/>
          <p:nvPr/>
        </p:nvSpPr>
        <p:spPr>
          <a:xfrm>
            <a:off x="153193" y="974111"/>
            <a:ext cx="3170781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srgbClr val="DE6037"/>
                </a:solidFill>
                <a:latin typeface="Calibri Light" panose="020F0302020204030204"/>
              </a:rPr>
              <a:t>Create an outline of a human form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5038CEE-A5B3-43DE-A313-93D91211B7B4}"/>
              </a:ext>
            </a:extLst>
          </p:cNvPr>
          <p:cNvSpPr txBox="1"/>
          <p:nvPr/>
        </p:nvSpPr>
        <p:spPr>
          <a:xfrm>
            <a:off x="153189" y="1260909"/>
            <a:ext cx="3170784" cy="4184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Group or Focus: </a:t>
            </a: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Any! – this tool could be used with a wide variety of community members</a:t>
            </a: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is the tool trying to do specifically?  </a:t>
            </a:r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Invites participants to imagine something which then draws out how they see that thing/place/idea/problem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It hopes to gain a better understanding that person’s perspective or view point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 It could be used individually or in groups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It’s asset based so doesn’t focus on the negatives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It helps to demonstrate </a:t>
            </a:r>
            <a:r>
              <a:rPr lang="en-GB" sz="1108" dirty="0" err="1">
                <a:solidFill>
                  <a:prstClr val="black"/>
                </a:solidFill>
                <a:latin typeface="Calibri Light" panose="020F0302020204030204"/>
              </a:rPr>
              <a:t>‘What</a:t>
            </a: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 matters to me?’ 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It could be used to challenge stereotypes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Or as a self-assessment tool 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You could provide a set of prompting questions to help with the exercise</a:t>
            </a:r>
          </a:p>
          <a:p>
            <a:pPr defTabSz="422041"/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 </a:t>
            </a: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are the instructions for using the tool? 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some prompts or ideas ready to inspire discussion/engagement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Could use writing/drawing/collage or even just colours to express their feelings/thoughts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the outline pre-cut/pre-printed so there is no expectation to have to draw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1D9497-E0C3-4182-AEA7-8E7F59E807E2}"/>
              </a:ext>
            </a:extLst>
          </p:cNvPr>
          <p:cNvSpPr txBox="1"/>
          <p:nvPr/>
        </p:nvSpPr>
        <p:spPr>
          <a:xfrm>
            <a:off x="3755256" y="834757"/>
            <a:ext cx="3170784" cy="433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2215" b="1" u="sng" dirty="0">
                <a:solidFill>
                  <a:srgbClr val="DE6037"/>
                </a:solidFill>
                <a:latin typeface="Calibri" panose="020F0502020204030204"/>
              </a:rPr>
              <a:t>Imagine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097BD58-A8F5-489A-9DF3-49257A447E52}"/>
              </a:ext>
            </a:extLst>
          </p:cNvPr>
          <p:cNvSpPr txBox="1"/>
          <p:nvPr/>
        </p:nvSpPr>
        <p:spPr>
          <a:xfrm>
            <a:off x="3755255" y="1697815"/>
            <a:ext cx="5117682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If [                            ] were a person they would look like </a:t>
            </a:r>
          </a:p>
        </p:txBody>
      </p:sp>
      <p:pic>
        <p:nvPicPr>
          <p:cNvPr id="4" name="Graphic 3" descr="Image of a human form, like a stick person">
            <a:extLst>
              <a:ext uri="{FF2B5EF4-FFF2-40B4-BE49-F238E27FC236}">
                <a16:creationId xmlns:a16="http://schemas.microsoft.com/office/drawing/2014/main" id="{50E682E3-75A8-459F-AE64-FE4A0549F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83326" y="2833883"/>
            <a:ext cx="2461539" cy="33230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7A4986-8441-4D15-A520-6DD459B855D1}"/>
              </a:ext>
            </a:extLst>
          </p:cNvPr>
          <p:cNvSpPr txBox="1"/>
          <p:nvPr/>
        </p:nvSpPr>
        <p:spPr>
          <a:xfrm>
            <a:off x="153189" y="5354099"/>
            <a:ext cx="3170784" cy="536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Version created by: </a:t>
            </a:r>
          </a:p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Date: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4AC299-C0FB-4659-8A73-8A272A39D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3189" y="5942581"/>
            <a:ext cx="3170921" cy="492806"/>
            <a:chOff x="190256" y="6079901"/>
            <a:chExt cx="3435164" cy="533873"/>
          </a:xfrm>
        </p:grpSpPr>
        <p:pic>
          <p:nvPicPr>
            <p:cNvPr id="15" name="Picture 14" descr="A logo for a community&#10;&#10;Description automatically generated">
              <a:extLst>
                <a:ext uri="{FF2B5EF4-FFF2-40B4-BE49-F238E27FC236}">
                  <a16:creationId xmlns:a16="http://schemas.microsoft.com/office/drawing/2014/main" id="{82F5A85D-8CE9-4B3F-A9DA-2EBB7D012486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772" r="36966" b="5715"/>
            <a:stretch/>
          </p:blipFill>
          <p:spPr>
            <a:xfrm>
              <a:off x="190256" y="6079901"/>
              <a:ext cx="1247199" cy="533873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D690119-83F8-41F6-A455-52D558F9A9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725" b="14052"/>
            <a:stretch/>
          </p:blipFill>
          <p:spPr>
            <a:xfrm>
              <a:off x="1976944" y="6079901"/>
              <a:ext cx="1648476" cy="5311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906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7374C9-70DA-4E22-BF60-1E137F028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442882" y="263769"/>
            <a:ext cx="0" cy="6330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itle 58">
            <a:extLst>
              <a:ext uri="{FF2B5EF4-FFF2-40B4-BE49-F238E27FC236}">
                <a16:creationId xmlns:a16="http://schemas.microsoft.com/office/drawing/2014/main" id="{FB1D9497-E0C3-4182-AEA7-8E7F59E807E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55256" y="834757"/>
            <a:ext cx="3170784" cy="4260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22041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215" b="1" u="sng" dirty="0">
                <a:solidFill>
                  <a:srgbClr val="DE6037"/>
                </a:solidFill>
                <a:latin typeface="+mn-lt"/>
                <a:ea typeface="+mn-ea"/>
                <a:cs typeface="+mn-cs"/>
              </a:rPr>
              <a:t>Contrast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A081E29-2FD2-4C8A-AB92-5148FA395C66}"/>
              </a:ext>
            </a:extLst>
          </p:cNvPr>
          <p:cNvSpPr txBox="1"/>
          <p:nvPr/>
        </p:nvSpPr>
        <p:spPr>
          <a:xfrm>
            <a:off x="153189" y="620292"/>
            <a:ext cx="3170784" cy="490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2585" b="1" dirty="0">
                <a:solidFill>
                  <a:srgbClr val="DE6037"/>
                </a:solidFill>
                <a:latin typeface="Calibri" panose="020F0502020204030204"/>
              </a:rPr>
              <a:t>Imagine If…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B4CA54F-674F-4BD7-B07D-A76AA5198CD7}"/>
              </a:ext>
            </a:extLst>
          </p:cNvPr>
          <p:cNvSpPr txBox="1"/>
          <p:nvPr/>
        </p:nvSpPr>
        <p:spPr>
          <a:xfrm>
            <a:off x="153190" y="1156634"/>
            <a:ext cx="3170781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srgbClr val="DE6037"/>
                </a:solidFill>
                <a:latin typeface="Calibri Light" panose="020F0302020204030204"/>
              </a:rPr>
              <a:t>Create an outline of a human form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186D377-4353-48C0-B4C1-71EA764296B2}"/>
              </a:ext>
            </a:extLst>
          </p:cNvPr>
          <p:cNvSpPr txBox="1"/>
          <p:nvPr/>
        </p:nvSpPr>
        <p:spPr>
          <a:xfrm>
            <a:off x="153189" y="1576828"/>
            <a:ext cx="3170784" cy="382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Group or Focus: </a:t>
            </a: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Any! – this tool could be used with a wide variety of community members</a:t>
            </a: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is the tool trying to do specifically?  </a:t>
            </a:r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By splitting the human form down the middle, you could encourage comparison, or contrast around a particular topic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This could draw out positive and negatives, conflicts, past and present, or present and future – the possibilities are endless! </a:t>
            </a:r>
          </a:p>
          <a:p>
            <a:pPr defTabSz="422041"/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 </a:t>
            </a: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are the instructions for using the tool? 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a specific question or prompt in mind – consider using this as a header at the top of each section to keep participants focussed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Could use writing/drawing or even just colours to express their feelings/thoughts.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Collage could also work well, and avoid barriers around literacy or confidence in drawing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the human pre cut or pre-printed</a:t>
            </a:r>
          </a:p>
          <a:p>
            <a:pPr defTabSz="422041"/>
            <a:endParaRPr lang="en-GB" sz="1015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097BD58-A8F5-489A-9DF3-49257A447E52}"/>
              </a:ext>
            </a:extLst>
          </p:cNvPr>
          <p:cNvSpPr txBox="1"/>
          <p:nvPr/>
        </p:nvSpPr>
        <p:spPr>
          <a:xfrm>
            <a:off x="4163081" y="1575650"/>
            <a:ext cx="3868613" cy="1115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 err="1">
                <a:solidFill>
                  <a:prstClr val="black"/>
                </a:solidFill>
                <a:latin typeface="Calibri" panose="020F0502020204030204"/>
              </a:rPr>
              <a:t>Eg.</a:t>
            </a:r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Public 				Private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5 years ago 			Now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Now 				10 years in future</a:t>
            </a:r>
          </a:p>
        </p:txBody>
      </p:sp>
      <p:pic>
        <p:nvPicPr>
          <p:cNvPr id="2" name="Graphic 1" descr="Image of a human form, like a stick person, split in half with a dotted line">
            <a:extLst>
              <a:ext uri="{FF2B5EF4-FFF2-40B4-BE49-F238E27FC236}">
                <a16:creationId xmlns:a16="http://schemas.microsoft.com/office/drawing/2014/main" id="{59F5F88D-927E-4A60-8C1A-71ACE849A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08169" y="2962669"/>
            <a:ext cx="2461539" cy="3323077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0DFB64-112A-41E5-9F7E-CDD2D1A82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38938" y="1931553"/>
            <a:ext cx="0" cy="463321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90EEB89E-A92B-4375-9DAB-868D2E355DE8}"/>
              </a:ext>
            </a:extLst>
          </p:cNvPr>
          <p:cNvSpPr txBox="1"/>
          <p:nvPr/>
        </p:nvSpPr>
        <p:spPr>
          <a:xfrm>
            <a:off x="153189" y="5412790"/>
            <a:ext cx="3170784" cy="536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Version created by: </a:t>
            </a:r>
          </a:p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Date: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FD8E160-CEDD-4FF0-AD12-29BCC8B4E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3189" y="5942581"/>
            <a:ext cx="3170921" cy="492806"/>
            <a:chOff x="190256" y="6079901"/>
            <a:chExt cx="3435164" cy="533873"/>
          </a:xfrm>
        </p:grpSpPr>
        <p:pic>
          <p:nvPicPr>
            <p:cNvPr id="49" name="Picture 48" descr="A logo for a community&#10;&#10;Description automatically generated">
              <a:extLst>
                <a:ext uri="{FF2B5EF4-FFF2-40B4-BE49-F238E27FC236}">
                  <a16:creationId xmlns:a16="http://schemas.microsoft.com/office/drawing/2014/main" id="{82FD7EEB-AA93-4E5C-BF77-534DE2189093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772" r="36966" b="5715"/>
            <a:stretch/>
          </p:blipFill>
          <p:spPr>
            <a:xfrm>
              <a:off x="190256" y="6079901"/>
              <a:ext cx="1247199" cy="533873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20263F5E-22C6-414F-8EC5-9036815771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725" b="14052"/>
            <a:stretch/>
          </p:blipFill>
          <p:spPr>
            <a:xfrm>
              <a:off x="1976944" y="6079901"/>
              <a:ext cx="1648476" cy="5311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697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58">
            <a:extLst>
              <a:ext uri="{FF2B5EF4-FFF2-40B4-BE49-F238E27FC236}">
                <a16:creationId xmlns:a16="http://schemas.microsoft.com/office/drawing/2014/main" id="{FB1D9497-E0C3-4182-AEA7-8E7F59E807E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55255" y="834757"/>
            <a:ext cx="4552443" cy="4260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4406" tIns="42203" rIns="84406" bIns="42203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22041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215" b="1" u="sng" dirty="0">
                <a:solidFill>
                  <a:srgbClr val="DE6037"/>
                </a:solidFill>
                <a:latin typeface="+mn-lt"/>
                <a:ea typeface="+mn-ea"/>
                <a:cs typeface="+mn-cs"/>
              </a:rPr>
              <a:t>Multiple dimensions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012F14-3EFA-462A-B6C9-9E1971A481FE}"/>
              </a:ext>
            </a:extLst>
          </p:cNvPr>
          <p:cNvSpPr txBox="1"/>
          <p:nvPr/>
        </p:nvSpPr>
        <p:spPr>
          <a:xfrm>
            <a:off x="153186" y="392539"/>
            <a:ext cx="3170784" cy="490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2585" b="1" dirty="0">
                <a:solidFill>
                  <a:srgbClr val="DE6037"/>
                </a:solidFill>
                <a:latin typeface="Calibri" panose="020F0502020204030204"/>
              </a:rPr>
              <a:t>Imagine If…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5656C31-5AB4-4B60-9EBF-A343047E765D}"/>
              </a:ext>
            </a:extLst>
          </p:cNvPr>
          <p:cNvSpPr txBox="1"/>
          <p:nvPr/>
        </p:nvSpPr>
        <p:spPr>
          <a:xfrm>
            <a:off x="153187" y="919988"/>
            <a:ext cx="3170781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srgbClr val="DE6037"/>
                </a:solidFill>
                <a:latin typeface="Calibri Light" panose="020F0302020204030204"/>
              </a:rPr>
              <a:t>Create an outline of a human form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402879-4102-462E-9B71-0D4EF65A9B15}"/>
              </a:ext>
            </a:extLst>
          </p:cNvPr>
          <p:cNvSpPr txBox="1"/>
          <p:nvPr/>
        </p:nvSpPr>
        <p:spPr>
          <a:xfrm>
            <a:off x="153189" y="1576828"/>
            <a:ext cx="3170784" cy="3658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Group or Focus: </a:t>
            </a: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Any! – this tool could be used with a wide variety of community members</a:t>
            </a: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is the tool trying to do specifically?  </a:t>
            </a:r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Splitting into multiple elements again would help draw out comparisons. </a:t>
            </a:r>
          </a:p>
          <a:p>
            <a:pPr defTabSz="422041"/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Are there specific time periods you’re looking to discuss? Or feelings a different times of day? Multiple dimensions would help to break down the discussion</a:t>
            </a: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endParaRPr lang="en-GB" sz="1108" dirty="0">
              <a:solidFill>
                <a:prstClr val="black"/>
              </a:solidFill>
              <a:latin typeface="Calibri Light" panose="020F0302020204030204"/>
            </a:endParaRPr>
          </a:p>
          <a:p>
            <a:pPr defTabSz="422041"/>
            <a:r>
              <a:rPr lang="en-GB" sz="1108" b="1" dirty="0">
                <a:solidFill>
                  <a:prstClr val="black"/>
                </a:solidFill>
                <a:latin typeface="Calibri Light" panose="020F0302020204030204"/>
              </a:rPr>
              <a:t>What are the instructions for using the tool?  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some prompts or ideas ready to inspire discussion/engagement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Could use writing/drawing/collage or even just colours to express their feelings/thoughts</a:t>
            </a:r>
          </a:p>
          <a:p>
            <a:pPr marL="158265" indent="-158265" defTabSz="422041">
              <a:buFont typeface="Arial" panose="020B0604020202020204" pitchFamily="34" charset="0"/>
              <a:buChar char="•"/>
            </a:pPr>
            <a:r>
              <a:rPr lang="en-GB" sz="1108" dirty="0">
                <a:solidFill>
                  <a:prstClr val="black"/>
                </a:solidFill>
                <a:latin typeface="Calibri Light" panose="020F0302020204030204"/>
              </a:rPr>
              <a:t>Have the outline pre-cut/pre-printed so there is no expectation to have to draw</a:t>
            </a:r>
          </a:p>
          <a:p>
            <a:pPr defTabSz="422041"/>
            <a:endParaRPr lang="en-GB" sz="1015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097BD58-A8F5-489A-9DF3-49257A447E52}"/>
              </a:ext>
            </a:extLst>
          </p:cNvPr>
          <p:cNvSpPr txBox="1"/>
          <p:nvPr/>
        </p:nvSpPr>
        <p:spPr>
          <a:xfrm>
            <a:off x="3755256" y="1541077"/>
            <a:ext cx="3583864" cy="1115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3+ Cards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Family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Past/ present/ future</a:t>
            </a:r>
          </a:p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Best me, worst me, everyday me</a:t>
            </a:r>
          </a:p>
        </p:txBody>
      </p:sp>
      <p:pic>
        <p:nvPicPr>
          <p:cNvPr id="2" name="Graphic 1" descr="Image of the human form split into 2 across a folded piece of paper">
            <a:extLst>
              <a:ext uri="{FF2B5EF4-FFF2-40B4-BE49-F238E27FC236}">
                <a16:creationId xmlns:a16="http://schemas.microsoft.com/office/drawing/2014/main" id="{0190F5C6-7440-4F65-B493-F5B4C640D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2867" y="2730011"/>
            <a:ext cx="3170762" cy="369922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7374C9-70DA-4E22-BF60-1E137F028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442882" y="263769"/>
            <a:ext cx="0" cy="6330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phic 11" descr="A 5 point star to demonstrate how paper could be folded to use the tool">
            <a:extLst>
              <a:ext uri="{FF2B5EF4-FFF2-40B4-BE49-F238E27FC236}">
                <a16:creationId xmlns:a16="http://schemas.microsoft.com/office/drawing/2014/main" id="{EECF1686-EAC1-48F4-9CF3-25058AFD00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75572" y="5539152"/>
            <a:ext cx="532127" cy="509955"/>
          </a:xfrm>
          <a:prstGeom prst="rect">
            <a:avLst/>
          </a:prstGeom>
        </p:spPr>
      </p:pic>
      <p:pic>
        <p:nvPicPr>
          <p:cNvPr id="13" name="Graphic 12" descr="A 4 point star to demonstrate how paper could be folded to use the tool">
            <a:extLst>
              <a:ext uri="{FF2B5EF4-FFF2-40B4-BE49-F238E27FC236}">
                <a16:creationId xmlns:a16="http://schemas.microsoft.com/office/drawing/2014/main" id="{D23D92D1-6EED-41C1-A3D7-1DE71C7A1F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75572" y="4789462"/>
            <a:ext cx="478082" cy="509954"/>
          </a:xfrm>
          <a:prstGeom prst="rect">
            <a:avLst/>
          </a:prstGeom>
        </p:spPr>
      </p:pic>
      <p:pic>
        <p:nvPicPr>
          <p:cNvPr id="15" name="Graphic 14" descr="A 3 pointed shape to demonstrate how paper could be folded to use the tool">
            <a:extLst>
              <a:ext uri="{FF2B5EF4-FFF2-40B4-BE49-F238E27FC236}">
                <a16:creationId xmlns:a16="http://schemas.microsoft.com/office/drawing/2014/main" id="{82F22500-F3DA-47CC-B967-212F3C71D0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75572" y="4039772"/>
            <a:ext cx="509955" cy="50995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539991A-EEE7-4750-80D9-984081543B72}"/>
              </a:ext>
            </a:extLst>
          </p:cNvPr>
          <p:cNvSpPr txBox="1"/>
          <p:nvPr/>
        </p:nvSpPr>
        <p:spPr>
          <a:xfrm>
            <a:off x="8418575" y="4208805"/>
            <a:ext cx="509956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4AE4C5-071A-460B-A4A8-1129D3152F81}"/>
              </a:ext>
            </a:extLst>
          </p:cNvPr>
          <p:cNvSpPr txBox="1"/>
          <p:nvPr/>
        </p:nvSpPr>
        <p:spPr>
          <a:xfrm>
            <a:off x="8418575" y="4958495"/>
            <a:ext cx="509956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FB8019-355C-431B-8120-7A4A566E2A02}"/>
              </a:ext>
            </a:extLst>
          </p:cNvPr>
          <p:cNvSpPr txBox="1"/>
          <p:nvPr/>
        </p:nvSpPr>
        <p:spPr>
          <a:xfrm>
            <a:off x="8418575" y="5708185"/>
            <a:ext cx="509956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/>
            <a:r>
              <a:rPr lang="en-GB" sz="1662" dirty="0">
                <a:solidFill>
                  <a:prstClr val="black"/>
                </a:solidFill>
                <a:latin typeface="Calibri" panose="020F0502020204030204"/>
              </a:rPr>
              <a:t>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6F0BD4B-FFBE-4A5A-9DCD-66289B13F3DA}"/>
              </a:ext>
            </a:extLst>
          </p:cNvPr>
          <p:cNvSpPr txBox="1"/>
          <p:nvPr/>
        </p:nvSpPr>
        <p:spPr>
          <a:xfrm>
            <a:off x="153189" y="5412790"/>
            <a:ext cx="3170784" cy="536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Version created by: </a:t>
            </a:r>
          </a:p>
          <a:p>
            <a:pPr defTabSz="422041">
              <a:lnSpc>
                <a:spcPct val="150000"/>
              </a:lnSpc>
            </a:pPr>
            <a:r>
              <a:rPr lang="en-GB" sz="1015" dirty="0">
                <a:solidFill>
                  <a:prstClr val="black"/>
                </a:solidFill>
                <a:latin typeface="Calibri Light" panose="020F0302020204030204"/>
              </a:rPr>
              <a:t>Date: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1820879-0647-4AA4-BB3F-122211C77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3189" y="5942581"/>
            <a:ext cx="3170921" cy="492806"/>
            <a:chOff x="190256" y="6079901"/>
            <a:chExt cx="3435164" cy="533873"/>
          </a:xfrm>
        </p:grpSpPr>
        <p:pic>
          <p:nvPicPr>
            <p:cNvPr id="40" name="Picture 39" descr="A logo for a community&#10;&#10;Description automatically generated">
              <a:extLst>
                <a:ext uri="{FF2B5EF4-FFF2-40B4-BE49-F238E27FC236}">
                  <a16:creationId xmlns:a16="http://schemas.microsoft.com/office/drawing/2014/main" id="{44D09DFC-1BBA-4D8F-BC44-61FD3251D56D}"/>
                </a:ext>
              </a:extLst>
            </p:cNvPr>
            <p:cNvPicPr/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772" r="36966" b="5715"/>
            <a:stretch/>
          </p:blipFill>
          <p:spPr>
            <a:xfrm>
              <a:off x="190256" y="6079901"/>
              <a:ext cx="1247199" cy="533873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624B99AA-643C-44AB-B430-FBD3123420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725" b="14052"/>
            <a:stretch/>
          </p:blipFill>
          <p:spPr>
            <a:xfrm>
              <a:off x="1976944" y="6079901"/>
              <a:ext cx="1648476" cy="5311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0486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544</Words>
  <Application>Microsoft Office PowerPoint</Application>
  <PresentationFormat>On-screen Show (4:3)</PresentationFormat>
  <Paragraphs>70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Title Slide for this tool</vt:lpstr>
      <vt:lpstr>Imagine If…</vt:lpstr>
      <vt:lpstr>Contrast </vt:lpstr>
      <vt:lpstr>Multiple dimensions 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Lucy-Lloyd, Abi</dc:creator>
  <cp:lastModifiedBy>Lucy-Lloyd, Abi</cp:lastModifiedBy>
  <cp:revision>1</cp:revision>
  <dcterms:created xsi:type="dcterms:W3CDTF">2025-04-02T15:49:34Z</dcterms:created>
  <dcterms:modified xsi:type="dcterms:W3CDTF">2025-04-02T15:51:19Z</dcterms:modified>
</cp:coreProperties>
</file>