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83" r:id="rId3"/>
    <p:sldId id="266" r:id="rId4"/>
    <p:sldId id="268" r:id="rId5"/>
    <p:sldId id="269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751A9-37D8-4C96-8E6D-C899C7A7C167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775D3-4B22-446A-BC34-EE0B2586DB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759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58F1A1-8C37-4081-B029-813436AE9BC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26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9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83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492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89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456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566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665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650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7954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478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33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009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672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93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05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1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9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0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05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53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34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13744A-0FDF-41E0-8C00-1FE8EA229E26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9E6D30-4BDF-4B51-9B27-470871AF9B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747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71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.png"/><Relationship Id="rId5" Type="http://schemas.openxmlformats.org/officeDocument/2006/relationships/image" Target="../media/image6.svg"/><Relationship Id="rId10" Type="http://schemas.openxmlformats.org/officeDocument/2006/relationships/image" Target="../media/image2.jp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B9E128-545D-1B14-8531-2B6AA65E4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2387600"/>
            <a:ext cx="77724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Title Slide for this tool</a:t>
            </a:r>
          </a:p>
        </p:txBody>
      </p:sp>
      <p:pic>
        <p:nvPicPr>
          <p:cNvPr id="5" name="Picture 4" descr="Lancaster university Logo">
            <a:extLst>
              <a:ext uri="{FF2B5EF4-FFF2-40B4-BE49-F238E27FC236}">
                <a16:creationId xmlns:a16="http://schemas.microsoft.com/office/drawing/2014/main" id="{9B83293A-7DE4-70E3-1281-8ACCDD44CE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25" b="14052"/>
          <a:stretch/>
        </p:blipFill>
        <p:spPr>
          <a:xfrm>
            <a:off x="482600" y="2789670"/>
            <a:ext cx="3968749" cy="1278660"/>
          </a:xfrm>
          <a:prstGeom prst="rect">
            <a:avLst/>
          </a:prstGeom>
        </p:spPr>
      </p:pic>
      <p:pic>
        <p:nvPicPr>
          <p:cNvPr id="9" name="Picture 8" descr="A logo for a community dialogue project&#10;&#10;">
            <a:extLst>
              <a:ext uri="{FF2B5EF4-FFF2-40B4-BE49-F238E27FC236}">
                <a16:creationId xmlns:a16="http://schemas.microsoft.com/office/drawing/2014/main" id="{52482AB0-819B-094F-6F85-4911D2B8AE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73" r="33069"/>
          <a:stretch/>
        </p:blipFill>
        <p:spPr>
          <a:xfrm>
            <a:off x="4692648" y="2512379"/>
            <a:ext cx="3968751" cy="183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54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7C4BF1CD-6487-4A2E-BF27-DF87D1BACA1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3189" y="491151"/>
            <a:ext cx="3170784" cy="4260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215" b="1" dirty="0">
                <a:solidFill>
                  <a:srgbClr val="59B04A"/>
                </a:solidFill>
                <a:latin typeface="+mn-lt"/>
                <a:ea typeface="+mn-ea"/>
                <a:cs typeface="+mn-cs"/>
              </a:rPr>
              <a:t>Team Talk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C8C671-712F-4A78-986F-274A37D96D6C}"/>
              </a:ext>
            </a:extLst>
          </p:cNvPr>
          <p:cNvSpPr txBox="1"/>
          <p:nvPr/>
        </p:nvSpPr>
        <p:spPr>
          <a:xfrm>
            <a:off x="153190" y="865172"/>
            <a:ext cx="3716752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477" dirty="0">
                <a:solidFill>
                  <a:srgbClr val="59B04A"/>
                </a:solidFill>
                <a:latin typeface="Calibri" panose="020F0502020204030204"/>
              </a:rPr>
              <a:t>Think about their pitch, roles, relationships, management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1C6038-3D11-4787-BC5F-BC84492B2048}"/>
              </a:ext>
            </a:extLst>
          </p:cNvPr>
          <p:cNvSpPr txBox="1"/>
          <p:nvPr/>
        </p:nvSpPr>
        <p:spPr>
          <a:xfrm>
            <a:off x="153188" y="1383475"/>
            <a:ext cx="3581387" cy="3855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015" b="1" dirty="0">
                <a:solidFill>
                  <a:prstClr val="black"/>
                </a:solidFill>
                <a:latin typeface="Calibri Light" panose="020F0302020204030204"/>
              </a:rPr>
              <a:t>Group or Focus: </a:t>
            </a: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Any sports group or team. Limited audience but can imagine this working doing with familiar people - used to chatting - different dynamic. You go to their space and show you understand their bond. </a:t>
            </a:r>
          </a:p>
          <a:p>
            <a:pPr defTabSz="422041"/>
            <a:endParaRPr lang="en-GB" sz="1015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015" b="1" dirty="0">
                <a:solidFill>
                  <a:prstClr val="black"/>
                </a:solidFill>
                <a:latin typeface="Calibri Light" panose="020F0302020204030204"/>
              </a:rPr>
              <a:t>What is the tool trying to do specifically?  </a:t>
            </a:r>
          </a:p>
          <a:p>
            <a:pPr defTabSz="422041"/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Use a common theme like sport as the basis for a discussion about something else, using language that speaks to the team dynamics/roles etc. </a:t>
            </a:r>
          </a:p>
          <a:p>
            <a:pPr defTabSz="422041"/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Could you imagine the pitch as a set up for a different theme – e.g. the environment – your team are trying to score a big win for Net Zero, but the opposing team are trying to stop this – what roles could the attackers play, what could defence be doing? </a:t>
            </a:r>
          </a:p>
          <a:p>
            <a:pPr defTabSz="422041"/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Show how issues/topics interlink/work/ fit together – teamwork </a:t>
            </a:r>
          </a:p>
          <a:p>
            <a:pPr defTabSz="422041"/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Communicating in a way that people can understand and relate to. </a:t>
            </a:r>
          </a:p>
          <a:p>
            <a:pPr defTabSz="422041"/>
            <a:r>
              <a:rPr lang="en-GB" sz="1015" b="1" dirty="0">
                <a:solidFill>
                  <a:prstClr val="black"/>
                </a:solidFill>
                <a:latin typeface="Calibri Light" panose="020F0302020204030204"/>
              </a:rPr>
              <a:t>What are the instructions for using the tool?  </a:t>
            </a:r>
          </a:p>
          <a:p>
            <a:pPr defTabSz="422041"/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Ask specific questions that might relate to the sport directly</a:t>
            </a:r>
          </a:p>
          <a:p>
            <a:pPr defTabSz="422041"/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Think about their pitch, roles, relationships, management </a:t>
            </a:r>
          </a:p>
          <a:p>
            <a:pPr defTabSz="422041"/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Draw or represent their pitch, can you make it specifically their pitch? </a:t>
            </a:r>
          </a:p>
          <a:p>
            <a:pPr defTabSz="422041"/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If you can get them to add their names to the different positions. </a:t>
            </a:r>
          </a:p>
          <a:p>
            <a:pPr defTabSz="422041"/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CRIB sheet for each role i.e. Defender – stops the issue worsening, Attacker – Drives the issue forward</a:t>
            </a: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 </a:t>
            </a:r>
          </a:p>
        </p:txBody>
      </p:sp>
      <p:pic>
        <p:nvPicPr>
          <p:cNvPr id="5" name="Graphic 4" descr="sketch of a sports pitch from above">
            <a:extLst>
              <a:ext uri="{FF2B5EF4-FFF2-40B4-BE49-F238E27FC236}">
                <a16:creationId xmlns:a16="http://schemas.microsoft.com/office/drawing/2014/main" id="{A2FC0057-EC5C-4983-BB89-468147A1E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8057" y="1514783"/>
            <a:ext cx="2334449" cy="1598937"/>
          </a:xfrm>
          <a:prstGeom prst="rect">
            <a:avLst/>
          </a:prstGeom>
        </p:spPr>
      </p:pic>
      <p:pic>
        <p:nvPicPr>
          <p:cNvPr id="8" name="Graphic 7" descr="sketch of a sports pitch from above">
            <a:extLst>
              <a:ext uri="{FF2B5EF4-FFF2-40B4-BE49-F238E27FC236}">
                <a16:creationId xmlns:a16="http://schemas.microsoft.com/office/drawing/2014/main" id="{F39CBAB1-E0BA-454D-A309-C8E93D403A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00622" y="3309558"/>
            <a:ext cx="2334449" cy="1598937"/>
          </a:xfrm>
          <a:prstGeom prst="rect">
            <a:avLst/>
          </a:prstGeom>
        </p:spPr>
      </p:pic>
      <p:pic>
        <p:nvPicPr>
          <p:cNvPr id="4" name="Graphic 3" descr="A sketch of a football pitch from above.">
            <a:extLst>
              <a:ext uri="{FF2B5EF4-FFF2-40B4-BE49-F238E27FC236}">
                <a16:creationId xmlns:a16="http://schemas.microsoft.com/office/drawing/2014/main" id="{DC438F3F-0897-4890-B661-2A910638E3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0622" y="1514783"/>
            <a:ext cx="2334449" cy="1598937"/>
          </a:xfrm>
          <a:prstGeom prst="rect">
            <a:avLst/>
          </a:prstGeom>
        </p:spPr>
      </p:pic>
      <p:pic>
        <p:nvPicPr>
          <p:cNvPr id="9" name="Graphic 8" descr="sketch of a sports pitch from above">
            <a:extLst>
              <a:ext uri="{FF2B5EF4-FFF2-40B4-BE49-F238E27FC236}">
                <a16:creationId xmlns:a16="http://schemas.microsoft.com/office/drawing/2014/main" id="{08138F40-B6B0-4927-86F5-B4E36DFFC0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75014" y="3309558"/>
            <a:ext cx="2334449" cy="159893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E1963891-19C6-4A96-BD45-B9A63224F54B}"/>
              </a:ext>
            </a:extLst>
          </p:cNvPr>
          <p:cNvSpPr txBox="1"/>
          <p:nvPr/>
        </p:nvSpPr>
        <p:spPr>
          <a:xfrm>
            <a:off x="153189" y="5544677"/>
            <a:ext cx="3170784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Version created by: </a:t>
            </a:r>
          </a:p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Date: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122345D-3DF6-418A-9E0D-33FB34FB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189" y="6010766"/>
            <a:ext cx="3170921" cy="492806"/>
            <a:chOff x="190256" y="6079901"/>
            <a:chExt cx="3435164" cy="533873"/>
          </a:xfrm>
        </p:grpSpPr>
        <p:pic>
          <p:nvPicPr>
            <p:cNvPr id="27" name="Picture 26" descr="A logo for a community&#10;&#10;Description automatically generated">
              <a:extLst>
                <a:ext uri="{FF2B5EF4-FFF2-40B4-BE49-F238E27FC236}">
                  <a16:creationId xmlns:a16="http://schemas.microsoft.com/office/drawing/2014/main" id="{B415BA77-830E-4BF3-A263-2BE13B53ED5D}"/>
                </a:ext>
              </a:extLst>
            </p:cNvPr>
            <p:cNvPicPr/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72" r="36966" b="5715"/>
            <a:stretch/>
          </p:blipFill>
          <p:spPr>
            <a:xfrm>
              <a:off x="190256" y="6079901"/>
              <a:ext cx="1247199" cy="533873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5229C82A-65C0-4C44-A5DB-3CA54C1C92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25" b="14052"/>
            <a:stretch/>
          </p:blipFill>
          <p:spPr>
            <a:xfrm>
              <a:off x="1976944" y="6079901"/>
              <a:ext cx="1648476" cy="531105"/>
            </a:xfrm>
            <a:prstGeom prst="rect">
              <a:avLst/>
            </a:prstGeom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7374C9-70DA-4E22-BF60-1E137F028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869941" y="263769"/>
            <a:ext cx="0" cy="6330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88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C85EC6E-2176-4B4D-86C7-5518E955F81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755256" y="834757"/>
            <a:ext cx="3170784" cy="4260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215" b="1" u="sng" dirty="0">
                <a:solidFill>
                  <a:srgbClr val="59B04A"/>
                </a:solidFill>
                <a:latin typeface="+mn-lt"/>
                <a:ea typeface="+mn-ea"/>
                <a:cs typeface="+mn-cs"/>
              </a:rPr>
              <a:t>Passing Practice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0703CD-1810-469C-B979-F5762765B0D8}"/>
              </a:ext>
            </a:extLst>
          </p:cNvPr>
          <p:cNvSpPr txBox="1"/>
          <p:nvPr/>
        </p:nvSpPr>
        <p:spPr>
          <a:xfrm>
            <a:off x="153189" y="591185"/>
            <a:ext cx="3170784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2954" b="1" dirty="0">
                <a:solidFill>
                  <a:srgbClr val="59B04A"/>
                </a:solidFill>
                <a:latin typeface="Calibri" panose="020F0502020204030204"/>
              </a:rPr>
              <a:t>Team Talk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B03C31-AE6B-4AC0-812D-41B8787CA006}"/>
              </a:ext>
            </a:extLst>
          </p:cNvPr>
          <p:cNvSpPr txBox="1"/>
          <p:nvPr/>
        </p:nvSpPr>
        <p:spPr>
          <a:xfrm>
            <a:off x="153190" y="1127526"/>
            <a:ext cx="3170781" cy="660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846" dirty="0">
                <a:solidFill>
                  <a:srgbClr val="59B04A"/>
                </a:solidFill>
                <a:latin typeface="Calibri" panose="020F0502020204030204"/>
              </a:rPr>
              <a:t>Think about their pitch, roles, relationships, management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C8B360C-140B-4911-8FF0-B3F09FE21B22}"/>
              </a:ext>
            </a:extLst>
          </p:cNvPr>
          <p:cNvSpPr txBox="1"/>
          <p:nvPr/>
        </p:nvSpPr>
        <p:spPr>
          <a:xfrm>
            <a:off x="153189" y="1865759"/>
            <a:ext cx="3170784" cy="2976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Group or Focus: </a:t>
            </a: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Any sports group or team. Limited audience but can imagine this working doing with familiar people - used to chatting - different dynamic. You go to their space and show you understand their bond. 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is the tool trying to do specifically?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Take the metaphor of the team and use that to frame what you're talking about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More space for fun + laughing - specific questions only.  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are the instructions for using the tool?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Have a prompt that a small group responds to then ‘pass’ it to another group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You can have multiple prompts being passed around </a:t>
            </a:r>
          </a:p>
          <a:p>
            <a:pPr defTabSz="422041"/>
            <a:endParaRPr lang="en-GB" sz="1015" dirty="0">
              <a:solidFill>
                <a:prstClr val="black"/>
              </a:solidFill>
              <a:latin typeface="Calibri Light" panose="020F0302020204030204"/>
            </a:endParaRPr>
          </a:p>
        </p:txBody>
      </p:sp>
      <p:pic>
        <p:nvPicPr>
          <p:cNvPr id="3" name="Graphic 2" descr="Two human figures playing basketball">
            <a:extLst>
              <a:ext uri="{FF2B5EF4-FFF2-40B4-BE49-F238E27FC236}">
                <a16:creationId xmlns:a16="http://schemas.microsoft.com/office/drawing/2014/main" id="{468AE88A-59A9-4F70-A187-400EB11CE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2627" y="3248758"/>
            <a:ext cx="3555731" cy="247093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7374C9-70DA-4E22-BF60-1E137F028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442882" y="263769"/>
            <a:ext cx="0" cy="6330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FD84BC0-EB7A-40B6-80EC-BF194EB849EB}"/>
              </a:ext>
            </a:extLst>
          </p:cNvPr>
          <p:cNvSpPr txBox="1"/>
          <p:nvPr/>
        </p:nvSpPr>
        <p:spPr>
          <a:xfrm>
            <a:off x="153189" y="5334169"/>
            <a:ext cx="3170784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Version created by: </a:t>
            </a:r>
          </a:p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Date: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BAC9895-62CB-46D3-98D6-9F461E16FF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189" y="5903772"/>
            <a:ext cx="3170921" cy="492806"/>
            <a:chOff x="190256" y="6079901"/>
            <a:chExt cx="3435164" cy="533873"/>
          </a:xfrm>
        </p:grpSpPr>
        <p:pic>
          <p:nvPicPr>
            <p:cNvPr id="30" name="Picture 29" descr="A logo for a community&#10;&#10;Description automatically generated">
              <a:extLst>
                <a:ext uri="{FF2B5EF4-FFF2-40B4-BE49-F238E27FC236}">
                  <a16:creationId xmlns:a16="http://schemas.microsoft.com/office/drawing/2014/main" id="{8BC24A0D-C280-44EC-B14F-AE70A1436B20}"/>
                </a:ext>
              </a:extLst>
            </p:cNvPr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72" r="36966" b="5715"/>
            <a:stretch/>
          </p:blipFill>
          <p:spPr>
            <a:xfrm>
              <a:off x="190256" y="6079901"/>
              <a:ext cx="1247199" cy="533873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F27FD8AA-3018-48D5-A6A4-9E4B7DB072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25" b="14052"/>
            <a:stretch/>
          </p:blipFill>
          <p:spPr>
            <a:xfrm>
              <a:off x="1976944" y="6079901"/>
              <a:ext cx="1648476" cy="531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9334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C85EC6E-2176-4B4D-86C7-5518E955F81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755256" y="834757"/>
            <a:ext cx="3170784" cy="4260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215" b="1" u="sng" dirty="0">
                <a:solidFill>
                  <a:srgbClr val="59B04A"/>
                </a:solidFill>
                <a:latin typeface="+mn-lt"/>
                <a:ea typeface="+mn-ea"/>
                <a:cs typeface="+mn-cs"/>
              </a:rPr>
              <a:t>Warm Up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EAC468-8456-4065-A641-8FC6D59D7027}"/>
              </a:ext>
            </a:extLst>
          </p:cNvPr>
          <p:cNvSpPr txBox="1"/>
          <p:nvPr/>
        </p:nvSpPr>
        <p:spPr>
          <a:xfrm>
            <a:off x="153189" y="571781"/>
            <a:ext cx="3170784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2585" b="1" dirty="0">
                <a:solidFill>
                  <a:srgbClr val="59B04A"/>
                </a:solidFill>
                <a:latin typeface="Calibri" panose="020F0502020204030204"/>
              </a:rPr>
              <a:t>Team Talk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2985CA-9562-46D0-8853-C8FAF3C69C4C}"/>
              </a:ext>
            </a:extLst>
          </p:cNvPr>
          <p:cNvSpPr txBox="1"/>
          <p:nvPr/>
        </p:nvSpPr>
        <p:spPr>
          <a:xfrm>
            <a:off x="153190" y="1047833"/>
            <a:ext cx="3170781" cy="603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srgbClr val="59B04A"/>
                </a:solidFill>
                <a:latin typeface="Calibri" panose="020F0502020204030204"/>
              </a:rPr>
              <a:t>Think about their pitch, roles, relationships, management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4256DE-D33C-46BB-9900-C6F683DE7332}"/>
              </a:ext>
            </a:extLst>
          </p:cNvPr>
          <p:cNvSpPr txBox="1"/>
          <p:nvPr/>
        </p:nvSpPr>
        <p:spPr>
          <a:xfrm>
            <a:off x="153189" y="1644446"/>
            <a:ext cx="3170784" cy="3317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Group or Focus</a:t>
            </a: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: Any sports group or team. Limited audience but can imagine this working doing with familiar people - used to chatting - different dynamic. You go to their space and show you understand their bond. 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is the tool trying to do specifically?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Take the metaphor of the team and use that to frame what you're talking about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More space for fun + laughing - specific questions only.  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are the instructions for using the tool?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Split the team into two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Give them either the same or a contrasting prompt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As a group, they decide on the winner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These groups know each other and are already ‘playfully’ competitive </a:t>
            </a:r>
          </a:p>
          <a:p>
            <a:pPr defTabSz="422041"/>
            <a:endParaRPr lang="en-GB" sz="1015" dirty="0">
              <a:solidFill>
                <a:prstClr val="black"/>
              </a:solidFill>
              <a:latin typeface="Calibri Light" panose="020F0302020204030204"/>
            </a:endParaRPr>
          </a:p>
        </p:txBody>
      </p:sp>
      <p:pic>
        <p:nvPicPr>
          <p:cNvPr id="3" name="Graphic 2" descr="Human figures playing football or american football">
            <a:extLst>
              <a:ext uri="{FF2B5EF4-FFF2-40B4-BE49-F238E27FC236}">
                <a16:creationId xmlns:a16="http://schemas.microsoft.com/office/drawing/2014/main" id="{945614B4-713F-4987-8018-FEE121F6F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27741" y="3365725"/>
            <a:ext cx="4395894" cy="227935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7374C9-70DA-4E22-BF60-1E137F028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442882" y="263769"/>
            <a:ext cx="0" cy="6330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42B0D73-ADC2-460A-8DD8-8F64E5758238}"/>
              </a:ext>
            </a:extLst>
          </p:cNvPr>
          <p:cNvSpPr txBox="1"/>
          <p:nvPr/>
        </p:nvSpPr>
        <p:spPr>
          <a:xfrm>
            <a:off x="153189" y="5354577"/>
            <a:ext cx="3170784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Version created by: </a:t>
            </a:r>
          </a:p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Date: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56B13BC-126A-40E7-A4E0-00E0D89B4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189" y="5884368"/>
            <a:ext cx="3170921" cy="492806"/>
            <a:chOff x="190256" y="6079901"/>
            <a:chExt cx="3435164" cy="533873"/>
          </a:xfrm>
        </p:grpSpPr>
        <p:pic>
          <p:nvPicPr>
            <p:cNvPr id="23" name="Picture 22" descr="A logo for a community&#10;&#10;Description automatically generated">
              <a:extLst>
                <a:ext uri="{FF2B5EF4-FFF2-40B4-BE49-F238E27FC236}">
                  <a16:creationId xmlns:a16="http://schemas.microsoft.com/office/drawing/2014/main" id="{994845CC-2BD1-49C2-AA50-FCC9D2AAD31B}"/>
                </a:ext>
              </a:extLst>
            </p:cNvPr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72" r="36966" b="5715"/>
            <a:stretch/>
          </p:blipFill>
          <p:spPr>
            <a:xfrm>
              <a:off x="190256" y="6079901"/>
              <a:ext cx="1247199" cy="533873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57BC7F9-8C5A-4204-9CBD-DB5F659F45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25" b="14052"/>
            <a:stretch/>
          </p:blipFill>
          <p:spPr>
            <a:xfrm>
              <a:off x="1976944" y="6079901"/>
              <a:ext cx="1648476" cy="531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094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35E56-6E7F-A8B0-74FA-D269E5C68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57BA578-A7B9-E935-7612-9CA229DE39A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882" y="542672"/>
            <a:ext cx="3320073" cy="116488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585" b="1" dirty="0">
                <a:solidFill>
                  <a:srgbClr val="59B04A"/>
                </a:solidFill>
                <a:latin typeface="+mn-lt"/>
                <a:ea typeface="+mn-ea"/>
                <a:cs typeface="+mn-cs"/>
              </a:rPr>
              <a:t>… and Chat</a:t>
            </a:r>
          </a:p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846" b="1" dirty="0">
                <a:solidFill>
                  <a:srgbClr val="59B04A"/>
                </a:solidFill>
                <a:latin typeface="+mn-lt"/>
                <a:ea typeface="+mn-ea"/>
                <a:cs typeface="+mn-cs"/>
              </a:rPr>
              <a:t>For non-sports based groups </a:t>
            </a:r>
          </a:p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585" b="1" dirty="0">
                <a:solidFill>
                  <a:srgbClr val="59B04A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B5A3E5-0E29-A1A1-D910-5BFAE4EC1E27}"/>
              </a:ext>
            </a:extLst>
          </p:cNvPr>
          <p:cNvSpPr txBox="1"/>
          <p:nvPr/>
        </p:nvSpPr>
        <p:spPr>
          <a:xfrm>
            <a:off x="519200" y="1509127"/>
            <a:ext cx="2926878" cy="3843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023" b="1" dirty="0">
                <a:solidFill>
                  <a:prstClr val="black"/>
                </a:solidFill>
                <a:latin typeface="Calibri Light" panose="020F0302020204030204"/>
              </a:rPr>
              <a:t>Group or Focus: </a:t>
            </a:r>
            <a:r>
              <a:rPr lang="en-GB" sz="1023" dirty="0">
                <a:solidFill>
                  <a:prstClr val="black"/>
                </a:solidFill>
                <a:latin typeface="Calibri Light" panose="020F0302020204030204"/>
              </a:rPr>
              <a:t>Any group or team. Limited audience but can imagine this working doing with familiar people - used to chatting - different dynamic. You go to their space and show you understand their bond. </a:t>
            </a:r>
          </a:p>
          <a:p>
            <a:pPr defTabSz="422041"/>
            <a:endParaRPr lang="en-GB" sz="1023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023" b="1" dirty="0">
                <a:solidFill>
                  <a:prstClr val="black"/>
                </a:solidFill>
                <a:latin typeface="Calibri Light" panose="020F0302020204030204"/>
              </a:rPr>
              <a:t>What is the tool trying to do specifically?  </a:t>
            </a:r>
          </a:p>
          <a:p>
            <a:pPr defTabSz="422041"/>
            <a:r>
              <a:rPr lang="en-GB" sz="1023" dirty="0">
                <a:solidFill>
                  <a:prstClr val="black"/>
                </a:solidFill>
                <a:latin typeface="Calibri Light" panose="020F0302020204030204"/>
              </a:rPr>
              <a:t>Using the commonality of the group to discuss other topics. For example if it was a knitting group, could a knitting pattern analogy be used to connect on a topic like AI – the knitting pattern is the input, the jumper is what ChatGPT produces. </a:t>
            </a:r>
          </a:p>
          <a:p>
            <a:pPr defTabSz="422041"/>
            <a:r>
              <a:rPr lang="en-GB" sz="1023" dirty="0">
                <a:solidFill>
                  <a:prstClr val="black"/>
                </a:solidFill>
                <a:latin typeface="Calibri Light" panose="020F0302020204030204"/>
              </a:rPr>
              <a:t>By using the common language, or touchpoints of the group, we can have conversations in trusted spaces that might unlock views that might not have been shared elsewhere. </a:t>
            </a:r>
          </a:p>
          <a:p>
            <a:pPr defTabSz="422041"/>
            <a:endParaRPr lang="en-GB" sz="1023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023" b="1" dirty="0">
                <a:solidFill>
                  <a:prstClr val="black"/>
                </a:solidFill>
                <a:latin typeface="Calibri Light" panose="020F0302020204030204"/>
              </a:rPr>
              <a:t>What are the instructions for using the tool?  </a:t>
            </a:r>
          </a:p>
          <a:p>
            <a:pPr defTabSz="422041"/>
            <a:r>
              <a:rPr lang="en-GB" sz="1023" dirty="0">
                <a:solidFill>
                  <a:prstClr val="black"/>
                </a:solidFill>
                <a:latin typeface="Calibri Light" panose="020F0302020204030204"/>
              </a:rPr>
              <a:t>Use the language and interests of the group to form the basis of your discussion. Does this group offer a unique perspective because of their common interests?</a:t>
            </a:r>
          </a:p>
          <a:p>
            <a:pPr defTabSz="422041"/>
            <a:endParaRPr lang="en-GB" sz="937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endParaRPr lang="en-GB" sz="937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D3A24A-6B65-8992-6132-226362CC5130}"/>
              </a:ext>
            </a:extLst>
          </p:cNvPr>
          <p:cNvSpPr txBox="1"/>
          <p:nvPr/>
        </p:nvSpPr>
        <p:spPr>
          <a:xfrm>
            <a:off x="4046254" y="1160802"/>
            <a:ext cx="1875494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b="1" u="sng" dirty="0">
                <a:solidFill>
                  <a:srgbClr val="59B04A"/>
                </a:solidFill>
                <a:latin typeface="Calibri" panose="020F0502020204030204"/>
              </a:rPr>
              <a:t>Craft and Chat</a:t>
            </a:r>
          </a:p>
        </p:txBody>
      </p:sp>
      <p:pic>
        <p:nvPicPr>
          <p:cNvPr id="11" name="Picture 10" descr="A human figure doing some craft activities">
            <a:extLst>
              <a:ext uri="{FF2B5EF4-FFF2-40B4-BE49-F238E27FC236}">
                <a16:creationId xmlns:a16="http://schemas.microsoft.com/office/drawing/2014/main" id="{C11D7294-7E17-3BA7-EC84-3FCF58FAB6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603" y="1534546"/>
            <a:ext cx="2631369" cy="186101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BF25714-F0BA-66E6-6AB5-30E645E2BAC5}"/>
              </a:ext>
            </a:extLst>
          </p:cNvPr>
          <p:cNvSpPr txBox="1"/>
          <p:nvPr/>
        </p:nvSpPr>
        <p:spPr>
          <a:xfrm>
            <a:off x="6841853" y="1160802"/>
            <a:ext cx="1875494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b="1" u="sng" dirty="0">
                <a:solidFill>
                  <a:srgbClr val="59B04A"/>
                </a:solidFill>
                <a:latin typeface="Calibri" panose="020F0502020204030204"/>
              </a:rPr>
              <a:t>Bake and Chat</a:t>
            </a:r>
          </a:p>
        </p:txBody>
      </p:sp>
      <p:pic>
        <p:nvPicPr>
          <p:cNvPr id="9" name="Picture 8" descr="A human figure baking">
            <a:extLst>
              <a:ext uri="{FF2B5EF4-FFF2-40B4-BE49-F238E27FC236}">
                <a16:creationId xmlns:a16="http://schemas.microsoft.com/office/drawing/2014/main" id="{7B6A2607-66C9-0FC2-2EA2-4B46752F7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053" y="1592665"/>
            <a:ext cx="2630309" cy="18610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7DD7204-CDAA-4E2C-833F-6659CB1761F2}"/>
              </a:ext>
            </a:extLst>
          </p:cNvPr>
          <p:cNvSpPr txBox="1"/>
          <p:nvPr/>
        </p:nvSpPr>
        <p:spPr>
          <a:xfrm>
            <a:off x="4046254" y="3484047"/>
            <a:ext cx="1875494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b="1" u="sng" dirty="0">
                <a:solidFill>
                  <a:srgbClr val="59B04A"/>
                </a:solidFill>
                <a:latin typeface="Calibri" panose="020F0502020204030204"/>
              </a:rPr>
              <a:t>Sew and Chat</a:t>
            </a:r>
          </a:p>
        </p:txBody>
      </p:sp>
      <p:pic>
        <p:nvPicPr>
          <p:cNvPr id="5" name="Picture 4" descr="A human figure holding up a tshirt">
            <a:extLst>
              <a:ext uri="{FF2B5EF4-FFF2-40B4-BE49-F238E27FC236}">
                <a16:creationId xmlns:a16="http://schemas.microsoft.com/office/drawing/2014/main" id="{6E5EA780-737B-204A-FB9F-5CE64787B7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645" y="4027652"/>
            <a:ext cx="2390706" cy="169100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1DFB509-790A-98BD-A696-277942CF7A63}"/>
              </a:ext>
            </a:extLst>
          </p:cNvPr>
          <p:cNvSpPr txBox="1"/>
          <p:nvPr/>
        </p:nvSpPr>
        <p:spPr>
          <a:xfrm>
            <a:off x="6841853" y="3493774"/>
            <a:ext cx="1875494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b="1" u="sng" dirty="0">
                <a:solidFill>
                  <a:srgbClr val="59B04A"/>
                </a:solidFill>
                <a:latin typeface="Calibri" panose="020F0502020204030204"/>
              </a:rPr>
              <a:t>Play and Chat</a:t>
            </a:r>
          </a:p>
        </p:txBody>
      </p:sp>
      <p:pic>
        <p:nvPicPr>
          <p:cNvPr id="18" name="Picture 17" descr="A cartoon of two people on a seesaw">
            <a:extLst>
              <a:ext uri="{FF2B5EF4-FFF2-40B4-BE49-F238E27FC236}">
                <a16:creationId xmlns:a16="http://schemas.microsoft.com/office/drawing/2014/main" id="{CE1042B3-2EB9-AA81-03DB-26105B7557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630" y="3834696"/>
            <a:ext cx="2736731" cy="193497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ED2CFDC-F4CE-F2C7-08CF-A5B08736D0CD}"/>
              </a:ext>
            </a:extLst>
          </p:cNvPr>
          <p:cNvSpPr txBox="1"/>
          <p:nvPr/>
        </p:nvSpPr>
        <p:spPr>
          <a:xfrm>
            <a:off x="5253024" y="5798851"/>
            <a:ext cx="2037361" cy="407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2045" b="1" u="sng" dirty="0">
                <a:solidFill>
                  <a:srgbClr val="59B04A"/>
                </a:solidFill>
                <a:latin typeface="Calibri" panose="020F0502020204030204"/>
              </a:rPr>
              <a:t>. . . and Chat?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52967F0-B7B4-E5FF-2842-FE71ED9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738773" y="507249"/>
            <a:ext cx="0" cy="58435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36EC0B8-33B2-EAEF-409C-C399D5688CBF}"/>
              </a:ext>
            </a:extLst>
          </p:cNvPr>
          <p:cNvSpPr txBox="1"/>
          <p:nvPr/>
        </p:nvSpPr>
        <p:spPr>
          <a:xfrm>
            <a:off x="493097" y="5101075"/>
            <a:ext cx="2926878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GB" sz="937" dirty="0">
                <a:solidFill>
                  <a:prstClr val="black"/>
                </a:solidFill>
                <a:latin typeface="Calibri Light" panose="020F0302020204030204"/>
              </a:rPr>
              <a:t>Version created by: </a:t>
            </a:r>
          </a:p>
          <a:p>
            <a:pPr defTabSz="422041">
              <a:lnSpc>
                <a:spcPct val="150000"/>
              </a:lnSpc>
            </a:pPr>
            <a:r>
              <a:rPr lang="en-GB" sz="937" dirty="0">
                <a:solidFill>
                  <a:prstClr val="black"/>
                </a:solidFill>
                <a:latin typeface="Calibri Light" panose="020F0302020204030204"/>
              </a:rPr>
              <a:t>Date: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23D814B-9470-0592-142B-D7192A059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099" y="5668625"/>
            <a:ext cx="2927004" cy="454898"/>
            <a:chOff x="190256" y="6079901"/>
            <a:chExt cx="3435164" cy="533873"/>
          </a:xfrm>
        </p:grpSpPr>
        <p:pic>
          <p:nvPicPr>
            <p:cNvPr id="29" name="Picture 28" descr="A logo for a community&#10;&#10;Description automatically generated">
              <a:extLst>
                <a:ext uri="{FF2B5EF4-FFF2-40B4-BE49-F238E27FC236}">
                  <a16:creationId xmlns:a16="http://schemas.microsoft.com/office/drawing/2014/main" id="{D3198D73-2A18-5F59-DB80-5706E06B1A85}"/>
                </a:ext>
              </a:extLst>
            </p:cNvPr>
            <p:cNvPicPr/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72" r="36966" b="5715"/>
            <a:stretch/>
          </p:blipFill>
          <p:spPr>
            <a:xfrm>
              <a:off x="190256" y="6079901"/>
              <a:ext cx="1247199" cy="533873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4A07F2A-F591-8288-5FA1-A610DB572D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25" b="14052"/>
            <a:stretch/>
          </p:blipFill>
          <p:spPr>
            <a:xfrm>
              <a:off x="1976944" y="6079901"/>
              <a:ext cx="1648476" cy="531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983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734</Words>
  <Application>Microsoft Office PowerPoint</Application>
  <PresentationFormat>On-screen Show (4:3)</PresentationFormat>
  <Paragraphs>68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Calibri Light</vt:lpstr>
      <vt:lpstr>Office Theme</vt:lpstr>
      <vt:lpstr>1_Office Theme</vt:lpstr>
      <vt:lpstr>Title Slide for this tool</vt:lpstr>
      <vt:lpstr>Team Talk</vt:lpstr>
      <vt:lpstr>Passing Practice</vt:lpstr>
      <vt:lpstr>Warm Up</vt:lpstr>
      <vt:lpstr>… and Chat For non-sports based groups   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Lucy-Lloyd, Abi</dc:creator>
  <cp:lastModifiedBy>Lucy-Lloyd, Abi</cp:lastModifiedBy>
  <cp:revision>1</cp:revision>
  <dcterms:created xsi:type="dcterms:W3CDTF">2025-04-02T15:53:17Z</dcterms:created>
  <dcterms:modified xsi:type="dcterms:W3CDTF">2025-04-02T15:54:05Z</dcterms:modified>
</cp:coreProperties>
</file>