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97" r:id="rId2"/>
    <p:sldId id="29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75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483" userDrawn="1">
          <p15:clr>
            <a:srgbClr val="A4A3A4"/>
          </p15:clr>
        </p15:guide>
        <p15:guide id="4" pos="7197" userDrawn="1">
          <p15:clr>
            <a:srgbClr val="A4A3A4"/>
          </p15:clr>
        </p15:guide>
        <p15:guide id="5" pos="3772" userDrawn="1">
          <p15:clr>
            <a:srgbClr val="A4A3A4"/>
          </p15:clr>
        </p15:guide>
        <p15:guide id="6" pos="3908" userDrawn="1">
          <p15:clr>
            <a:srgbClr val="A4A3A4"/>
          </p15:clr>
        </p15:guide>
        <p15:guide id="7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121B"/>
    <a:srgbClr val="666666"/>
    <a:srgbClr val="C0504D"/>
    <a:srgbClr val="000000"/>
    <a:srgbClr val="4140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BB5C2E-60B3-F87B-CFC6-A7B3224DCE37}" v="13" dt="2023-05-30T08:59:59.303"/>
    <p1510:client id="{F0ED7E00-34C2-4CA3-92F0-058CF07571AA}" v="3" dt="2023-05-24T11:06:57.738"/>
  </p1510:revLst>
</p1510:revInfo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1902" autoAdjust="0"/>
  </p:normalViewPr>
  <p:slideViewPr>
    <p:cSldViewPr snapToGrid="0">
      <p:cViewPr varScale="1">
        <p:scale>
          <a:sx n="93" d="100"/>
          <a:sy n="93" d="100"/>
        </p:scale>
        <p:origin x="1212" y="90"/>
      </p:cViewPr>
      <p:guideLst>
        <p:guide orient="horz" pos="1275"/>
        <p:guide pos="3840"/>
        <p:guide pos="483"/>
        <p:guide pos="7197"/>
        <p:guide pos="3772"/>
        <p:guide pos="3908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42F3E7-441F-477B-9032-3EE7BEB30DA2}" type="datetimeFigureOut">
              <a:rPr lang="en-GB" smtClean="0"/>
              <a:t>30/05/2023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22F0C5-9915-4C9D-B9C1-C3246B8D4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7957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2F0C5-9915-4C9D-B9C1-C3246B8D4C90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981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2F0C5-9915-4C9D-B9C1-C3246B8D4C90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83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1EF2C280-F524-405F-B409-A0B3EEB3A7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95942" y="195942"/>
            <a:ext cx="11812555" cy="6475445"/>
          </a:xfrm>
          <a:custGeom>
            <a:avLst/>
            <a:gdLst/>
            <a:ahLst/>
            <a:cxnLst/>
            <a:rect l="l" t="t" r="r" b="b"/>
            <a:pathLst>
              <a:path w="12048490" h="6713220">
                <a:moveTo>
                  <a:pt x="0" y="6713004"/>
                </a:moveTo>
                <a:lnTo>
                  <a:pt x="12048210" y="6713004"/>
                </a:lnTo>
                <a:lnTo>
                  <a:pt x="12048210" y="0"/>
                </a:lnTo>
                <a:lnTo>
                  <a:pt x="0" y="0"/>
                </a:lnTo>
                <a:lnTo>
                  <a:pt x="0" y="6713004"/>
                </a:lnTo>
                <a:close/>
              </a:path>
            </a:pathLst>
          </a:custGeom>
          <a:solidFill>
            <a:srgbClr val="B5111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Picture 8" descr="Lancaster University">
            <a:extLst>
              <a:ext uri="{FF2B5EF4-FFF2-40B4-BE49-F238E27FC236}">
                <a16:creationId xmlns:a16="http://schemas.microsoft.com/office/drawing/2014/main" id="{B4C545BB-4FC6-4C07-B4BC-1B3873E92B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4942" y="762000"/>
            <a:ext cx="2552491" cy="80691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70CF9F2-6D22-4CA4-A596-A6A43B8C793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00940" y="2205022"/>
            <a:ext cx="9144000" cy="1399152"/>
          </a:xfrm>
        </p:spPr>
        <p:txBody>
          <a:bodyPr anchor="b">
            <a:normAutofit/>
          </a:bodyPr>
          <a:lstStyle>
            <a:lvl1pPr algn="l">
              <a:lnSpc>
                <a:spcPts val="4400"/>
              </a:lnSpc>
              <a:spcBef>
                <a:spcPts val="1110"/>
              </a:spcBef>
              <a:defRPr sz="455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Template slide: </a:t>
            </a:r>
            <a:br>
              <a:rPr lang="en-US" dirty="0"/>
            </a:br>
            <a:r>
              <a:rPr lang="en-US" dirty="0"/>
              <a:t>presentation title goes here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01B88C-C94B-424C-B0DC-611AA046862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34338" y="4152381"/>
            <a:ext cx="9144000" cy="1655762"/>
          </a:xfrm>
        </p:spPr>
        <p:txBody>
          <a:bodyPr>
            <a:normAutofit/>
          </a:bodyPr>
          <a:lstStyle>
            <a:lvl1pPr marL="0" indent="0" algn="l">
              <a:lnSpc>
                <a:spcPts val="2800"/>
              </a:lnSpc>
              <a:spcBef>
                <a:spcPts val="525"/>
              </a:spcBef>
              <a:buNone/>
              <a:defRPr sz="265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date, month, year here</a:t>
            </a:r>
          </a:p>
          <a:p>
            <a:r>
              <a:rPr lang="en-US" dirty="0"/>
              <a:t>Insert presenter name</a:t>
            </a:r>
            <a:endParaRPr lang="en-GB" dirty="0"/>
          </a:p>
        </p:txBody>
      </p:sp>
      <p:sp>
        <p:nvSpPr>
          <p:cNvPr id="8" name="object 6">
            <a:extLst>
              <a:ext uri="{FF2B5EF4-FFF2-40B4-BE49-F238E27FC236}">
                <a16:creationId xmlns:a16="http://schemas.microsoft.com/office/drawing/2014/main" id="{4260E1F7-11D6-4F9A-9CDB-A1450D1E497D}"/>
              </a:ext>
            </a:extLst>
          </p:cNvPr>
          <p:cNvSpPr/>
          <p:nvPr userDrawn="1"/>
        </p:nvSpPr>
        <p:spPr>
          <a:xfrm>
            <a:off x="992097" y="3829921"/>
            <a:ext cx="1584325" cy="0"/>
          </a:xfrm>
          <a:custGeom>
            <a:avLst/>
            <a:gdLst/>
            <a:ahLst/>
            <a:cxnLst/>
            <a:rect l="l" t="t" r="r" b="b"/>
            <a:pathLst>
              <a:path w="1584325">
                <a:moveTo>
                  <a:pt x="0" y="0"/>
                </a:moveTo>
                <a:lnTo>
                  <a:pt x="1584159" y="0"/>
                </a:lnTo>
              </a:path>
            </a:pathLst>
          </a:custGeom>
          <a:ln w="16929">
            <a:solidFill>
              <a:srgbClr val="A6AD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BCDE62AB-9720-4075-A15D-483E19C7DA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71922" y="3832747"/>
            <a:ext cx="1590675" cy="0"/>
          </a:xfrm>
          <a:custGeom>
            <a:avLst/>
            <a:gdLst/>
            <a:ahLst/>
            <a:cxnLst/>
            <a:rect l="l" t="t" r="r" b="b"/>
            <a:pathLst>
              <a:path w="1590675">
                <a:moveTo>
                  <a:pt x="0" y="0"/>
                </a:moveTo>
                <a:lnTo>
                  <a:pt x="1590421" y="0"/>
                </a:lnTo>
              </a:path>
            </a:pathLst>
          </a:custGeom>
          <a:ln w="17043">
            <a:solidFill>
              <a:srgbClr val="A6AD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7BD4E107-ACD4-4A6A-8618-FDF878C3B9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55058" y="60929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998E55D-8E2A-4AFE-A61C-B5DBBB7761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69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4">
            <a:extLst>
              <a:ext uri="{FF2B5EF4-FFF2-40B4-BE49-F238E27FC236}">
                <a16:creationId xmlns:a16="http://schemas.microsoft.com/office/drawing/2014/main" id="{E911A0A4-9D31-4F34-8E71-4A07A9FDE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54508" y="1832146"/>
            <a:ext cx="1584325" cy="0"/>
          </a:xfrm>
          <a:custGeom>
            <a:avLst/>
            <a:gdLst/>
            <a:ahLst/>
            <a:cxnLst/>
            <a:rect l="l" t="t" r="r" b="b"/>
            <a:pathLst>
              <a:path w="1584325">
                <a:moveTo>
                  <a:pt x="0" y="0"/>
                </a:moveTo>
                <a:lnTo>
                  <a:pt x="1583728" y="0"/>
                </a:lnTo>
              </a:path>
            </a:pathLst>
          </a:custGeom>
          <a:ln w="16929">
            <a:solidFill>
              <a:srgbClr val="A6AD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BE2592A-4048-4211-B609-EB603E5AE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559" y="531848"/>
            <a:ext cx="7568682" cy="1158840"/>
          </a:xfrm>
        </p:spPr>
        <p:txBody>
          <a:bodyPr>
            <a:normAutofit/>
          </a:bodyPr>
          <a:lstStyle>
            <a:lvl1pPr>
              <a:lnSpc>
                <a:spcPts val="3470"/>
              </a:lnSpc>
              <a:spcBef>
                <a:spcPts val="750"/>
              </a:spcBef>
              <a:defRPr sz="3600">
                <a:solidFill>
                  <a:srgbClr val="B5121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432CECB2-8BBC-4238-95E4-9CF53BEC0F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55058" y="60929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rgbClr val="414042"/>
                </a:solidFill>
              </a:defRPr>
            </a:lvl1pPr>
          </a:lstStyle>
          <a:p>
            <a:fld id="{6998E55D-8E2A-4AFE-A61C-B5DBBB7761E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5" name="Picture 14" descr="Lancaster University">
            <a:extLst>
              <a:ext uri="{FF2B5EF4-FFF2-40B4-BE49-F238E27FC236}">
                <a16:creationId xmlns:a16="http://schemas.microsoft.com/office/drawing/2014/main" id="{F43189D6-09CC-4664-8F2F-E317A914F46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359" y="762000"/>
            <a:ext cx="2098889" cy="66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887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AEB81DE-9DB5-4365-A5C5-617C96B6EE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55058" y="60929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rgbClr val="414042"/>
                </a:solidFill>
              </a:defRPr>
            </a:lvl1pPr>
          </a:lstStyle>
          <a:p>
            <a:fld id="{6998E55D-8E2A-4AFE-A61C-B5DBBB7761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35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CF9F2-6D22-4CA4-A596-A6A43B8C793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00940" y="2205022"/>
            <a:ext cx="9144000" cy="1399152"/>
          </a:xfrm>
        </p:spPr>
        <p:txBody>
          <a:bodyPr anchor="b">
            <a:normAutofit/>
          </a:bodyPr>
          <a:lstStyle>
            <a:lvl1pPr algn="l">
              <a:lnSpc>
                <a:spcPts val="4400"/>
              </a:lnSpc>
              <a:spcBef>
                <a:spcPts val="1110"/>
              </a:spcBef>
              <a:defRPr sz="4550">
                <a:solidFill>
                  <a:srgbClr val="B5121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Template slide: </a:t>
            </a:r>
            <a:br>
              <a:rPr lang="en-US" dirty="0"/>
            </a:br>
            <a:r>
              <a:rPr lang="en-US" dirty="0"/>
              <a:t>presentation title goes here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01B88C-C94B-424C-B0DC-611AA046862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34338" y="4152381"/>
            <a:ext cx="9144000" cy="1655762"/>
          </a:xfrm>
        </p:spPr>
        <p:txBody>
          <a:bodyPr>
            <a:normAutofit/>
          </a:bodyPr>
          <a:lstStyle>
            <a:lvl1pPr marL="0" indent="0" algn="l">
              <a:lnSpc>
                <a:spcPts val="2800"/>
              </a:lnSpc>
              <a:spcBef>
                <a:spcPts val="525"/>
              </a:spcBef>
              <a:buNone/>
              <a:defRPr sz="265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date, month, year here</a:t>
            </a:r>
          </a:p>
          <a:p>
            <a:r>
              <a:rPr lang="en-US" dirty="0"/>
              <a:t>Insert presenter name</a:t>
            </a:r>
            <a:endParaRPr lang="en-GB" dirty="0"/>
          </a:p>
        </p:txBody>
      </p:sp>
      <p:pic>
        <p:nvPicPr>
          <p:cNvPr id="7" name="Picture 6" descr="Lancaster University">
            <a:extLst>
              <a:ext uri="{FF2B5EF4-FFF2-40B4-BE49-F238E27FC236}">
                <a16:creationId xmlns:a16="http://schemas.microsoft.com/office/drawing/2014/main" id="{2528AF01-8AC0-4C10-8386-19F11482E5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6682" y="762000"/>
            <a:ext cx="2565317" cy="810971"/>
          </a:xfrm>
          <a:prstGeom prst="rect">
            <a:avLst/>
          </a:prstGeom>
        </p:spPr>
      </p:pic>
      <p:sp>
        <p:nvSpPr>
          <p:cNvPr id="8" name="object 6">
            <a:extLst>
              <a:ext uri="{FF2B5EF4-FFF2-40B4-BE49-F238E27FC236}">
                <a16:creationId xmlns:a16="http://schemas.microsoft.com/office/drawing/2014/main" id="{4260E1F7-11D6-4F9A-9CDB-A1450D1E49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92097" y="3829921"/>
            <a:ext cx="1584325" cy="0"/>
          </a:xfrm>
          <a:custGeom>
            <a:avLst/>
            <a:gdLst/>
            <a:ahLst/>
            <a:cxnLst/>
            <a:rect l="l" t="t" r="r" b="b"/>
            <a:pathLst>
              <a:path w="1584325">
                <a:moveTo>
                  <a:pt x="0" y="0"/>
                </a:moveTo>
                <a:lnTo>
                  <a:pt x="1584159" y="0"/>
                </a:lnTo>
              </a:path>
            </a:pathLst>
          </a:custGeom>
          <a:ln w="16929">
            <a:solidFill>
              <a:srgbClr val="A6AD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95C828A-191B-48BF-BB4A-DF202F883D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55058" y="60929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rgbClr val="414042"/>
                </a:solidFill>
              </a:defRPr>
            </a:lvl1pPr>
          </a:lstStyle>
          <a:p>
            <a:fld id="{6998E55D-8E2A-4AFE-A61C-B5DBBB7761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682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CF9F2-6D22-4CA4-A596-A6A43B8C793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00940" y="2205022"/>
            <a:ext cx="9144000" cy="1399152"/>
          </a:xfrm>
        </p:spPr>
        <p:txBody>
          <a:bodyPr anchor="b">
            <a:normAutofit/>
          </a:bodyPr>
          <a:lstStyle>
            <a:lvl1pPr algn="l">
              <a:lnSpc>
                <a:spcPts val="4400"/>
              </a:lnSpc>
              <a:spcBef>
                <a:spcPts val="1110"/>
              </a:spcBef>
              <a:defRPr sz="4550">
                <a:solidFill>
                  <a:srgbClr val="B5121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Template slide: </a:t>
            </a:r>
            <a:br>
              <a:rPr lang="en-US" dirty="0"/>
            </a:br>
            <a:r>
              <a:rPr lang="en-US" dirty="0"/>
              <a:t>presentation title goes here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01B88C-C94B-424C-B0DC-611AA046862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34338" y="4152381"/>
            <a:ext cx="9144000" cy="1655762"/>
          </a:xfrm>
        </p:spPr>
        <p:txBody>
          <a:bodyPr>
            <a:normAutofit/>
          </a:bodyPr>
          <a:lstStyle>
            <a:lvl1pPr marL="0" indent="0" algn="l">
              <a:lnSpc>
                <a:spcPts val="2800"/>
              </a:lnSpc>
              <a:spcBef>
                <a:spcPts val="525"/>
              </a:spcBef>
              <a:buNone/>
              <a:defRPr sz="265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date, month, year here</a:t>
            </a:r>
          </a:p>
          <a:p>
            <a:r>
              <a:rPr lang="en-US" dirty="0"/>
              <a:t>Insert presenter name</a:t>
            </a:r>
            <a:endParaRPr lang="en-GB" dirty="0"/>
          </a:p>
        </p:txBody>
      </p:sp>
      <p:pic>
        <p:nvPicPr>
          <p:cNvPr id="7" name="Picture 6" descr="Lancaster University">
            <a:extLst>
              <a:ext uri="{FF2B5EF4-FFF2-40B4-BE49-F238E27FC236}">
                <a16:creationId xmlns:a16="http://schemas.microsoft.com/office/drawing/2014/main" id="{2528AF01-8AC0-4C10-8386-19F11482E5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6682" y="762000"/>
            <a:ext cx="2565317" cy="810971"/>
          </a:xfrm>
          <a:prstGeom prst="rect">
            <a:avLst/>
          </a:prstGeom>
        </p:spPr>
      </p:pic>
      <p:sp>
        <p:nvSpPr>
          <p:cNvPr id="8" name="object 6">
            <a:extLst>
              <a:ext uri="{FF2B5EF4-FFF2-40B4-BE49-F238E27FC236}">
                <a16:creationId xmlns:a16="http://schemas.microsoft.com/office/drawing/2014/main" id="{4260E1F7-11D6-4F9A-9CDB-A1450D1E49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92097" y="3829921"/>
            <a:ext cx="1584325" cy="0"/>
          </a:xfrm>
          <a:custGeom>
            <a:avLst/>
            <a:gdLst/>
            <a:ahLst/>
            <a:cxnLst/>
            <a:rect l="l" t="t" r="r" b="b"/>
            <a:pathLst>
              <a:path w="1584325">
                <a:moveTo>
                  <a:pt x="0" y="0"/>
                </a:moveTo>
                <a:lnTo>
                  <a:pt x="1584159" y="0"/>
                </a:lnTo>
              </a:path>
            </a:pathLst>
          </a:custGeom>
          <a:ln w="16929">
            <a:solidFill>
              <a:srgbClr val="A6AD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8" descr="University Academy 92 Manchester">
            <a:extLst>
              <a:ext uri="{FF2B5EF4-FFF2-40B4-BE49-F238E27FC236}">
                <a16:creationId xmlns:a16="http://schemas.microsoft.com/office/drawing/2014/main" id="{97C89DA9-7708-4EE0-9C2E-17C843B198F5}"/>
              </a:ext>
            </a:extLst>
          </p:cNvPr>
          <p:cNvSpPr/>
          <p:nvPr userDrawn="1"/>
        </p:nvSpPr>
        <p:spPr>
          <a:xfrm>
            <a:off x="6888886" y="697941"/>
            <a:ext cx="1481137" cy="7776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 descr="Blackburn College">
            <a:extLst>
              <a:ext uri="{FF2B5EF4-FFF2-40B4-BE49-F238E27FC236}">
                <a16:creationId xmlns:a16="http://schemas.microsoft.com/office/drawing/2014/main" id="{B2D8FC4D-6A10-4AFC-90EE-36BEDC612D9F}"/>
              </a:ext>
            </a:extLst>
          </p:cNvPr>
          <p:cNvSpPr/>
          <p:nvPr userDrawn="1"/>
        </p:nvSpPr>
        <p:spPr>
          <a:xfrm>
            <a:off x="4800858" y="717994"/>
            <a:ext cx="1763493" cy="61794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 descr="Blackpool &amp; The Fylde college">
            <a:extLst>
              <a:ext uri="{FF2B5EF4-FFF2-40B4-BE49-F238E27FC236}">
                <a16:creationId xmlns:a16="http://schemas.microsoft.com/office/drawing/2014/main" id="{74C67722-6D8E-4717-BBA0-D9603159F8C3}"/>
              </a:ext>
            </a:extLst>
          </p:cNvPr>
          <p:cNvSpPr/>
          <p:nvPr userDrawn="1"/>
        </p:nvSpPr>
        <p:spPr>
          <a:xfrm>
            <a:off x="2927182" y="665080"/>
            <a:ext cx="1543981" cy="64248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 descr="Furness college">
            <a:extLst>
              <a:ext uri="{FF2B5EF4-FFF2-40B4-BE49-F238E27FC236}">
                <a16:creationId xmlns:a16="http://schemas.microsoft.com/office/drawing/2014/main" id="{544291F1-FBE8-4BF5-82D3-3E12A047DE75}"/>
              </a:ext>
            </a:extLst>
          </p:cNvPr>
          <p:cNvSpPr/>
          <p:nvPr userDrawn="1"/>
        </p:nvSpPr>
        <p:spPr>
          <a:xfrm>
            <a:off x="891120" y="700908"/>
            <a:ext cx="1786115" cy="69955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FB57897E-9B28-47E3-BC7F-FA671A1687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55058" y="60929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rgbClr val="414042"/>
                </a:solidFill>
              </a:defRPr>
            </a:lvl1pPr>
          </a:lstStyle>
          <a:p>
            <a:fld id="{6998E55D-8E2A-4AFE-A61C-B5DBBB7761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636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2">
            <a:extLst>
              <a:ext uri="{FF2B5EF4-FFF2-40B4-BE49-F238E27FC236}">
                <a16:creationId xmlns:a16="http://schemas.microsoft.com/office/drawing/2014/main" id="{35A2C7DA-9587-4F85-9BC4-F30F0308A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5057" y="181946"/>
            <a:ext cx="11821886" cy="6494107"/>
          </a:xfrm>
          <a:custGeom>
            <a:avLst/>
            <a:gdLst/>
            <a:ahLst/>
            <a:cxnLst/>
            <a:rect l="l" t="t" r="r" b="b"/>
            <a:pathLst>
              <a:path w="12049125" h="6713855">
                <a:moveTo>
                  <a:pt x="0" y="6713410"/>
                </a:moveTo>
                <a:lnTo>
                  <a:pt x="12048617" y="6713410"/>
                </a:lnTo>
                <a:lnTo>
                  <a:pt x="12048617" y="0"/>
                </a:lnTo>
                <a:lnTo>
                  <a:pt x="0" y="0"/>
                </a:lnTo>
                <a:lnTo>
                  <a:pt x="0" y="6713410"/>
                </a:lnTo>
                <a:close/>
              </a:path>
            </a:pathLst>
          </a:custGeom>
          <a:solidFill>
            <a:srgbClr val="7CB1C5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Picture 8" descr="Lancaster University">
            <a:extLst>
              <a:ext uri="{FF2B5EF4-FFF2-40B4-BE49-F238E27FC236}">
                <a16:creationId xmlns:a16="http://schemas.microsoft.com/office/drawing/2014/main" id="{B4C545BB-4FC6-4C07-B4BC-1B3873E92B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4942" y="762000"/>
            <a:ext cx="2552491" cy="80691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70CF9F2-6D22-4CA4-A596-A6A43B8C793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00940" y="2205022"/>
            <a:ext cx="9144000" cy="1399152"/>
          </a:xfrm>
        </p:spPr>
        <p:txBody>
          <a:bodyPr anchor="b">
            <a:normAutofit/>
          </a:bodyPr>
          <a:lstStyle>
            <a:lvl1pPr algn="l">
              <a:lnSpc>
                <a:spcPts val="4400"/>
              </a:lnSpc>
              <a:spcBef>
                <a:spcPts val="1110"/>
              </a:spcBef>
              <a:defRPr sz="455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Template slide: </a:t>
            </a:r>
            <a:br>
              <a:rPr lang="en-US" dirty="0"/>
            </a:br>
            <a:r>
              <a:rPr lang="en-US" dirty="0"/>
              <a:t>section title goes here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01B88C-C94B-424C-B0DC-611AA046862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34338" y="4152381"/>
            <a:ext cx="9144000" cy="1655762"/>
          </a:xfrm>
        </p:spPr>
        <p:txBody>
          <a:bodyPr>
            <a:normAutofit/>
          </a:bodyPr>
          <a:lstStyle>
            <a:lvl1pPr marL="0" indent="0" algn="l">
              <a:lnSpc>
                <a:spcPts val="2800"/>
              </a:lnSpc>
              <a:spcBef>
                <a:spcPts val="525"/>
              </a:spcBef>
              <a:buNone/>
              <a:defRPr sz="265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date, month, year here</a:t>
            </a:r>
          </a:p>
          <a:p>
            <a:r>
              <a:rPr lang="en-US" dirty="0"/>
              <a:t>Insert presenter name</a:t>
            </a:r>
            <a:endParaRPr lang="en-GB" dirty="0"/>
          </a:p>
        </p:txBody>
      </p:sp>
      <p:sp>
        <p:nvSpPr>
          <p:cNvPr id="8" name="object 6">
            <a:extLst>
              <a:ext uri="{FF2B5EF4-FFF2-40B4-BE49-F238E27FC236}">
                <a16:creationId xmlns:a16="http://schemas.microsoft.com/office/drawing/2014/main" id="{4260E1F7-11D6-4F9A-9CDB-A1450D1E497D}"/>
              </a:ext>
            </a:extLst>
          </p:cNvPr>
          <p:cNvSpPr/>
          <p:nvPr userDrawn="1"/>
        </p:nvSpPr>
        <p:spPr>
          <a:xfrm>
            <a:off x="992097" y="3829921"/>
            <a:ext cx="1584325" cy="0"/>
          </a:xfrm>
          <a:custGeom>
            <a:avLst/>
            <a:gdLst/>
            <a:ahLst/>
            <a:cxnLst/>
            <a:rect l="l" t="t" r="r" b="b"/>
            <a:pathLst>
              <a:path w="1584325">
                <a:moveTo>
                  <a:pt x="0" y="0"/>
                </a:moveTo>
                <a:lnTo>
                  <a:pt x="1584159" y="0"/>
                </a:lnTo>
              </a:path>
            </a:pathLst>
          </a:custGeom>
          <a:ln w="16929">
            <a:solidFill>
              <a:srgbClr val="A6AD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BCDE62AB-9720-4075-A15D-483E19C7DA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71922" y="3832747"/>
            <a:ext cx="1590675" cy="0"/>
          </a:xfrm>
          <a:custGeom>
            <a:avLst/>
            <a:gdLst/>
            <a:ahLst/>
            <a:cxnLst/>
            <a:rect l="l" t="t" r="r" b="b"/>
            <a:pathLst>
              <a:path w="1590675">
                <a:moveTo>
                  <a:pt x="0" y="0"/>
                </a:moveTo>
                <a:lnTo>
                  <a:pt x="1590421" y="0"/>
                </a:lnTo>
              </a:path>
            </a:pathLst>
          </a:custGeom>
          <a:ln w="17043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B6FFB34-2A03-4DFF-8F1A-D7E69F6F82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55058" y="60929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998E55D-8E2A-4AFE-A61C-B5DBBB7761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593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6C40D-D6BC-4D4D-AF4C-44A15AE97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773" y="475866"/>
            <a:ext cx="8250058" cy="1224153"/>
          </a:xfrm>
        </p:spPr>
        <p:txBody>
          <a:bodyPr>
            <a:normAutofit/>
          </a:bodyPr>
          <a:lstStyle>
            <a:lvl1pPr>
              <a:lnSpc>
                <a:spcPts val="3470"/>
              </a:lnSpc>
              <a:spcBef>
                <a:spcPts val="750"/>
              </a:spcBef>
              <a:defRPr sz="3600">
                <a:solidFill>
                  <a:srgbClr val="B5121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462D4-273F-48E4-BC67-135E64C37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773" y="2313991"/>
            <a:ext cx="9808029" cy="3862971"/>
          </a:xfrm>
        </p:spPr>
        <p:txBody>
          <a:bodyPr/>
          <a:lstStyle>
            <a:lvl1pPr>
              <a:buClr>
                <a:srgbClr val="AEB4B9"/>
              </a:buClr>
              <a:defRPr sz="2600">
                <a:solidFill>
                  <a:schemeClr val="tx1"/>
                </a:solidFill>
              </a:defRPr>
            </a:lvl1pPr>
            <a:lvl2pPr>
              <a:buClr>
                <a:srgbClr val="AEB4B9"/>
              </a:buClr>
              <a:defRPr>
                <a:solidFill>
                  <a:schemeClr val="tx1"/>
                </a:solidFill>
              </a:defRPr>
            </a:lvl2pPr>
            <a:lvl3pPr>
              <a:buClr>
                <a:srgbClr val="AEB4B9"/>
              </a:buClr>
              <a:defRPr>
                <a:solidFill>
                  <a:schemeClr val="tx1"/>
                </a:solidFill>
              </a:defRPr>
            </a:lvl3pPr>
            <a:lvl4pPr>
              <a:buClr>
                <a:srgbClr val="AEB4B9"/>
              </a:buClr>
              <a:defRPr>
                <a:solidFill>
                  <a:schemeClr val="tx1"/>
                </a:solidFill>
              </a:defRPr>
            </a:lvl4pPr>
            <a:lvl5pPr>
              <a:buClr>
                <a:srgbClr val="AEB4B9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object 4">
            <a:extLst>
              <a:ext uri="{FF2B5EF4-FFF2-40B4-BE49-F238E27FC236}">
                <a16:creationId xmlns:a16="http://schemas.microsoft.com/office/drawing/2014/main" id="{A95A3A47-0757-4333-ACCD-258450620A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1766" y="1841477"/>
            <a:ext cx="1584325" cy="0"/>
          </a:xfrm>
          <a:custGeom>
            <a:avLst/>
            <a:gdLst/>
            <a:ahLst/>
            <a:cxnLst/>
            <a:rect l="l" t="t" r="r" b="b"/>
            <a:pathLst>
              <a:path w="1584325">
                <a:moveTo>
                  <a:pt x="0" y="0"/>
                </a:moveTo>
                <a:lnTo>
                  <a:pt x="1583728" y="0"/>
                </a:lnTo>
              </a:path>
            </a:pathLst>
          </a:custGeom>
          <a:ln w="16929">
            <a:solidFill>
              <a:srgbClr val="A6AD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0DE9228C-9B11-4DC9-8F13-D4D1ED507A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55058" y="60929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rgbClr val="414042"/>
                </a:solidFill>
              </a:defRPr>
            </a:lvl1pPr>
          </a:lstStyle>
          <a:p>
            <a:fld id="{6998E55D-8E2A-4AFE-A61C-B5DBBB7761E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4" name="Picture 13" descr="Lancaster University">
            <a:extLst>
              <a:ext uri="{FF2B5EF4-FFF2-40B4-BE49-F238E27FC236}">
                <a16:creationId xmlns:a16="http://schemas.microsoft.com/office/drawing/2014/main" id="{0D9761CB-0BB4-44A2-BF26-F0470B4DCF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359" y="762000"/>
            <a:ext cx="2098889" cy="66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737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462D4-273F-48E4-BC67-135E64C3792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72883" y="2313991"/>
            <a:ext cx="9742714" cy="3862971"/>
          </a:xfrm>
        </p:spPr>
        <p:txBody>
          <a:bodyPr/>
          <a:lstStyle>
            <a:lvl1pPr marL="0" indent="0">
              <a:spcAft>
                <a:spcPts val="600"/>
              </a:spcAft>
              <a:buClr>
                <a:srgbClr val="AEB4B9"/>
              </a:buClr>
              <a:buNone/>
              <a:defRPr sz="2600" i="0">
                <a:solidFill>
                  <a:schemeClr val="tx1"/>
                </a:solidFill>
              </a:defRPr>
            </a:lvl1pPr>
            <a:lvl2pPr>
              <a:buClr>
                <a:srgbClr val="AEB4B9"/>
              </a:buClr>
              <a:defRPr>
                <a:solidFill>
                  <a:schemeClr val="tx1"/>
                </a:solidFill>
              </a:defRPr>
            </a:lvl2pPr>
            <a:lvl3pPr>
              <a:buClr>
                <a:srgbClr val="AEB4B9"/>
              </a:buClr>
              <a:defRPr>
                <a:solidFill>
                  <a:schemeClr val="tx1"/>
                </a:solidFill>
              </a:defRPr>
            </a:lvl3pPr>
            <a:lvl4pPr>
              <a:buClr>
                <a:srgbClr val="AEB4B9"/>
              </a:buClr>
              <a:defRPr>
                <a:solidFill>
                  <a:schemeClr val="tx1"/>
                </a:solidFill>
              </a:defRPr>
            </a:lvl4pPr>
            <a:lvl5pPr>
              <a:buClr>
                <a:srgbClr val="AEB4B9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Template slide: text only (use italics for sub-headings)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659C926E-B465-430E-9BB4-30F751A3E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773" y="475866"/>
            <a:ext cx="8040738" cy="1224153"/>
          </a:xfrm>
        </p:spPr>
        <p:txBody>
          <a:bodyPr>
            <a:normAutofit/>
          </a:bodyPr>
          <a:lstStyle>
            <a:lvl1pPr>
              <a:lnSpc>
                <a:spcPts val="3470"/>
              </a:lnSpc>
              <a:spcBef>
                <a:spcPts val="750"/>
              </a:spcBef>
              <a:defRPr sz="3600">
                <a:solidFill>
                  <a:srgbClr val="B5121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3" name="object 4">
            <a:extLst>
              <a:ext uri="{FF2B5EF4-FFF2-40B4-BE49-F238E27FC236}">
                <a16:creationId xmlns:a16="http://schemas.microsoft.com/office/drawing/2014/main" id="{0BDBDF81-CC4C-4516-B38C-887511BA3E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1766" y="1841477"/>
            <a:ext cx="1584325" cy="0"/>
          </a:xfrm>
          <a:custGeom>
            <a:avLst/>
            <a:gdLst/>
            <a:ahLst/>
            <a:cxnLst/>
            <a:rect l="l" t="t" r="r" b="b"/>
            <a:pathLst>
              <a:path w="1584325">
                <a:moveTo>
                  <a:pt x="0" y="0"/>
                </a:moveTo>
                <a:lnTo>
                  <a:pt x="1583728" y="0"/>
                </a:lnTo>
              </a:path>
            </a:pathLst>
          </a:custGeom>
          <a:ln w="16929">
            <a:solidFill>
              <a:srgbClr val="A6AD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31E803A-17E5-4587-B9C8-543F40CC18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55058" y="61023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rgbClr val="414042"/>
                </a:solidFill>
              </a:defRPr>
            </a:lvl1pPr>
          </a:lstStyle>
          <a:p>
            <a:fld id="{6998E55D-8E2A-4AFE-A61C-B5DBBB7761E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7" name="Picture 16" descr="Lancaster University">
            <a:extLst>
              <a:ext uri="{FF2B5EF4-FFF2-40B4-BE49-F238E27FC236}">
                <a16:creationId xmlns:a16="http://schemas.microsoft.com/office/drawing/2014/main" id="{15D4E1DC-C857-4EB7-8E98-3A0E76300C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359" y="762000"/>
            <a:ext cx="2098889" cy="66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571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C575D8C4-2991-4037-8748-66E7016A65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00940" y="2205022"/>
            <a:ext cx="9913240" cy="1399152"/>
          </a:xfrm>
        </p:spPr>
        <p:txBody>
          <a:bodyPr anchor="b">
            <a:normAutofit/>
          </a:bodyPr>
          <a:lstStyle>
            <a:lvl1pPr algn="l">
              <a:lnSpc>
                <a:spcPts val="4400"/>
              </a:lnSpc>
              <a:spcBef>
                <a:spcPts val="1110"/>
              </a:spcBef>
              <a:defRPr sz="4550">
                <a:solidFill>
                  <a:srgbClr val="B5121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Add question text here</a:t>
            </a:r>
            <a:endParaRPr lang="en-GB" dirty="0"/>
          </a:p>
        </p:txBody>
      </p:sp>
      <p:pic>
        <p:nvPicPr>
          <p:cNvPr id="8" name="Picture 7" descr="Lancaster University">
            <a:extLst>
              <a:ext uri="{FF2B5EF4-FFF2-40B4-BE49-F238E27FC236}">
                <a16:creationId xmlns:a16="http://schemas.microsoft.com/office/drawing/2014/main" id="{5A0CDDDE-2A8D-4F00-B876-791A126CBD6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359" y="762000"/>
            <a:ext cx="2098889" cy="663520"/>
          </a:xfrm>
          <a:prstGeom prst="rect">
            <a:avLst/>
          </a:prstGeom>
        </p:spPr>
      </p:pic>
      <p:sp>
        <p:nvSpPr>
          <p:cNvPr id="9" name="object 5">
            <a:extLst>
              <a:ext uri="{FF2B5EF4-FFF2-40B4-BE49-F238E27FC236}">
                <a16:creationId xmlns:a16="http://schemas.microsoft.com/office/drawing/2014/main" id="{A1F40E0C-FCFE-45A8-B4CD-8E1C0339D4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92097" y="3830968"/>
            <a:ext cx="1584325" cy="0"/>
          </a:xfrm>
          <a:custGeom>
            <a:avLst/>
            <a:gdLst/>
            <a:ahLst/>
            <a:cxnLst/>
            <a:rect l="l" t="t" r="r" b="b"/>
            <a:pathLst>
              <a:path w="1584325">
                <a:moveTo>
                  <a:pt x="0" y="0"/>
                </a:moveTo>
                <a:lnTo>
                  <a:pt x="1584159" y="0"/>
                </a:lnTo>
              </a:path>
            </a:pathLst>
          </a:custGeom>
          <a:ln w="16929">
            <a:solidFill>
              <a:srgbClr val="A6AD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55EE488-FA38-4ABE-A8A1-1C0A496D55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55058" y="60929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rgbClr val="414042"/>
                </a:solidFill>
              </a:defRPr>
            </a:lvl1pPr>
          </a:lstStyle>
          <a:p>
            <a:fld id="{6998E55D-8E2A-4AFE-A61C-B5DBBB7761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925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EAACC63-D887-40E8-8239-FD16AE528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538" y="522516"/>
            <a:ext cx="7568682" cy="1168172"/>
          </a:xfrm>
        </p:spPr>
        <p:txBody>
          <a:bodyPr>
            <a:normAutofit/>
          </a:bodyPr>
          <a:lstStyle>
            <a:lvl1pPr>
              <a:lnSpc>
                <a:spcPts val="3470"/>
              </a:lnSpc>
              <a:spcBef>
                <a:spcPts val="750"/>
              </a:spcBef>
              <a:defRPr sz="3600">
                <a:solidFill>
                  <a:srgbClr val="B5121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24D0BDC-AEAF-40AB-BD13-7775E2037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9538" y="2313991"/>
            <a:ext cx="4965441" cy="3862971"/>
          </a:xfrm>
        </p:spPr>
        <p:txBody>
          <a:bodyPr/>
          <a:lstStyle>
            <a:lvl1pPr>
              <a:buClr>
                <a:srgbClr val="AEB4B9"/>
              </a:buClr>
              <a:defRPr sz="2600">
                <a:solidFill>
                  <a:schemeClr val="tx1"/>
                </a:solidFill>
              </a:defRPr>
            </a:lvl1pPr>
            <a:lvl2pPr>
              <a:buClr>
                <a:srgbClr val="AEB4B9"/>
              </a:buClr>
              <a:defRPr>
                <a:solidFill>
                  <a:schemeClr val="tx1"/>
                </a:solidFill>
              </a:defRPr>
            </a:lvl2pPr>
            <a:lvl3pPr>
              <a:buClr>
                <a:srgbClr val="AEB4B9"/>
              </a:buClr>
              <a:defRPr>
                <a:solidFill>
                  <a:schemeClr val="tx1"/>
                </a:solidFill>
              </a:defRPr>
            </a:lvl3pPr>
            <a:lvl4pPr>
              <a:buClr>
                <a:srgbClr val="AEB4B9"/>
              </a:buClr>
              <a:defRPr>
                <a:solidFill>
                  <a:schemeClr val="tx1"/>
                </a:solidFill>
              </a:defRPr>
            </a:lvl4pPr>
            <a:lvl5pPr>
              <a:buClr>
                <a:srgbClr val="AEB4B9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object 4">
            <a:extLst>
              <a:ext uri="{FF2B5EF4-FFF2-40B4-BE49-F238E27FC236}">
                <a16:creationId xmlns:a16="http://schemas.microsoft.com/office/drawing/2014/main" id="{81B46DBF-1B89-405C-A53C-EE0D38B3C8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54508" y="1832146"/>
            <a:ext cx="1584325" cy="0"/>
          </a:xfrm>
          <a:custGeom>
            <a:avLst/>
            <a:gdLst/>
            <a:ahLst/>
            <a:cxnLst/>
            <a:rect l="l" t="t" r="r" b="b"/>
            <a:pathLst>
              <a:path w="1584325">
                <a:moveTo>
                  <a:pt x="0" y="0"/>
                </a:moveTo>
                <a:lnTo>
                  <a:pt x="1583728" y="0"/>
                </a:lnTo>
              </a:path>
            </a:pathLst>
          </a:custGeom>
          <a:ln w="16929">
            <a:solidFill>
              <a:srgbClr val="A6AD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79DC973B-EFE1-44F1-9FB7-36E4227439C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369696" y="2317095"/>
            <a:ext cx="4965442" cy="3862971"/>
          </a:xfrm>
        </p:spPr>
        <p:txBody>
          <a:bodyPr/>
          <a:lstStyle>
            <a:lvl1pPr>
              <a:buClr>
                <a:srgbClr val="AEB4B9"/>
              </a:buClr>
              <a:defRPr sz="2600">
                <a:solidFill>
                  <a:schemeClr val="tx1"/>
                </a:solidFill>
              </a:defRPr>
            </a:lvl1pPr>
            <a:lvl2pPr>
              <a:buClr>
                <a:srgbClr val="AEB4B9"/>
              </a:buClr>
              <a:defRPr>
                <a:solidFill>
                  <a:schemeClr val="tx1"/>
                </a:solidFill>
              </a:defRPr>
            </a:lvl2pPr>
            <a:lvl3pPr>
              <a:buClr>
                <a:srgbClr val="AEB4B9"/>
              </a:buClr>
              <a:defRPr>
                <a:solidFill>
                  <a:schemeClr val="tx1"/>
                </a:solidFill>
              </a:defRPr>
            </a:lvl3pPr>
            <a:lvl4pPr>
              <a:buClr>
                <a:srgbClr val="AEB4B9"/>
              </a:buClr>
              <a:defRPr>
                <a:solidFill>
                  <a:schemeClr val="tx1"/>
                </a:solidFill>
              </a:defRPr>
            </a:lvl4pPr>
            <a:lvl5pPr>
              <a:buClr>
                <a:srgbClr val="AEB4B9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749C0CEC-03F4-4704-9D20-E00E4CD065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55058" y="60929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rgbClr val="414042"/>
                </a:solidFill>
              </a:defRPr>
            </a:lvl1pPr>
          </a:lstStyle>
          <a:p>
            <a:fld id="{6998E55D-8E2A-4AFE-A61C-B5DBBB7761E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21" name="Picture 20" descr="Lancaster University">
            <a:extLst>
              <a:ext uri="{FF2B5EF4-FFF2-40B4-BE49-F238E27FC236}">
                <a16:creationId xmlns:a16="http://schemas.microsoft.com/office/drawing/2014/main" id="{607635CB-A9C5-437C-8837-4C730E8C637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359" y="762000"/>
            <a:ext cx="2098889" cy="66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933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75887E-4F05-4593-B389-647D40DD0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647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C9B9D8-EA34-4852-A458-9C736D59E6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6478" y="2505075"/>
            <a:ext cx="5157787" cy="3684588"/>
          </a:xfrm>
        </p:spPr>
        <p:txBody>
          <a:bodyPr/>
          <a:lstStyle>
            <a:lvl1pPr>
              <a:buClr>
                <a:srgbClr val="AEB4B9"/>
              </a:buClr>
              <a:defRPr sz="2600"/>
            </a:lvl1pPr>
            <a:lvl2pPr>
              <a:buClr>
                <a:srgbClr val="AEB4B9"/>
              </a:buClr>
              <a:defRPr/>
            </a:lvl2pPr>
            <a:lvl3pPr>
              <a:buClr>
                <a:srgbClr val="AEB4B9"/>
              </a:buClr>
              <a:defRPr/>
            </a:lvl3pPr>
            <a:lvl4pPr>
              <a:buClr>
                <a:srgbClr val="AEB4B9"/>
              </a:buClr>
              <a:defRPr/>
            </a:lvl4pPr>
            <a:lvl5pPr>
              <a:buClr>
                <a:srgbClr val="AEB4B9"/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3E91B9-1447-4EAE-9AB6-9200E96A98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105AF1-67AB-413D-B37A-83B233A5D7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buClr>
                <a:srgbClr val="AEB4B9"/>
              </a:buClr>
              <a:defRPr sz="2600"/>
            </a:lvl1pPr>
            <a:lvl2pPr>
              <a:buClr>
                <a:srgbClr val="AEB4B9"/>
              </a:buClr>
              <a:defRPr/>
            </a:lvl2pPr>
            <a:lvl3pPr>
              <a:buClr>
                <a:srgbClr val="AEB4B9"/>
              </a:buClr>
              <a:defRPr/>
            </a:lvl3pPr>
            <a:lvl4pPr>
              <a:buClr>
                <a:srgbClr val="AEB4B9"/>
              </a:buClr>
              <a:defRPr/>
            </a:lvl4pPr>
            <a:lvl5pPr>
              <a:buClr>
                <a:srgbClr val="AEB4B9"/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BFEF35C-6404-4538-8F34-0A8878183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559" y="531848"/>
            <a:ext cx="7568682" cy="1158840"/>
          </a:xfrm>
        </p:spPr>
        <p:txBody>
          <a:bodyPr>
            <a:normAutofit/>
          </a:bodyPr>
          <a:lstStyle>
            <a:lvl1pPr>
              <a:lnSpc>
                <a:spcPts val="3470"/>
              </a:lnSpc>
              <a:spcBef>
                <a:spcPts val="750"/>
              </a:spcBef>
              <a:defRPr sz="3600">
                <a:solidFill>
                  <a:srgbClr val="B5121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3" name="object 4">
            <a:extLst>
              <a:ext uri="{FF2B5EF4-FFF2-40B4-BE49-F238E27FC236}">
                <a16:creationId xmlns:a16="http://schemas.microsoft.com/office/drawing/2014/main" id="{3D487BA0-3AE0-4031-8055-C6AFDC31E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35846" y="1832146"/>
            <a:ext cx="1584325" cy="0"/>
          </a:xfrm>
          <a:custGeom>
            <a:avLst/>
            <a:gdLst/>
            <a:ahLst/>
            <a:cxnLst/>
            <a:rect l="l" t="t" r="r" b="b"/>
            <a:pathLst>
              <a:path w="1584325">
                <a:moveTo>
                  <a:pt x="0" y="0"/>
                </a:moveTo>
                <a:lnTo>
                  <a:pt x="1583728" y="0"/>
                </a:lnTo>
              </a:path>
            </a:pathLst>
          </a:custGeom>
          <a:ln w="16929">
            <a:solidFill>
              <a:srgbClr val="A6AD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83E33A9-9C13-43F2-93A7-5CD7A6D522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955058" y="60929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rgbClr val="414042"/>
                </a:solidFill>
              </a:defRPr>
            </a:lvl1pPr>
          </a:lstStyle>
          <a:p>
            <a:fld id="{6998E55D-8E2A-4AFE-A61C-B5DBBB7761E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7" name="Picture 16" descr="Lancaster University">
            <a:extLst>
              <a:ext uri="{FF2B5EF4-FFF2-40B4-BE49-F238E27FC236}">
                <a16:creationId xmlns:a16="http://schemas.microsoft.com/office/drawing/2014/main" id="{24641CFC-5847-40DB-B4F0-5496D257DA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359" y="762000"/>
            <a:ext cx="2098889" cy="66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340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k object 16">
            <a:extLst>
              <a:ext uri="{FF2B5EF4-FFF2-40B4-BE49-F238E27FC236}">
                <a16:creationId xmlns:a16="http://schemas.microsoft.com/office/drawing/2014/main" id="{AEA68D54-1EAD-45D6-B6CC-D07221904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5986" y="95973"/>
            <a:ext cx="12001500" cy="6666230"/>
          </a:xfrm>
          <a:custGeom>
            <a:avLst/>
            <a:gdLst/>
            <a:ahLst/>
            <a:cxnLst/>
            <a:rect l="l" t="t" r="r" b="b"/>
            <a:pathLst>
              <a:path w="12001500" h="6666230">
                <a:moveTo>
                  <a:pt x="0" y="6666039"/>
                </a:moveTo>
                <a:lnTo>
                  <a:pt x="12001233" y="6666039"/>
                </a:lnTo>
                <a:lnTo>
                  <a:pt x="12001233" y="0"/>
                </a:lnTo>
                <a:lnTo>
                  <a:pt x="0" y="0"/>
                </a:lnTo>
                <a:lnTo>
                  <a:pt x="0" y="6666039"/>
                </a:lnTo>
                <a:close/>
              </a:path>
            </a:pathLst>
          </a:custGeom>
          <a:ln w="191960">
            <a:solidFill>
              <a:srgbClr val="E9EC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5B8E11-7BA2-4A60-A654-2F22523E4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8189B7-2C82-485D-8C8C-9F6C4A0298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6993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49" r:id="rId2"/>
    <p:sldLayoutId id="2147483663" r:id="rId3"/>
    <p:sldLayoutId id="2147483664" r:id="rId4"/>
    <p:sldLayoutId id="2147483650" r:id="rId5"/>
    <p:sldLayoutId id="2147483665" r:id="rId6"/>
    <p:sldLayoutId id="2147483651" r:id="rId7"/>
    <p:sldLayoutId id="2147483652" r:id="rId8"/>
    <p:sldLayoutId id="2147483653" r:id="rId9"/>
    <p:sldLayoutId id="2147483654" r:id="rId10"/>
    <p:sldLayoutId id="214748365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AEB4B9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AEB4B9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AEB4B9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AEB4B9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AEB4B9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9582F-C08C-43B2-B7A5-87F39D293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772" y="475866"/>
            <a:ext cx="8410408" cy="1224153"/>
          </a:xfrm>
        </p:spPr>
        <p:txBody>
          <a:bodyPr>
            <a:normAutofit/>
          </a:bodyPr>
          <a:lstStyle/>
          <a:p>
            <a:r>
              <a:rPr lang="en-GB" dirty="0"/>
              <a:t>KEF Perspectives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32BEDF-A2BB-4F2F-8D1B-B85B9325BF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998E55D-8E2A-4AFE-A61C-B5DBBB7761E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6203950" y="1989138"/>
            <a:ext cx="5221288" cy="4389360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pPr marL="285750" lvl="1" indent="-285750">
              <a:lnSpc>
                <a:spcPct val="150000"/>
              </a:lnSpc>
              <a:buFont typeface="Arial" pitchFamily="34" charset="0"/>
              <a:buChar char="•"/>
            </a:pPr>
            <a:endParaRPr lang="en-GB" dirty="0">
              <a:solidFill>
                <a:srgbClr val="666666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143738"/>
              </p:ext>
            </p:extLst>
          </p:nvPr>
        </p:nvGraphicFramePr>
        <p:xfrm>
          <a:off x="766762" y="2024063"/>
          <a:ext cx="10658475" cy="43567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3326">
                  <a:extLst>
                    <a:ext uri="{9D8B030D-6E8A-4147-A177-3AD203B41FA5}">
                      <a16:colId xmlns:a16="http://schemas.microsoft.com/office/drawing/2014/main" val="901678424"/>
                    </a:ext>
                  </a:extLst>
                </a:gridCol>
                <a:gridCol w="8075149">
                  <a:extLst>
                    <a:ext uri="{9D8B030D-6E8A-4147-A177-3AD203B41FA5}">
                      <a16:colId xmlns:a16="http://schemas.microsoft.com/office/drawing/2014/main" val="1481574489"/>
                    </a:ext>
                  </a:extLst>
                </a:gridCol>
              </a:tblGrid>
              <a:tr h="349683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Perspective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Metrics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83274845"/>
                  </a:ext>
                </a:extLst>
              </a:tr>
              <a:tr h="462286">
                <a:tc rowSpan="2"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Research Partnerships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en-GB" sz="1400" b="0" dirty="0"/>
                        <a:t>Contribution to collaborative research (cash only) as proportion of public funding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9325439"/>
                  </a:ext>
                </a:extLst>
              </a:tr>
              <a:tr h="515843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Co-authorship with non-academic partners as a proportion of total outputs (provided by Elsevier) –</a:t>
                      </a:r>
                      <a:r>
                        <a:rPr lang="en-GB" sz="1400" b="0" baseline="0" dirty="0"/>
                        <a:t> </a:t>
                      </a:r>
                      <a:r>
                        <a:rPr lang="en-GB" sz="1400" b="0" dirty="0"/>
                        <a:t>includes trade journals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629514"/>
                  </a:ext>
                </a:extLst>
              </a:tr>
              <a:tr h="309506">
                <a:tc rowSpan="5"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Working with Business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Innovate UK income (KTP and grant) as proportion of research income (Innovate UK)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18011"/>
                  </a:ext>
                </a:extLst>
              </a:tr>
              <a:tr h="524526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en-GB" sz="1400" b="0" dirty="0"/>
                        <a:t>HE-BCI contract research income with non-SME business normalised by HEI income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912792"/>
                  </a:ext>
                </a:extLst>
              </a:tr>
              <a:tr h="309506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en-GB" sz="1400" b="0" dirty="0"/>
                        <a:t>HE-BCI contract research income with SME business normalised by HEI income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9881493"/>
                  </a:ext>
                </a:extLst>
              </a:tr>
              <a:tr h="524526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en-GB" sz="1400" b="0" dirty="0"/>
                        <a:t>HE-BCI Consultancy and facilities income with non -SME business normalised by HEI income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846054"/>
                  </a:ext>
                </a:extLst>
              </a:tr>
              <a:tr h="309506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en-GB" sz="1400" b="0" dirty="0"/>
                        <a:t>HE-BCI Consultancy and facilities income with SME business normalised by HEI income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8685019"/>
                  </a:ext>
                </a:extLst>
              </a:tr>
              <a:tr h="524526">
                <a:tc rowSpan="2"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Working with the Public &amp; Third sector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en-GB" sz="1400" b="0" dirty="0"/>
                        <a:t>HE-BCI contract research income with the public and third sector normalised by HEI income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862080"/>
                  </a:ext>
                </a:extLst>
              </a:tr>
              <a:tr h="524526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en-GB" sz="1400" b="0" dirty="0"/>
                        <a:t>HE-BCI Consultancy and facilities income with the public and third sector normalised by HEI income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0937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397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9582F-C08C-43B2-B7A5-87F39D293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772" y="475866"/>
            <a:ext cx="8410408" cy="1224153"/>
          </a:xfrm>
        </p:spPr>
        <p:txBody>
          <a:bodyPr>
            <a:normAutofit/>
          </a:bodyPr>
          <a:lstStyle/>
          <a:p>
            <a:r>
              <a:rPr lang="en-GB" dirty="0"/>
              <a:t>KEF Perspectives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32BEDF-A2BB-4F2F-8D1B-B85B9325BF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998E55D-8E2A-4AFE-A61C-B5DBBB7761E7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6203950" y="1989138"/>
            <a:ext cx="5221288" cy="4389360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pPr marL="285750" lvl="1" indent="-285750">
              <a:lnSpc>
                <a:spcPct val="150000"/>
              </a:lnSpc>
              <a:buFont typeface="Arial" pitchFamily="34" charset="0"/>
              <a:buChar char="•"/>
            </a:pPr>
            <a:endParaRPr lang="en-GB" dirty="0">
              <a:solidFill>
                <a:srgbClr val="666666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598313"/>
              </p:ext>
            </p:extLst>
          </p:nvPr>
        </p:nvGraphicFramePr>
        <p:xfrm>
          <a:off x="766762" y="2024063"/>
          <a:ext cx="10658476" cy="43579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2395">
                  <a:extLst>
                    <a:ext uri="{9D8B030D-6E8A-4147-A177-3AD203B41FA5}">
                      <a16:colId xmlns:a16="http://schemas.microsoft.com/office/drawing/2014/main" val="1585345648"/>
                    </a:ext>
                  </a:extLst>
                </a:gridCol>
                <a:gridCol w="6766081">
                  <a:extLst>
                    <a:ext uri="{9D8B030D-6E8A-4147-A177-3AD203B41FA5}">
                      <a16:colId xmlns:a16="http://schemas.microsoft.com/office/drawing/2014/main" val="1175107725"/>
                    </a:ext>
                  </a:extLst>
                </a:gridCol>
              </a:tblGrid>
              <a:tr h="310463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Perspective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Metrics</a:t>
                      </a:r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3224265852"/>
                  </a:ext>
                </a:extLst>
              </a:tr>
              <a:tr h="28187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latin typeface="+mn-lt"/>
                        </a:rPr>
                        <a:t>Continuing Professional Development (CPD) &amp; Graduate Start Ups</a:t>
                      </a:r>
                    </a:p>
                  </a:txBody>
                  <a:tcPr marL="45720" marR="45720" marT="36000" marB="36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en-GB" sz="1400" b="0" dirty="0">
                          <a:latin typeface="+mn-lt"/>
                        </a:rPr>
                        <a:t>HE-BCI CPD/CE income normalised by HEI income</a:t>
                      </a:r>
                    </a:p>
                  </a:txBody>
                  <a:tcPr marL="45720" marR="45720" marT="36000" marB="36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469651"/>
                  </a:ext>
                </a:extLst>
              </a:tr>
              <a:tr h="54781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latin typeface="+mn-lt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en-GB" sz="1400" b="0" dirty="0">
                          <a:latin typeface="+mn-lt"/>
                        </a:rPr>
                        <a:t>HE-BCI Graduate start-ups rate by student FTE</a:t>
                      </a:r>
                    </a:p>
                  </a:txBody>
                  <a:tcPr marL="45720" marR="45720" marT="36000" marB="36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642059"/>
                  </a:ext>
                </a:extLst>
              </a:tr>
              <a:tr h="48413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latin typeface="+mn-lt"/>
                        </a:rPr>
                        <a:t>Local Growth &amp; Regeneration</a:t>
                      </a:r>
                    </a:p>
                  </a:txBody>
                  <a:tcPr marL="45720" marR="45720" marT="36000" marB="3600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en-GB" sz="1400" b="0" dirty="0">
                          <a:latin typeface="+mn-lt"/>
                        </a:rPr>
                        <a:t>Regeneration and development income from all sources normalised by HEI income</a:t>
                      </a:r>
                    </a:p>
                  </a:txBody>
                  <a:tcPr marL="45720" marR="45720" marT="36000" marB="3600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873075"/>
                  </a:ext>
                </a:extLst>
              </a:tr>
              <a:tr h="415929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latin typeface="+mn-lt"/>
                        </a:rPr>
                        <a:t>Additional narrative/contextual information</a:t>
                      </a:r>
                    </a:p>
                  </a:txBody>
                  <a:tcPr marL="45720" marR="45720" marT="36000" marB="3600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358414"/>
                  </a:ext>
                </a:extLst>
              </a:tr>
              <a:tr h="41592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IP &amp;  Commercialisation</a:t>
                      </a:r>
                    </a:p>
                  </a:txBody>
                  <a:tcPr marL="45720" marR="45720" marT="36000" marB="3600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Estimated current turnover of all active firms per active spinout  surviving 3 years</a:t>
                      </a:r>
                    </a:p>
                  </a:txBody>
                  <a:tcPr marL="45720" marR="45720" marT="36000" marB="3600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171068"/>
                  </a:ext>
                </a:extLst>
              </a:tr>
              <a:tr h="4841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Average external investment per formal spinout surviving 3 years</a:t>
                      </a:r>
                    </a:p>
                  </a:txBody>
                  <a:tcPr marL="45720" marR="45720" marT="36000" marB="3600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0219348"/>
                  </a:ext>
                </a:extLst>
              </a:tr>
              <a:tr h="41592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Licensing and other IP income as proportion of research income</a:t>
                      </a:r>
                    </a:p>
                  </a:txBody>
                  <a:tcPr marL="45720" marR="45720" marT="36000" marB="3600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772859"/>
                  </a:ext>
                </a:extLst>
              </a:tr>
              <a:tr h="582300">
                <a:tc rowSpan="2"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Public &amp; Community Engagement </a:t>
                      </a:r>
                    </a:p>
                  </a:txBody>
                  <a:tcPr marL="45720" marR="45720" marT="36000" marB="3600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en-GB" sz="1400" b="0" dirty="0"/>
                        <a:t>Provisional score based on self-assessment developed with NCCPE</a:t>
                      </a:r>
                    </a:p>
                  </a:txBody>
                  <a:tcPr marL="45720" marR="45720" marT="36000" marB="3600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9644364"/>
                  </a:ext>
                </a:extLst>
              </a:tr>
              <a:tr h="41592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latin typeface="+mn-lt"/>
                        </a:rPr>
                        <a:t>Additional narrative/contextual information</a:t>
                      </a:r>
                    </a:p>
                  </a:txBody>
                  <a:tcPr marL="45720" marR="45720" marT="36000" marB="3600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2296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824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44546A"/>
      </a:hlink>
      <a:folHlink>
        <a:srgbClr val="44546A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0</TotalTime>
  <Words>1063</Words>
  <Application>Microsoft Office PowerPoint</Application>
  <PresentationFormat>Widescreen</PresentationFormat>
  <Paragraphs>176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KEF Perspectives</vt:lpstr>
      <vt:lpstr>KEF Perspectives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KEF Perspectives</dc:title>
  <dc:creator/>
  <cp:lastModifiedBy/>
  <cp:revision>3</cp:revision>
  <dcterms:created xsi:type="dcterms:W3CDTF">2020-06-05T17:03:52Z</dcterms:created>
  <dcterms:modified xsi:type="dcterms:W3CDTF">2023-05-30T08:59:59Z</dcterms:modified>
</cp:coreProperties>
</file>