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6" r:id="rId7"/>
    <p:sldId id="258" r:id="rId8"/>
    <p:sldId id="261" r:id="rId9"/>
    <p:sldId id="259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57D302-6CB5-6A14-5301-028926A226DE}" name="Michelle Cooper" initials="MC" userId="S::michelle_morecambebay.org.uk#ext#@livelancsac.onmicrosoft.com::e3af518d-ac2b-46a8-84a8-aed845cb066d" providerId="AD"/>
  <p188:author id="{DA2F1D60-36DA-FA77-1DE7-57FBF05EDDB5}" name="Michael Forde" initials="MF" userId="S::m.forde@lmc.ac.uk::cefd670a-c13b-466b-abc5-b3a39a24b7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4CA"/>
    <a:srgbClr val="CFE6EE"/>
    <a:srgbClr val="DFD6CD"/>
    <a:srgbClr val="94949E"/>
    <a:srgbClr val="20476C"/>
    <a:srgbClr val="040006"/>
    <a:srgbClr val="01FEFE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93FF1-F3C6-B1D9-7C93-B8565B9765FA}" v="15" dt="2026-03-13T09:10:38.651"/>
    <p1510:client id="{33136A9A-F4E5-8D36-B647-5C934890CC70}" v="9" dt="2026-03-13T09:11:03.539"/>
    <p1510:client id="{E2680F59-7E06-1D16-245A-44E3FACC2F80}" v="22" dt="2026-03-13T08:56:57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32BD7-728A-43BB-87F8-BCC825802AB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80598-CB57-4F02-B3DA-98C00BCE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80598-CB57-4F02-B3DA-98C00BCEE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80598-CB57-4F02-B3DA-98C00BCEEA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80598-CB57-4F02-B3DA-98C00BCEE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80598-CB57-4F02-B3DA-98C00BCEE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C351-1C41-973D-A293-A75B7E415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EA80-6C22-941E-9A85-D503FEA48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90F88-FEE2-5889-78F1-39DD94BE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0C8F-D501-AFB1-B1F1-8D5AE9B7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FD30E-4D85-7154-DF5E-D3FD3065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9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71C6-E368-9151-1DA2-3C65C433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9BD46-68B1-5EF5-8174-DC9F5312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1EA63-60C0-B2C8-AE75-59AECA4A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B2694-793F-F4B8-AB71-BA7A0E50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8FF6-0064-C0F1-1173-DE484755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7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1FC98-095B-677B-8158-017B13F45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27D56-F80F-D280-DD00-05DE7BEC3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77EE-5996-6065-540D-F79E6DA4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8845-25AA-0101-C163-21C1E726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AF19-771F-EC91-CF99-4271ABA3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D934-129B-63E6-84C3-A090461B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876E-CDD6-1F67-9419-B99A16A3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7DEC-6393-B213-B624-FD17349D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DD56-410F-B38B-50CC-9A5259EA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1440-92D5-22C1-5A33-96246940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1653-8CCC-DD02-8AE9-BDBB1EFF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2659C-3948-9AF0-4530-2667BAF2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ACD7-EDE5-7405-5AF4-B7535AE7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1C250-792D-1BEC-BA2C-A4F68CDB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DD572-77D3-0B2D-78BA-D667164C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6941-71FF-030D-3B60-B3C1CD34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B42A-58F4-0951-4849-2064DC076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2321C-D343-43AD-044E-EC8A34943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E2C2F-5B3B-6859-C2B1-A65F6DA1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4CFE7-1316-44EC-789B-8311B218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64D6D-4BCF-68BD-347D-08F2957C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4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9CCA-94C8-0ED7-1388-3A6B1806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02C56-C372-91D8-8DB0-8E448061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1E6CD-F1D4-E5D5-F707-49EBB198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1EB27-B6CB-C158-9217-1EE808AF3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5D754-722F-1630-597D-3916F69D5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1A182-04CF-A4A8-6FF2-BCF0AD95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688BD-E770-EF7C-C556-DF5D1F08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D934D-C15B-3678-A26E-226BA7E0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B7F1-E144-C1D4-4986-5EFD6E3D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4BBDC-74C2-8AEC-EBBE-6E3DBD88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BFD91-D02C-6787-20EC-EF52226C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D10C9-7214-70DB-0192-3D89419F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2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75E59-C5FE-4E6B-C1E8-88E8CF03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AB8CB-B153-0C65-7CBA-16CBA22B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1B35B-2919-5793-7921-5525B6C6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72A9-67B5-2847-DF8C-CCC8EC93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42754-4A5C-8EF6-E831-A4FC19662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8AC87-46BD-5B8E-4A93-C8960743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BF382-D0AE-7846-A7E3-9721D4EB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52BD-4AA1-6CB6-58B9-76325628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42C0F-46FA-EEF7-9F24-D513EA93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2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2E13-58FD-25E9-14F9-A4BF7B1D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B156F-2BCD-E6CA-F588-021E28CA5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FA3AB-1873-4C07-2C17-BE671091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CFA72-124B-6BFB-8F37-44339B2D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E202F-1224-62B1-D19D-7DB87AAE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3AC1C-0FD4-9904-D85E-9E6D8182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8D78E-1CD7-A047-4D53-3AFCE3E0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3EF39-1288-0F00-1B37-DF0DB459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264B7-80C0-E18A-E299-AD4F23073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7795F-EA19-4C48-9320-F7CB896F0BA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DF5E-86CB-EDF5-CB24-89DFDA9B6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EE79B-C746-02EF-DD89-B5FF8C740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FA750-C0F4-4530-9AFC-0A8791FD0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canva.com/design/DAGv9L0pvXo/YgfiCnYycdvX7ak_tY_VBw/edit?utm_content=DAGv9L0pvXo&amp;utm_campaign=designshare&amp;utm_medium=link2&amp;utm_source=sharebutton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mbc@lancaster.ac.uk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5.jp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jpg"/><Relationship Id="rId5" Type="http://schemas.openxmlformats.org/officeDocument/2006/relationships/image" Target="../media/image14.jpeg"/><Relationship Id="rId10" Type="http://schemas.openxmlformats.org/officeDocument/2006/relationships/image" Target="../media/image2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jpg"/><Relationship Id="rId7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C8EA6-D907-2A50-035E-6AA61B01A1D6}"/>
              </a:ext>
            </a:extLst>
          </p:cNvPr>
          <p:cNvSpPr txBox="1"/>
          <p:nvPr/>
        </p:nvSpPr>
        <p:spPr>
          <a:xfrm>
            <a:off x="2119157" y="1674674"/>
            <a:ext cx="9655400" cy="175432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Morecambe Bay Curriculum </a:t>
            </a:r>
          </a:p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 Side Hustle Project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CDF2BF-2C51-401E-6265-40FBCE25179C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1A2F4-6B7D-FF11-9E36-59827DCD5DFE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C7B00A7A-8FBA-1550-ED3A-6D56BE903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8" name="Picture 7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2B0139EF-5276-BA9A-DB1A-6519FEC0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13" name="Picture 12" descr="A logo for a college&#10;&#10;AI-generated content may be incorrect.">
              <a:extLst>
                <a:ext uri="{FF2B5EF4-FFF2-40B4-BE49-F238E27FC236}">
                  <a16:creationId xmlns:a16="http://schemas.microsoft.com/office/drawing/2014/main" id="{80BA6676-446B-5776-E835-5CDFE4E3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pic>
        <p:nvPicPr>
          <p:cNvPr id="9" name="Picture 8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67144DE7-34C0-C2E5-98A6-BD447C02D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F189DF8F-20D1-FA37-3D01-8B70F359C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0772-BF2E-02CC-EB97-9A2212AD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Welcome to the Morecambe Bay </a:t>
            </a:r>
            <a:br>
              <a:rPr lang="en-GB" b="1" dirty="0"/>
            </a:br>
            <a:r>
              <a:rPr lang="en-GB" b="1" dirty="0"/>
              <a:t>Green Side Hustle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4EF65-966E-CBD4-F565-E6F25A63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542" y="2667835"/>
            <a:ext cx="8730916" cy="1759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>
                <a:hlinkClick r:id="rId4"/>
              </a:rPr>
              <a:t>Watch the Green Side Hustle Video</a:t>
            </a:r>
            <a:endParaRPr lang="en-GB" sz="4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9FAE33-1FD4-2AD2-4A63-082C4E912972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74CAAF-EABE-6940-9735-694A51C315E5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2756B099-494E-8471-E330-3D9FA011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14" name="Picture 13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FDD95126-86AB-A243-B9F9-7DEB2952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15" name="Picture 14" descr="A logo for a college&#10;&#10;AI-generated content may be incorrect.">
              <a:extLst>
                <a:ext uri="{FF2B5EF4-FFF2-40B4-BE49-F238E27FC236}">
                  <a16:creationId xmlns:a16="http://schemas.microsoft.com/office/drawing/2014/main" id="{4D8BC4F4-8E2A-6DDA-B1C9-74A9807EB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pic>
        <p:nvPicPr>
          <p:cNvPr id="3" name="Pictur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1AC55E11-76D6-D934-09D3-D35B0646B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F4E7A9B2-E9FD-40E1-116C-71B195CB4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FFA59-D86B-B1CB-D9FD-A0B8263F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683DC7-39B3-8803-D9FB-09F150233C30}"/>
              </a:ext>
            </a:extLst>
          </p:cNvPr>
          <p:cNvSpPr/>
          <p:nvPr/>
        </p:nvSpPr>
        <p:spPr>
          <a:xfrm>
            <a:off x="-11845" y="-833276"/>
            <a:ext cx="12215690" cy="761766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71E1BE-E543-E7A8-8876-9EF7370CE985}"/>
              </a:ext>
            </a:extLst>
          </p:cNvPr>
          <p:cNvSpPr>
            <a:spLocks noGrp="1"/>
          </p:cNvSpPr>
          <p:nvPr/>
        </p:nvSpPr>
        <p:spPr>
          <a:xfrm>
            <a:off x="838200" y="2361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Morecambe Bay is a unique and beautiful place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DAE373-EB52-B3E2-86AE-EB48D59D690B}"/>
              </a:ext>
            </a:extLst>
          </p:cNvPr>
          <p:cNvSpPr txBox="1">
            <a:spLocks/>
          </p:cNvSpPr>
          <p:nvPr/>
        </p:nvSpPr>
        <p:spPr>
          <a:xfrm>
            <a:off x="1447800" y="1935588"/>
            <a:ext cx="92846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And it's also changing rapidly due to new green tech, new businesses like the Eden Project and climate change and adapation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EF2827-AC21-E28E-F2A1-B5F4744016DE}"/>
              </a:ext>
            </a:extLst>
          </p:cNvPr>
          <p:cNvSpPr txBox="1">
            <a:spLocks/>
          </p:cNvSpPr>
          <p:nvPr/>
        </p:nvSpPr>
        <p:spPr>
          <a:xfrm>
            <a:off x="838200" y="38669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These changes are a challenge but also an opportunity for entrepreneurs and businesses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98E3F8-3A36-635D-5E5B-AD39A01E6640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7F4111-EE9A-03E8-CECC-2E7CF08C75C7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C8CA8F33-7678-8F05-89EE-C61EA600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14" name="Picture 13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9EE448F8-54CB-6F20-6EF4-4FCE4D07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15" name="Picture 14" descr="A logo for a college&#10;&#10;AI-generated content may be incorrect.">
              <a:extLst>
                <a:ext uri="{FF2B5EF4-FFF2-40B4-BE49-F238E27FC236}">
                  <a16:creationId xmlns:a16="http://schemas.microsoft.com/office/drawing/2014/main" id="{8B4C4A2E-8474-66DC-2251-42EF73FA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pic>
        <p:nvPicPr>
          <p:cNvPr id="2" name="Picture 1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FD995A3A-F85E-8B30-D666-BB68460BD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284B318-4DD9-802F-23DC-BEA84E237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2AC9D-59EC-4B57-04D1-5050D70B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21BB-A267-5CB2-6675-0C49C6C2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What is the Green Side Hustle?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77252-9415-43BE-EAF0-63AB3B6E9D10}"/>
              </a:ext>
            </a:extLst>
          </p:cNvPr>
          <p:cNvSpPr txBox="1"/>
          <p:nvPr/>
        </p:nvSpPr>
        <p:spPr>
          <a:xfrm>
            <a:off x="1108364" y="1599228"/>
            <a:ext cx="105156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We’re challenging you to create a green business idea based right here, around the unique and beautiful Morecambe Bay</a:t>
            </a:r>
            <a:endParaRPr lang="en-US" sz="1200" dirty="0">
              <a:solidFill>
                <a:srgbClr val="0F1115"/>
              </a:solidFill>
            </a:endParaRPr>
          </a:p>
          <a:p>
            <a:endParaRPr lang="en-GB" sz="28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We want you to create a Side Hustle business idea that links to </a:t>
            </a:r>
            <a:r>
              <a:rPr lang="en-GB" sz="2800" b="1" u="sng" dirty="0">
                <a:solidFill>
                  <a:srgbClr val="000000"/>
                </a:solidFill>
                <a:ea typeface="+mn-lt"/>
                <a:cs typeface="+mn-lt"/>
              </a:rPr>
              <a:t>nature</a:t>
            </a: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GB" sz="2800" b="1" u="sng" dirty="0">
                <a:solidFill>
                  <a:srgbClr val="000000"/>
                </a:solidFill>
                <a:ea typeface="+mn-lt"/>
                <a:cs typeface="+mn-lt"/>
              </a:rPr>
              <a:t>green tech</a:t>
            </a: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 or </a:t>
            </a:r>
            <a:r>
              <a:rPr lang="en-GB" sz="2800" b="1" u="sng" dirty="0">
                <a:solidFill>
                  <a:srgbClr val="000000"/>
                </a:solidFill>
                <a:ea typeface="+mn-lt"/>
                <a:cs typeface="+mn-lt"/>
              </a:rPr>
              <a:t>environmental opportunities</a:t>
            </a:r>
            <a:endParaRPr lang="en-GB" sz="2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Create a business pitch video for your idea individually or in a group. The winning idea at each college will win a £200 prize which could be used to make your plan a reality!</a:t>
            </a:r>
            <a:endParaRPr lang="en-GB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F2CDE-D983-678F-528F-81E00B5EA31C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511787-9A99-DD18-5C00-0A67198EEFFD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AF589FDF-873E-1D93-8615-ED1A432F3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14" name="Picture 13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2A177803-D9D7-CD33-C177-E003D5C25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15" name="Picture 14" descr="A logo for a college&#10;&#10;AI-generated content may be incorrect.">
              <a:extLst>
                <a:ext uri="{FF2B5EF4-FFF2-40B4-BE49-F238E27FC236}">
                  <a16:creationId xmlns:a16="http://schemas.microsoft.com/office/drawing/2014/main" id="{76853B4B-30E2-B2ED-A197-A26D7767D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pic>
        <p:nvPicPr>
          <p:cNvPr id="3" name="Pictur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98EC5E15-6850-1BEB-86C9-68551E8DE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7C675E8B-AA12-525E-A3A1-55E7D2BCE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297A-C213-76BC-7710-7876AD43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588F7-6D27-E39F-A6D7-2F85C760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1825625"/>
            <a:ext cx="106844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For submission you need to create a short video pitch</a:t>
            </a:r>
          </a:p>
          <a:p>
            <a:r>
              <a:rPr lang="en-GB" dirty="0"/>
              <a:t>Your business pitch needs to be submitted by 8th June 2026</a:t>
            </a:r>
          </a:p>
          <a:p>
            <a:r>
              <a:rPr lang="en-GB"/>
              <a:t>Upload the video to your college drive and email a shareable link to </a:t>
            </a:r>
            <a:r>
              <a:rPr lang="en-GB" dirty="0">
                <a:hlinkClick r:id="rId3"/>
              </a:rPr>
              <a:t>mbc@lancaster.ac.uk</a:t>
            </a:r>
            <a:endParaRPr lang="en-GB" dirty="0"/>
          </a:p>
          <a:p>
            <a:r>
              <a:rPr lang="en-GB"/>
              <a:t>Please include the names of all team members and the subject "</a:t>
            </a:r>
            <a:r>
              <a:rPr lang="en-GB" i="1"/>
              <a:t>Green Side Hustle"</a:t>
            </a:r>
          </a:p>
          <a:p>
            <a:r>
              <a:rPr lang="en-GB" dirty="0"/>
              <a:t>Your business plan will be judged by local green entrepreneurs who will award the best projects with prizes and support which could make your idea a reality!</a:t>
            </a:r>
          </a:p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117C59-A5A0-1B31-062B-67AB4FD595B7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5670C7-4DA0-370B-EC86-4137F1172F1F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1B964FE0-CA0A-1D1A-704A-6A48D4236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14" name="Picture 13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752B4836-0366-3601-E7F3-C2F758703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15" name="Picture 14" descr="A logo for a college&#10;&#10;AI-generated content may be incorrect.">
              <a:extLst>
                <a:ext uri="{FF2B5EF4-FFF2-40B4-BE49-F238E27FC236}">
                  <a16:creationId xmlns:a16="http://schemas.microsoft.com/office/drawing/2014/main" id="{2E94F421-8DF3-099F-8491-2B6ED1BAE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pic>
        <p:nvPicPr>
          <p:cNvPr id="4" name="Picture 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99883DA8-6BF2-D4BD-B4CD-6525A4CFA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27D53952-F327-00A7-3B9A-85B4ED92C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6F7A-0B29-8F5A-4226-66ED9E86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9" y="-4519"/>
            <a:ext cx="10515600" cy="1325563"/>
          </a:xfrm>
        </p:spPr>
        <p:txBody>
          <a:bodyPr/>
          <a:lstStyle/>
          <a:p>
            <a:r>
              <a:rPr lang="en-GB" b="1" dirty="0"/>
              <a:t>Local Green Business </a:t>
            </a:r>
            <a:br>
              <a:rPr lang="en-GB" b="1" dirty="0"/>
            </a:br>
            <a:r>
              <a:rPr lang="en-GB" b="1" dirty="0"/>
              <a:t>Success Stories</a:t>
            </a:r>
            <a:endParaRPr lang="en-US" dirty="0"/>
          </a:p>
        </p:txBody>
      </p:sp>
      <p:pic>
        <p:nvPicPr>
          <p:cNvPr id="6" name="Content Placeholder 5" descr="A logo for a wildlife wellbeing walk&#10;&#10;AI-generated content may be incorrect.">
            <a:extLst>
              <a:ext uri="{FF2B5EF4-FFF2-40B4-BE49-F238E27FC236}">
                <a16:creationId xmlns:a16="http://schemas.microsoft.com/office/drawing/2014/main" id="{F2396A08-4666-4459-A629-28AA3946E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143" y="1464713"/>
            <a:ext cx="2031350" cy="116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B1B73-8E83-2A23-9D9A-AAA3CA0FED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50" t="6829" r="12217" b="28293"/>
          <a:stretch>
            <a:fillRect/>
          </a:stretch>
        </p:blipFill>
        <p:spPr>
          <a:xfrm>
            <a:off x="3201653" y="1437773"/>
            <a:ext cx="1747344" cy="1334804"/>
          </a:xfrm>
          <a:prstGeom prst="rect">
            <a:avLst/>
          </a:prstGeom>
        </p:spPr>
      </p:pic>
      <p:pic>
        <p:nvPicPr>
          <p:cNvPr id="8" name="Picture 7" descr="A logo with arrows pointing to the right&#10;&#10;AI-generated content may be incorrect.">
            <a:extLst>
              <a:ext uri="{FF2B5EF4-FFF2-40B4-BE49-F238E27FC236}">
                <a16:creationId xmlns:a16="http://schemas.microsoft.com/office/drawing/2014/main" id="{5674342D-A9B9-6088-AC7B-FB9A07C91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734" y="3059282"/>
            <a:ext cx="3032323" cy="1137250"/>
          </a:xfrm>
          <a:prstGeom prst="rect">
            <a:avLst/>
          </a:prstGeom>
        </p:spPr>
      </p:pic>
      <p:pic>
        <p:nvPicPr>
          <p:cNvPr id="10" name="Picture 9" descr="A blue circle with black text and mountains&#10;&#10;AI-generated content may be incorrect.">
            <a:extLst>
              <a:ext uri="{FF2B5EF4-FFF2-40B4-BE49-F238E27FC236}">
                <a16:creationId xmlns:a16="http://schemas.microsoft.com/office/drawing/2014/main" id="{1D569C86-9841-603C-F4C6-70BCD0A21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496" y="936459"/>
            <a:ext cx="2173203" cy="2203282"/>
          </a:xfrm>
          <a:prstGeom prst="rect">
            <a:avLst/>
          </a:prstGeom>
        </p:spPr>
      </p:pic>
      <p:pic>
        <p:nvPicPr>
          <p:cNvPr id="11" name="Picture 10" descr="A logo with black text&#10;&#10;AI-generated content may be incorrect.">
            <a:extLst>
              <a:ext uri="{FF2B5EF4-FFF2-40B4-BE49-F238E27FC236}">
                <a16:creationId xmlns:a16="http://schemas.microsoft.com/office/drawing/2014/main" id="{7D8164F9-A0CE-C2E5-5AD1-811397128C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123" t="24080" r="19194" b="31773"/>
          <a:stretch>
            <a:fillRect/>
          </a:stretch>
        </p:blipFill>
        <p:spPr>
          <a:xfrm>
            <a:off x="8716126" y="84221"/>
            <a:ext cx="3382437" cy="1324587"/>
          </a:xfrm>
          <a:prstGeom prst="rect">
            <a:avLst/>
          </a:prstGeom>
        </p:spPr>
      </p:pic>
      <p:pic>
        <p:nvPicPr>
          <p:cNvPr id="12" name="Picture 11" descr="A green and white logo&#10;&#10;AI-generated content may be incorrect.">
            <a:extLst>
              <a:ext uri="{FF2B5EF4-FFF2-40B4-BE49-F238E27FC236}">
                <a16:creationId xmlns:a16="http://schemas.microsoft.com/office/drawing/2014/main" id="{494D0277-1D04-5E65-80DC-A00BAE445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187" y="4195615"/>
            <a:ext cx="4095750" cy="1114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198857-614A-1089-D762-7CD2693137A2}"/>
              </a:ext>
            </a:extLst>
          </p:cNvPr>
          <p:cNvSpPr txBox="1"/>
          <p:nvPr/>
        </p:nvSpPr>
        <p:spPr>
          <a:xfrm>
            <a:off x="370973" y="2496552"/>
            <a:ext cx="2025314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5D7149"/>
                </a:solidFill>
              </a:rPr>
              <a:t>A local entrepreneur providing guided nature walks to boost well-being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7B5A3-F363-0010-E2F7-8C67E3E46CCD}"/>
              </a:ext>
            </a:extLst>
          </p:cNvPr>
          <p:cNvSpPr txBox="1"/>
          <p:nvPr/>
        </p:nvSpPr>
        <p:spPr>
          <a:xfrm>
            <a:off x="3198394" y="2727048"/>
            <a:ext cx="1754604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3B6A39"/>
                </a:solidFill>
              </a:rPr>
              <a:t>A business growing and delivering local organic veg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A387E-0E3B-1132-30DF-548F00523706}"/>
              </a:ext>
            </a:extLst>
          </p:cNvPr>
          <p:cNvSpPr txBox="1"/>
          <p:nvPr/>
        </p:nvSpPr>
        <p:spPr>
          <a:xfrm>
            <a:off x="390899" y="5293889"/>
            <a:ext cx="4090735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29B14E"/>
                </a:solidFill>
              </a:rPr>
              <a:t>A social enterprise offering advice and support to help people cut their energy bills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D2294B-C161-BD73-9D42-09CC10A006FB}"/>
              </a:ext>
            </a:extLst>
          </p:cNvPr>
          <p:cNvSpPr txBox="1"/>
          <p:nvPr/>
        </p:nvSpPr>
        <p:spPr>
          <a:xfrm>
            <a:off x="8712867" y="1380215"/>
            <a:ext cx="3398919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030303"/>
                </a:solidFill>
              </a:rPr>
              <a:t>An electrical business which installs green tech like heat pumps and solar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C3B0F-3922-4FCA-D72B-A50FDC075C05}"/>
              </a:ext>
            </a:extLst>
          </p:cNvPr>
          <p:cNvSpPr txBox="1"/>
          <p:nvPr/>
        </p:nvSpPr>
        <p:spPr>
          <a:xfrm>
            <a:off x="5805235" y="3108157"/>
            <a:ext cx="2175709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040006"/>
                </a:solidFill>
              </a:rPr>
              <a:t>A sustainable business creating custom-made hand-dyed clothing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7EE4F9-2759-E029-9248-56B808860E51}"/>
              </a:ext>
            </a:extLst>
          </p:cNvPr>
          <p:cNvSpPr txBox="1"/>
          <p:nvPr/>
        </p:nvSpPr>
        <p:spPr>
          <a:xfrm>
            <a:off x="6133678" y="4792688"/>
            <a:ext cx="2175709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20476C"/>
                </a:solidFill>
              </a:rPr>
              <a:t>A new restaurant selling fresh local seafood from Morecambe Bay</a:t>
            </a:r>
          </a:p>
        </p:txBody>
      </p:sp>
      <p:pic>
        <p:nvPicPr>
          <p:cNvPr id="9" name="Picture 8" descr="A anchor with a banner&#10;&#10;AI-generated content may be incorrect.">
            <a:extLst>
              <a:ext uri="{FF2B5EF4-FFF2-40B4-BE49-F238E27FC236}">
                <a16:creationId xmlns:a16="http://schemas.microsoft.com/office/drawing/2014/main" id="{A5682120-A900-2162-2018-94B4760C3A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44" r="2273" b="955"/>
          <a:stretch>
            <a:fillRect/>
          </a:stretch>
        </p:blipFill>
        <p:spPr>
          <a:xfrm>
            <a:off x="4702861" y="4790568"/>
            <a:ext cx="1504674" cy="147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F51E96-AD4E-1FB6-45EF-048B79B184E9}"/>
              </a:ext>
            </a:extLst>
          </p:cNvPr>
          <p:cNvSpPr txBox="1"/>
          <p:nvPr/>
        </p:nvSpPr>
        <p:spPr>
          <a:xfrm>
            <a:off x="8896974" y="4122797"/>
            <a:ext cx="3029818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94949E"/>
                </a:solidFill>
              </a:rPr>
              <a:t>A long-established local business salvaging and recycling metal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AD5D-69D3-5FC1-AE02-03B0CB0C4903}"/>
              </a:ext>
            </a:extLst>
          </p:cNvPr>
          <p:cNvSpPr/>
          <p:nvPr/>
        </p:nvSpPr>
        <p:spPr>
          <a:xfrm>
            <a:off x="8570068" y="5310041"/>
            <a:ext cx="3486591" cy="1220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logo with a blue arrow&#10;&#10;AI-generated content may be incorrect.">
            <a:extLst>
              <a:ext uri="{FF2B5EF4-FFF2-40B4-BE49-F238E27FC236}">
                <a16:creationId xmlns:a16="http://schemas.microsoft.com/office/drawing/2014/main" id="{370A46EC-26B0-D376-9843-8C2F735D0F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82" y="5993809"/>
            <a:ext cx="1149745" cy="464182"/>
          </a:xfrm>
          <a:prstGeom prst="rect">
            <a:avLst/>
          </a:prstGeom>
        </p:spPr>
      </p:pic>
      <p:pic>
        <p:nvPicPr>
          <p:cNvPr id="21" name="Picture 20" descr="A logo with a white circle&#10;&#10;AI-generated content may be incorrect.">
            <a:extLst>
              <a:ext uri="{FF2B5EF4-FFF2-40B4-BE49-F238E27FC236}">
                <a16:creationId xmlns:a16="http://schemas.microsoft.com/office/drawing/2014/main" id="{E9D9AB36-EE41-53F2-7D1D-81FAA1297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94" y="6029530"/>
            <a:ext cx="398800" cy="398799"/>
          </a:xfrm>
          <a:prstGeom prst="rect">
            <a:avLst/>
          </a:prstGeom>
        </p:spPr>
      </p:pic>
      <p:pic>
        <p:nvPicPr>
          <p:cNvPr id="22" name="Picture 21" descr="A logo for a college&#10;&#10;AI-generated content may be incorrect.">
            <a:extLst>
              <a:ext uri="{FF2B5EF4-FFF2-40B4-BE49-F238E27FC236}">
                <a16:creationId xmlns:a16="http://schemas.microsoft.com/office/drawing/2014/main" id="{488D8D11-74AE-143C-4040-D878A24F23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23" y="6026603"/>
            <a:ext cx="802268" cy="398595"/>
          </a:xfrm>
          <a:prstGeom prst="rect">
            <a:avLst/>
          </a:prstGeom>
        </p:spPr>
      </p:pic>
      <p:pic>
        <p:nvPicPr>
          <p:cNvPr id="3" name="Pictur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250A979C-5E0E-4A01-32D6-BC354ADFD8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0" y="5413412"/>
            <a:ext cx="2988064" cy="466163"/>
          </a:xfrm>
          <a:prstGeom prst="rect">
            <a:avLst/>
          </a:prstGeom>
        </p:spPr>
      </p:pic>
      <p:pic>
        <p:nvPicPr>
          <p:cNvPr id="24" name="Picture 23" descr="A close-up of a logo&#10;&#10;AI-generated content may be incorrect.">
            <a:extLst>
              <a:ext uri="{FF2B5EF4-FFF2-40B4-BE49-F238E27FC236}">
                <a16:creationId xmlns:a16="http://schemas.microsoft.com/office/drawing/2014/main" id="{B0E89933-7C58-01D2-964D-BD9C1F0DC5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378" y="6078241"/>
            <a:ext cx="957714" cy="2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FC44-D905-A64B-D195-B0E5782D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5" y="77704"/>
            <a:ext cx="10515600" cy="1325563"/>
          </a:xfrm>
        </p:spPr>
        <p:txBody>
          <a:bodyPr/>
          <a:lstStyle/>
          <a:p>
            <a:r>
              <a:rPr lang="en-GB" b="1" dirty="0"/>
              <a:t>Green Business Ideas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0F4CF6-599D-70D1-68A6-AE51B881E295}"/>
              </a:ext>
            </a:extLst>
          </p:cNvPr>
          <p:cNvSpPr/>
          <p:nvPr/>
        </p:nvSpPr>
        <p:spPr>
          <a:xfrm>
            <a:off x="8185729" y="212984"/>
            <a:ext cx="3629645" cy="2833799"/>
          </a:xfrm>
          <a:prstGeom prst="ellipse">
            <a:avLst/>
          </a:prstGeom>
          <a:solidFill>
            <a:srgbClr val="DED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The Hyper-Local Model: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Cuts transport and supports the community by building the business around local resources, skills, and products.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C046E3-F9E5-D0A9-2663-37D44A08D4B8}"/>
              </a:ext>
            </a:extLst>
          </p:cNvPr>
          <p:cNvSpPr/>
          <p:nvPr/>
        </p:nvSpPr>
        <p:spPr>
          <a:xfrm>
            <a:off x="696917" y="1838696"/>
            <a:ext cx="2246015" cy="1791063"/>
          </a:xfrm>
          <a:prstGeom prst="ellipse">
            <a:avLst/>
          </a:prstGeom>
          <a:solidFill>
            <a:srgbClr val="CFE6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u="sng">
                <a:solidFill>
                  <a:schemeClr val="tx1"/>
                </a:solidFill>
                <a:ea typeface="+mn-lt"/>
                <a:cs typeface="+mn-lt"/>
              </a:rPr>
              <a:t>Hair and Beauty Business Idea</a:t>
            </a: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:</a:t>
            </a:r>
            <a:br>
              <a:rPr lang="en-US" sz="1400">
                <a:ea typeface="+mn-lt"/>
                <a:cs typeface="+mn-lt"/>
              </a:rPr>
            </a:b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Sell hair clippings as a soil </a:t>
            </a: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fertiliser</a:t>
            </a: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 for gardeners 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AC91E0-3554-1777-FDF9-059B90D8195D}"/>
              </a:ext>
            </a:extLst>
          </p:cNvPr>
          <p:cNvSpPr/>
          <p:nvPr/>
        </p:nvSpPr>
        <p:spPr>
          <a:xfrm>
            <a:off x="3365728" y="3188141"/>
            <a:ext cx="2246015" cy="1791063"/>
          </a:xfrm>
          <a:prstGeom prst="ellipse">
            <a:avLst/>
          </a:prstGeom>
          <a:solidFill>
            <a:srgbClr val="CFE6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u="sng">
                <a:solidFill>
                  <a:schemeClr val="tx1"/>
                </a:solidFill>
                <a:ea typeface="+mn-lt"/>
                <a:cs typeface="+mn-lt"/>
              </a:rPr>
              <a:t>Joinery Business Idea:</a:t>
            </a:r>
            <a:br>
              <a:rPr lang="en-US" sz="1400" u="sng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Waste wood can be turned into sawdust for large animal bedding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37B890-C2E9-3613-97AD-5FE799D06263}"/>
              </a:ext>
            </a:extLst>
          </p:cNvPr>
          <p:cNvSpPr/>
          <p:nvPr/>
        </p:nvSpPr>
        <p:spPr>
          <a:xfrm>
            <a:off x="7913810" y="3050430"/>
            <a:ext cx="2246015" cy="1791063"/>
          </a:xfrm>
          <a:prstGeom prst="ellipse">
            <a:avLst/>
          </a:prstGeom>
          <a:solidFill>
            <a:srgbClr val="DED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u="sng">
                <a:solidFill>
                  <a:schemeClr val="tx1"/>
                </a:solidFill>
                <a:ea typeface="+mn-lt"/>
                <a:cs typeface="+mn-lt"/>
              </a:rPr>
              <a:t>Childcare Business Idea:</a:t>
            </a:r>
            <a:br>
              <a:rPr lang="en-US" sz="1400" u="sng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 err="1">
                <a:solidFill>
                  <a:schemeClr val="tx1"/>
                </a:solidFill>
                <a:ea typeface="+mn-lt"/>
                <a:cs typeface="+mn-lt"/>
              </a:rPr>
              <a:t>Neighbourhood</a:t>
            </a: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 childminding- walking distance from parents for pick up and drop off.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07BEB-3CD5-A19A-5421-C3BE0C8A64ED}"/>
              </a:ext>
            </a:extLst>
          </p:cNvPr>
          <p:cNvSpPr/>
          <p:nvPr/>
        </p:nvSpPr>
        <p:spPr>
          <a:xfrm>
            <a:off x="5859623" y="1125377"/>
            <a:ext cx="2246015" cy="1791063"/>
          </a:xfrm>
          <a:prstGeom prst="ellipse">
            <a:avLst/>
          </a:prstGeom>
          <a:solidFill>
            <a:srgbClr val="DED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u="sng">
                <a:solidFill>
                  <a:schemeClr val="tx1"/>
                </a:solidFill>
                <a:ea typeface="+mn-lt"/>
                <a:cs typeface="+mn-lt"/>
              </a:rPr>
              <a:t>Animal Care:</a:t>
            </a:r>
            <a:br>
              <a:rPr lang="en-US" sz="1400" u="sng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​Premium pet food locally sourced in and around Lancaster and Morecambe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F5F63-338A-3A9C-AF39-B47DC08B7714}"/>
              </a:ext>
            </a:extLst>
          </p:cNvPr>
          <p:cNvGrpSpPr/>
          <p:nvPr/>
        </p:nvGrpSpPr>
        <p:grpSpPr>
          <a:xfrm>
            <a:off x="8570068" y="5984635"/>
            <a:ext cx="3486591" cy="545653"/>
            <a:chOff x="7073462" y="5906814"/>
            <a:chExt cx="4701095" cy="735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464A7D-692F-D218-EFEA-45573FD0C230}"/>
                </a:ext>
              </a:extLst>
            </p:cNvPr>
            <p:cNvSpPr/>
            <p:nvPr/>
          </p:nvSpPr>
          <p:spPr>
            <a:xfrm>
              <a:off x="7073462" y="5906814"/>
              <a:ext cx="4701095" cy="735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logo for a college&#10;&#10;AI-generated content may be incorrect.">
              <a:extLst>
                <a:ext uri="{FF2B5EF4-FFF2-40B4-BE49-F238E27FC236}">
                  <a16:creationId xmlns:a16="http://schemas.microsoft.com/office/drawing/2014/main" id="{D40FC40F-E29E-9EA9-E82D-A99890D55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649" y="6017034"/>
              <a:ext cx="1473828" cy="537716"/>
            </a:xfrm>
            <a:prstGeom prst="rect">
              <a:avLst/>
            </a:prstGeom>
          </p:spPr>
        </p:pic>
        <p:pic>
          <p:nvPicPr>
            <p:cNvPr id="7" name="Picture 6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9909DD04-53C3-6B97-A65D-B829D01B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240" y="5968501"/>
              <a:ext cx="1550242" cy="625874"/>
            </a:xfrm>
            <a:prstGeom prst="rect">
              <a:avLst/>
            </a:prstGeom>
          </p:spPr>
        </p:pic>
        <p:pic>
          <p:nvPicPr>
            <p:cNvPr id="8" name="Picture 7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12FF1F5C-7B98-03FB-79BD-2EE6204F8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358" y="6016664"/>
              <a:ext cx="537716" cy="537716"/>
            </a:xfrm>
            <a:prstGeom prst="rect">
              <a:avLst/>
            </a:prstGeom>
          </p:spPr>
        </p:pic>
        <p:pic>
          <p:nvPicPr>
            <p:cNvPr id="9" name="Picture 8" descr="A logo for a college&#10;&#10;AI-generated content may be incorrect.">
              <a:extLst>
                <a:ext uri="{FF2B5EF4-FFF2-40B4-BE49-F238E27FC236}">
                  <a16:creationId xmlns:a16="http://schemas.microsoft.com/office/drawing/2014/main" id="{A9239AAC-281E-DDD9-8D7F-7E4B87CB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605" y="6012718"/>
              <a:ext cx="1081726" cy="5374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BFC240-94D8-ADDC-6635-A04ED40381BF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AD8F57-3579-6037-8108-3DC41E0CAE62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5F2A6552-0861-8B1C-52A8-3BDED49A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19" name="Picture 18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DEDCAF7B-073D-4D2E-AD4E-2CDAC284C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20" name="Picture 19" descr="A logo for a college&#10;&#10;AI-generated content may be incorrect.">
              <a:extLst>
                <a:ext uri="{FF2B5EF4-FFF2-40B4-BE49-F238E27FC236}">
                  <a16:creationId xmlns:a16="http://schemas.microsoft.com/office/drawing/2014/main" id="{4749943D-5BED-57CB-B2C0-11451F4C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B296059-482C-C2C2-9450-14976FF9B236}"/>
              </a:ext>
            </a:extLst>
          </p:cNvPr>
          <p:cNvSpPr/>
          <p:nvPr/>
        </p:nvSpPr>
        <p:spPr>
          <a:xfrm>
            <a:off x="144625" y="3732221"/>
            <a:ext cx="3358934" cy="3004246"/>
          </a:xfrm>
          <a:prstGeom prst="ellipse">
            <a:avLst/>
          </a:prstGeom>
          <a:solidFill>
            <a:srgbClr val="CFE6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The Circular </a:t>
            </a:r>
            <a:r>
              <a:rPr lang="en-US" sz="2000" b="1">
                <a:solidFill>
                  <a:schemeClr val="tx1"/>
                </a:solidFill>
                <a:ea typeface="+mn-lt"/>
                <a:cs typeface="+mn-lt"/>
              </a:rPr>
              <a:t>Model: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 Cuts waste by reusing, 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repairing, or recycling materials back into new products.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62F655F7-553A-3276-1DF0-042AFDC4D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23" name="Picture 22" descr="A close-up of a logo&#10;&#10;AI-generated content may be incorrect.">
            <a:extLst>
              <a:ext uri="{FF2B5EF4-FFF2-40B4-BE49-F238E27FC236}">
                <a16:creationId xmlns:a16="http://schemas.microsoft.com/office/drawing/2014/main" id="{DCD0382B-CDE8-AEB5-6387-55EE46F71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138D7-D696-7D0B-3F94-C7DE8C112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2061-B8B3-4C23-CFD7-8B224F86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5" y="72766"/>
            <a:ext cx="10515600" cy="1325563"/>
          </a:xfrm>
        </p:spPr>
        <p:txBody>
          <a:bodyPr/>
          <a:lstStyle/>
          <a:p>
            <a:r>
              <a:rPr lang="en-GB" b="1" dirty="0"/>
              <a:t>Green Business Ideas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71FD47-6717-A748-E7A3-EBEBFD665B26}"/>
              </a:ext>
            </a:extLst>
          </p:cNvPr>
          <p:cNvSpPr/>
          <p:nvPr/>
        </p:nvSpPr>
        <p:spPr>
          <a:xfrm>
            <a:off x="8185729" y="212984"/>
            <a:ext cx="3629645" cy="2833799"/>
          </a:xfrm>
          <a:prstGeom prst="ellipse">
            <a:avLst/>
          </a:prstGeom>
          <a:solidFill>
            <a:srgbClr val="DED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F1115"/>
                </a:solidFill>
                <a:ea typeface="+mn-lt"/>
                <a:cs typeface="+mn-lt"/>
              </a:rPr>
              <a:t>The Connect with Nature Model:</a:t>
            </a:r>
            <a:r>
              <a:rPr lang="en-US">
                <a:solidFill>
                  <a:srgbClr val="0F1115"/>
                </a:solidFill>
                <a:ea typeface="+mn-lt"/>
                <a:cs typeface="+mn-lt"/>
              </a:rPr>
              <a:t> Promotes care for the environment through education, experiences, and storytelling.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61EE45-9EAC-0A06-5667-9C87323F01F3}"/>
              </a:ext>
            </a:extLst>
          </p:cNvPr>
          <p:cNvSpPr/>
          <p:nvPr/>
        </p:nvSpPr>
        <p:spPr>
          <a:xfrm>
            <a:off x="706098" y="1636720"/>
            <a:ext cx="2246015" cy="1791063"/>
          </a:xfrm>
          <a:prstGeom prst="ellipse">
            <a:avLst/>
          </a:prstGeom>
          <a:solidFill>
            <a:srgbClr val="CFE6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u="sng">
                <a:solidFill>
                  <a:schemeClr val="tx1"/>
                </a:solidFill>
                <a:ea typeface="+mn-lt"/>
                <a:cs typeface="+mn-lt"/>
              </a:rPr>
              <a:t>Engineering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:</a:t>
            </a:r>
            <a:br>
              <a:rPr lang="en-US">
                <a:ea typeface="+mn-lt"/>
                <a:cs typeface="+mn-lt"/>
              </a:rPr>
            </a:b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E-bike and scooter repair business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C76837-502A-AB3E-582A-3210971E81FC}"/>
              </a:ext>
            </a:extLst>
          </p:cNvPr>
          <p:cNvSpPr/>
          <p:nvPr/>
        </p:nvSpPr>
        <p:spPr>
          <a:xfrm>
            <a:off x="3503439" y="3050430"/>
            <a:ext cx="2246015" cy="1791063"/>
          </a:xfrm>
          <a:prstGeom prst="ellipse">
            <a:avLst/>
          </a:prstGeom>
          <a:solidFill>
            <a:srgbClr val="CFE6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u="sng">
                <a:solidFill>
                  <a:schemeClr val="tx1"/>
                </a:solidFill>
                <a:ea typeface="+mn-lt"/>
                <a:cs typeface="+mn-lt"/>
              </a:rPr>
              <a:t>Electrical</a:t>
            </a:r>
            <a:br>
              <a:rPr lang="en-US" u="sng">
                <a:ea typeface="+mn-lt"/>
                <a:cs typeface="+mn-lt"/>
              </a:rPr>
            </a:b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Local solar-panel advice business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28C5B9-7942-4B63-72CC-B36829F7DF0E}"/>
              </a:ext>
            </a:extLst>
          </p:cNvPr>
          <p:cNvSpPr/>
          <p:nvPr/>
        </p:nvSpPr>
        <p:spPr>
          <a:xfrm>
            <a:off x="8106485" y="3132453"/>
            <a:ext cx="2246015" cy="1791063"/>
          </a:xfrm>
          <a:prstGeom prst="ellipse">
            <a:avLst/>
          </a:prstGeom>
          <a:solidFill>
            <a:srgbClr val="DED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u="sng">
                <a:solidFill>
                  <a:schemeClr val="tx1"/>
                </a:solidFill>
                <a:ea typeface="+mn-lt"/>
                <a:cs typeface="+mn-lt"/>
              </a:rPr>
              <a:t>Sport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Wild fitness class in natural locations around the Bay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3B5B29-90B2-7B75-C48C-0C2B33F0FD1C}"/>
              </a:ext>
            </a:extLst>
          </p:cNvPr>
          <p:cNvSpPr/>
          <p:nvPr/>
        </p:nvSpPr>
        <p:spPr>
          <a:xfrm>
            <a:off x="5859623" y="1125377"/>
            <a:ext cx="2246015" cy="1791063"/>
          </a:xfrm>
          <a:prstGeom prst="ellipse">
            <a:avLst/>
          </a:prstGeom>
          <a:solidFill>
            <a:srgbClr val="DED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u="sng">
                <a:solidFill>
                  <a:schemeClr val="tx1"/>
                </a:solidFill>
                <a:ea typeface="+mn-lt"/>
                <a:cs typeface="+mn-lt"/>
              </a:rPr>
              <a:t>Childcare</a:t>
            </a:r>
            <a:br>
              <a:rPr lang="en-US" sz="1600" u="sng">
                <a:ea typeface="+mn-lt"/>
                <a:cs typeface="+mn-lt"/>
              </a:rPr>
            </a:b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​Nature Explorers after-school club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29E637-D8CA-2D24-C079-FC22CC6C0907}"/>
              </a:ext>
            </a:extLst>
          </p:cNvPr>
          <p:cNvGrpSpPr/>
          <p:nvPr/>
        </p:nvGrpSpPr>
        <p:grpSpPr>
          <a:xfrm>
            <a:off x="0" y="5984634"/>
            <a:ext cx="12192000" cy="873365"/>
            <a:chOff x="0" y="5984634"/>
            <a:chExt cx="12192000" cy="8733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6FB6CF-7201-CF93-96C5-350C1CDEE223}"/>
                </a:ext>
              </a:extLst>
            </p:cNvPr>
            <p:cNvSpPr/>
            <p:nvPr/>
          </p:nvSpPr>
          <p:spPr>
            <a:xfrm>
              <a:off x="0" y="5984634"/>
              <a:ext cx="12192000" cy="87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logo with a blue arrow&#10;&#10;AI-generated content may be incorrect.">
              <a:extLst>
                <a:ext uri="{FF2B5EF4-FFF2-40B4-BE49-F238E27FC236}">
                  <a16:creationId xmlns:a16="http://schemas.microsoft.com/office/drawing/2014/main" id="{72D60F7A-F987-4862-ADD7-DBEF359B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647" y="6115895"/>
              <a:ext cx="1550242" cy="625874"/>
            </a:xfrm>
            <a:prstGeom prst="rect">
              <a:avLst/>
            </a:prstGeom>
          </p:spPr>
        </p:pic>
        <p:pic>
          <p:nvPicPr>
            <p:cNvPr id="19" name="Picture 18" descr="A logo with a white circle&#10;&#10;AI-generated content may be incorrect.">
              <a:extLst>
                <a:ext uri="{FF2B5EF4-FFF2-40B4-BE49-F238E27FC236}">
                  <a16:creationId xmlns:a16="http://schemas.microsoft.com/office/drawing/2014/main" id="{2F872394-036B-B807-8A47-D11C3D7BD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60" y="6164058"/>
              <a:ext cx="537716" cy="537716"/>
            </a:xfrm>
            <a:prstGeom prst="rect">
              <a:avLst/>
            </a:prstGeom>
          </p:spPr>
        </p:pic>
        <p:pic>
          <p:nvPicPr>
            <p:cNvPr id="20" name="Picture 19" descr="A logo for a college&#10;&#10;AI-generated content may be incorrect.">
              <a:extLst>
                <a:ext uri="{FF2B5EF4-FFF2-40B4-BE49-F238E27FC236}">
                  <a16:creationId xmlns:a16="http://schemas.microsoft.com/office/drawing/2014/main" id="{CD36B867-6B6A-5269-BBC3-4443C89C9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56" y="6160112"/>
              <a:ext cx="1081726" cy="537440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0CA1FC25-14AA-BAB9-E1A5-E8245F302DD4}"/>
              </a:ext>
            </a:extLst>
          </p:cNvPr>
          <p:cNvSpPr/>
          <p:nvPr/>
        </p:nvSpPr>
        <p:spPr>
          <a:xfrm>
            <a:off x="144625" y="3732221"/>
            <a:ext cx="3358934" cy="3004246"/>
          </a:xfrm>
          <a:prstGeom prst="ellipse">
            <a:avLst/>
          </a:prstGeom>
          <a:solidFill>
            <a:srgbClr val="CFE6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The Green Tech Model: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Uses technology (like clean energy, apps, or smart systems) to solve an environmental problem or reduce waste. 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8182206A-46D9-83DF-3E4A-695DECCA37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7" y="6113012"/>
            <a:ext cx="4011799" cy="625874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A4B3B2C9-7941-AF4B-146B-2195604D4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327" y="6185189"/>
            <a:ext cx="1505817" cy="4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28312c-f041-4423-a802-692d58126369">
      <Terms xmlns="http://schemas.microsoft.com/office/infopath/2007/PartnerControls"/>
    </lcf76f155ced4ddcb4097134ff3c332f>
    <TaxCatchAll xmlns="fa4b3ff1-b12f-4b00-be67-87547bd30c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5EC48880C7F47BC402F4ED285A81A" ma:contentTypeVersion="10" ma:contentTypeDescription="Create a new document." ma:contentTypeScope="" ma:versionID="44f4a45b117c125eabaf03dd0c0e63f9">
  <xsd:schema xmlns:xsd="http://www.w3.org/2001/XMLSchema" xmlns:xs="http://www.w3.org/2001/XMLSchema" xmlns:p="http://schemas.microsoft.com/office/2006/metadata/properties" xmlns:ns2="0128312c-f041-4423-a802-692d58126369" xmlns:ns3="fa4b3ff1-b12f-4b00-be67-87547bd30cd8" targetNamespace="http://schemas.microsoft.com/office/2006/metadata/properties" ma:root="true" ma:fieldsID="28d3dde1b3aa6d0fa8c46fe2ea8159ba" ns2:_="" ns3:_="">
    <xsd:import namespace="0128312c-f041-4423-a802-692d58126369"/>
    <xsd:import namespace="fa4b3ff1-b12f-4b00-be67-87547bd30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312c-f041-4423-a802-692d58126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b35676-0bdf-4ed4-88f9-e2f837924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b3ff1-b12f-4b00-be67-87547bd30cd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3f7295-371c-4250-979c-acb6d60715b7}" ma:internalName="TaxCatchAll" ma:showField="CatchAllData" ma:web="fa4b3ff1-b12f-4b00-be67-87547bd30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98E187-719F-46FC-A2C0-7E1B0C147ACC}">
  <ds:schemaRefs>
    <ds:schemaRef ds:uri="0128312c-f041-4423-a802-692d58126369"/>
    <ds:schemaRef ds:uri="fa4b3ff1-b12f-4b00-be67-87547bd30cd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2F1DFC-7734-45EC-88D8-861052DE74E3}">
  <ds:schemaRefs>
    <ds:schemaRef ds:uri="0128312c-f041-4423-a802-692d58126369"/>
    <ds:schemaRef ds:uri="fa4b3ff1-b12f-4b00-be67-87547bd30c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559E44-B926-423E-B06D-2AFE34F1E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484</Words>
  <Application>Microsoft Office PowerPoint</Application>
  <PresentationFormat>Widescreen</PresentationFormat>
  <Paragraphs>45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Welcome to the Morecambe Bay  Green Side Hustle</vt:lpstr>
      <vt:lpstr>PowerPoint Presentation</vt:lpstr>
      <vt:lpstr>What is the Green Side Hustle?</vt:lpstr>
      <vt:lpstr>What you need to know</vt:lpstr>
      <vt:lpstr>Local Green Business  Success Stories</vt:lpstr>
      <vt:lpstr>Green Business Ideas</vt:lpstr>
      <vt:lpstr>Green Business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Fletcher, Louise</dc:creator>
  <cp:lastModifiedBy>Rachael Morley</cp:lastModifiedBy>
  <cp:revision>372</cp:revision>
  <dcterms:created xsi:type="dcterms:W3CDTF">2025-10-28T15:23:51Z</dcterms:created>
  <dcterms:modified xsi:type="dcterms:W3CDTF">2026-03-13T09:11:19Z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0x0101009655EC48880C7F47BC402F4ED285A81A</vt:lpwstr>
  </property>
  <property fmtid="{D5CDD505-2E9C-101B-9397-08002B2CF9AE}" pid="3" name="MediaServiceImageTags">
    <vt:lpwstr/>
  </property>
</Properties>
</file>