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6" r:id="rId18"/>
    <p:sldId id="272" r:id="rId19"/>
    <p:sldId id="273" r:id="rId20"/>
    <p:sldId id="274" r:id="rId21"/>
    <p:sldId id="275"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6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81BD76-65DB-4A8E-B6F0-31B486130E83}" type="datetimeFigureOut">
              <a:rPr lang="en-GB" smtClean="0"/>
              <a:t>05/10/2016</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6675AFF-8322-4A2E-B988-E3DC3DA61483}" type="slidenum">
              <a:rPr lang="en-GB" smtClean="0"/>
              <a:t>‹#›</a:t>
            </a:fld>
            <a:endParaRPr lang="en-GB"/>
          </a:p>
        </p:txBody>
      </p:sp>
    </p:spTree>
    <p:extLst>
      <p:ext uri="{BB962C8B-B14F-4D97-AF65-F5344CB8AC3E}">
        <p14:creationId xmlns:p14="http://schemas.microsoft.com/office/powerpoint/2010/main" val="1339613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81BD76-65DB-4A8E-B6F0-31B486130E83}" type="datetimeFigureOut">
              <a:rPr lang="en-GB" smtClean="0"/>
              <a:t>05/10/2016</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6675AFF-8322-4A2E-B988-E3DC3DA61483}" type="slidenum">
              <a:rPr lang="en-GB" smtClean="0"/>
              <a:t>‹#›</a:t>
            </a:fld>
            <a:endParaRPr lang="en-GB"/>
          </a:p>
        </p:txBody>
      </p:sp>
    </p:spTree>
    <p:extLst>
      <p:ext uri="{BB962C8B-B14F-4D97-AF65-F5344CB8AC3E}">
        <p14:creationId xmlns:p14="http://schemas.microsoft.com/office/powerpoint/2010/main" val="200875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81BD76-65DB-4A8E-B6F0-31B486130E83}" type="datetimeFigureOut">
              <a:rPr lang="en-GB" smtClean="0"/>
              <a:t>05/10/2016</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6675AFF-8322-4A2E-B988-E3DC3DA61483}"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46073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881BD76-65DB-4A8E-B6F0-31B486130E83}" type="datetimeFigureOut">
              <a:rPr lang="en-GB" smtClean="0"/>
              <a:t>05/10/2016</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6675AFF-8322-4A2E-B988-E3DC3DA61483}" type="slidenum">
              <a:rPr lang="en-GB" smtClean="0"/>
              <a:t>‹#›</a:t>
            </a:fld>
            <a:endParaRPr lang="en-GB"/>
          </a:p>
        </p:txBody>
      </p:sp>
    </p:spTree>
    <p:extLst>
      <p:ext uri="{BB962C8B-B14F-4D97-AF65-F5344CB8AC3E}">
        <p14:creationId xmlns:p14="http://schemas.microsoft.com/office/powerpoint/2010/main" val="2451553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881BD76-65DB-4A8E-B6F0-31B486130E83}" type="datetimeFigureOut">
              <a:rPr lang="en-GB" smtClean="0"/>
              <a:t>05/10/2016</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6675AFF-8322-4A2E-B988-E3DC3DA61483}"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91736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881BD76-65DB-4A8E-B6F0-31B486130E83}" type="datetimeFigureOut">
              <a:rPr lang="en-GB" smtClean="0"/>
              <a:t>05/10/2016</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6675AFF-8322-4A2E-B988-E3DC3DA61483}" type="slidenum">
              <a:rPr lang="en-GB" smtClean="0"/>
              <a:t>‹#›</a:t>
            </a:fld>
            <a:endParaRPr lang="en-GB"/>
          </a:p>
        </p:txBody>
      </p:sp>
    </p:spTree>
    <p:extLst>
      <p:ext uri="{BB962C8B-B14F-4D97-AF65-F5344CB8AC3E}">
        <p14:creationId xmlns:p14="http://schemas.microsoft.com/office/powerpoint/2010/main" val="46285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81BD76-65DB-4A8E-B6F0-31B486130E83}" type="datetimeFigureOut">
              <a:rPr lang="en-GB" smtClean="0"/>
              <a:t>05/10/2016</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6675AFF-8322-4A2E-B988-E3DC3DA61483}" type="slidenum">
              <a:rPr lang="en-GB" smtClean="0"/>
              <a:t>‹#›</a:t>
            </a:fld>
            <a:endParaRPr lang="en-GB"/>
          </a:p>
        </p:txBody>
      </p:sp>
    </p:spTree>
    <p:extLst>
      <p:ext uri="{BB962C8B-B14F-4D97-AF65-F5344CB8AC3E}">
        <p14:creationId xmlns:p14="http://schemas.microsoft.com/office/powerpoint/2010/main" val="1242199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81BD76-65DB-4A8E-B6F0-31B486130E83}" type="datetimeFigureOut">
              <a:rPr lang="en-GB" smtClean="0"/>
              <a:t>05/10/2016</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6675AFF-8322-4A2E-B988-E3DC3DA61483}" type="slidenum">
              <a:rPr lang="en-GB" smtClean="0"/>
              <a:t>‹#›</a:t>
            </a:fld>
            <a:endParaRPr lang="en-GB"/>
          </a:p>
        </p:txBody>
      </p:sp>
    </p:spTree>
    <p:extLst>
      <p:ext uri="{BB962C8B-B14F-4D97-AF65-F5344CB8AC3E}">
        <p14:creationId xmlns:p14="http://schemas.microsoft.com/office/powerpoint/2010/main" val="4067476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81BD76-65DB-4A8E-B6F0-31B486130E83}" type="datetimeFigureOut">
              <a:rPr lang="en-GB" smtClean="0"/>
              <a:t>05/10/2016</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6675AFF-8322-4A2E-B988-E3DC3DA61483}" type="slidenum">
              <a:rPr lang="en-GB" smtClean="0"/>
              <a:t>‹#›</a:t>
            </a:fld>
            <a:endParaRPr lang="en-GB"/>
          </a:p>
        </p:txBody>
      </p:sp>
    </p:spTree>
    <p:extLst>
      <p:ext uri="{BB962C8B-B14F-4D97-AF65-F5344CB8AC3E}">
        <p14:creationId xmlns:p14="http://schemas.microsoft.com/office/powerpoint/2010/main" val="960117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81BD76-65DB-4A8E-B6F0-31B486130E83}" type="datetimeFigureOut">
              <a:rPr lang="en-GB" smtClean="0"/>
              <a:t>05/10/2016</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6675AFF-8322-4A2E-B988-E3DC3DA61483}" type="slidenum">
              <a:rPr lang="en-GB" smtClean="0"/>
              <a:t>‹#›</a:t>
            </a:fld>
            <a:endParaRPr lang="en-GB"/>
          </a:p>
        </p:txBody>
      </p:sp>
    </p:spTree>
    <p:extLst>
      <p:ext uri="{BB962C8B-B14F-4D97-AF65-F5344CB8AC3E}">
        <p14:creationId xmlns:p14="http://schemas.microsoft.com/office/powerpoint/2010/main" val="779806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81BD76-65DB-4A8E-B6F0-31B486130E83}" type="datetimeFigureOut">
              <a:rPr lang="en-GB" smtClean="0"/>
              <a:t>05/10/2016</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6675AFF-8322-4A2E-B988-E3DC3DA61483}" type="slidenum">
              <a:rPr lang="en-GB" smtClean="0"/>
              <a:t>‹#›</a:t>
            </a:fld>
            <a:endParaRPr lang="en-GB"/>
          </a:p>
        </p:txBody>
      </p:sp>
    </p:spTree>
    <p:extLst>
      <p:ext uri="{BB962C8B-B14F-4D97-AF65-F5344CB8AC3E}">
        <p14:creationId xmlns:p14="http://schemas.microsoft.com/office/powerpoint/2010/main" val="2168451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81BD76-65DB-4A8E-B6F0-31B486130E83}" type="datetimeFigureOut">
              <a:rPr lang="en-GB" smtClean="0"/>
              <a:t>05/10/2016</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6675AFF-8322-4A2E-B988-E3DC3DA61483}" type="slidenum">
              <a:rPr lang="en-GB" smtClean="0"/>
              <a:t>‹#›</a:t>
            </a:fld>
            <a:endParaRPr lang="en-GB"/>
          </a:p>
        </p:txBody>
      </p:sp>
    </p:spTree>
    <p:extLst>
      <p:ext uri="{BB962C8B-B14F-4D97-AF65-F5344CB8AC3E}">
        <p14:creationId xmlns:p14="http://schemas.microsoft.com/office/powerpoint/2010/main" val="2049105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81BD76-65DB-4A8E-B6F0-31B486130E83}" type="datetimeFigureOut">
              <a:rPr lang="en-GB" smtClean="0"/>
              <a:t>05/10/2016</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6675AFF-8322-4A2E-B988-E3DC3DA61483}" type="slidenum">
              <a:rPr lang="en-GB" smtClean="0"/>
              <a:t>‹#›</a:t>
            </a:fld>
            <a:endParaRPr lang="en-GB"/>
          </a:p>
        </p:txBody>
      </p:sp>
    </p:spTree>
    <p:extLst>
      <p:ext uri="{BB962C8B-B14F-4D97-AF65-F5344CB8AC3E}">
        <p14:creationId xmlns:p14="http://schemas.microsoft.com/office/powerpoint/2010/main" val="346337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81BD76-65DB-4A8E-B6F0-31B486130E83}" type="datetimeFigureOut">
              <a:rPr lang="en-GB" smtClean="0"/>
              <a:t>05/10/2016</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6675AFF-8322-4A2E-B988-E3DC3DA61483}" type="slidenum">
              <a:rPr lang="en-GB" smtClean="0"/>
              <a:t>‹#›</a:t>
            </a:fld>
            <a:endParaRPr lang="en-GB"/>
          </a:p>
        </p:txBody>
      </p:sp>
    </p:spTree>
    <p:extLst>
      <p:ext uri="{BB962C8B-B14F-4D97-AF65-F5344CB8AC3E}">
        <p14:creationId xmlns:p14="http://schemas.microsoft.com/office/powerpoint/2010/main" val="3947938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881BD76-65DB-4A8E-B6F0-31B486130E83}" type="datetimeFigureOut">
              <a:rPr lang="en-GB" smtClean="0"/>
              <a:t>05/10/2016</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6675AFF-8322-4A2E-B988-E3DC3DA61483}" type="slidenum">
              <a:rPr lang="en-GB" smtClean="0"/>
              <a:t>‹#›</a:t>
            </a:fld>
            <a:endParaRPr lang="en-GB"/>
          </a:p>
        </p:txBody>
      </p:sp>
    </p:spTree>
    <p:extLst>
      <p:ext uri="{BB962C8B-B14F-4D97-AF65-F5344CB8AC3E}">
        <p14:creationId xmlns:p14="http://schemas.microsoft.com/office/powerpoint/2010/main" val="1981626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881BD76-65DB-4A8E-B6F0-31B486130E83}" type="datetimeFigureOut">
              <a:rPr lang="en-GB" smtClean="0"/>
              <a:t>05/10/2016</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6675AFF-8322-4A2E-B988-E3DC3DA61483}" type="slidenum">
              <a:rPr lang="en-GB" smtClean="0"/>
              <a:t>‹#›</a:t>
            </a:fld>
            <a:endParaRPr lang="en-GB"/>
          </a:p>
        </p:txBody>
      </p:sp>
    </p:spTree>
    <p:extLst>
      <p:ext uri="{BB962C8B-B14F-4D97-AF65-F5344CB8AC3E}">
        <p14:creationId xmlns:p14="http://schemas.microsoft.com/office/powerpoint/2010/main" val="217698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881BD76-65DB-4A8E-B6F0-31B486130E83}" type="datetimeFigureOut">
              <a:rPr lang="en-GB" smtClean="0"/>
              <a:t>05/10/2016</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6675AFF-8322-4A2E-B988-E3DC3DA61483}" type="slidenum">
              <a:rPr lang="en-GB" smtClean="0"/>
              <a:t>‹#›</a:t>
            </a:fld>
            <a:endParaRPr lang="en-GB"/>
          </a:p>
        </p:txBody>
      </p:sp>
    </p:spTree>
    <p:extLst>
      <p:ext uri="{BB962C8B-B14F-4D97-AF65-F5344CB8AC3E}">
        <p14:creationId xmlns:p14="http://schemas.microsoft.com/office/powerpoint/2010/main" val="4262880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upscale.utoronto.ca/PVB/Harrison/BohrModel/Flash/BohrModel.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hyperlink" Target="https://sites.google.com/site/physicsflash/ciclotronE.swf?attredirects=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Measuring the e/m ratio</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96277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Answer </a:t>
            </a:r>
          </a:p>
        </p:txBody>
      </p:sp>
      <p:sp>
        <p:nvSpPr>
          <p:cNvPr id="3" name="Content Placeholder 2"/>
          <p:cNvSpPr>
            <a:spLocks noGrp="1"/>
          </p:cNvSpPr>
          <p:nvPr>
            <p:ph idx="1"/>
          </p:nvPr>
        </p:nvSpPr>
        <p:spPr>
          <a:xfrm>
            <a:off x="2592925" y="2133600"/>
            <a:ext cx="8915400" cy="3777622"/>
          </a:xfrm>
        </p:spPr>
        <p:txBody>
          <a:bodyPr/>
          <a:lstStyle/>
          <a:p>
            <a:r>
              <a:rPr lang="en-GB" dirty="0"/>
              <a:t>The light we see is the light given off via the de-excitation of the electrons orbiting the Hydrogen atoms</a:t>
            </a:r>
          </a:p>
          <a:p>
            <a:r>
              <a:rPr lang="en-GB" dirty="0"/>
              <a:t>The orbital electrons were excited by collisions with the cathode ray electrons</a:t>
            </a:r>
          </a:p>
          <a:p>
            <a:r>
              <a:rPr lang="en-GB" dirty="0"/>
              <a:t>An animation of this effect can be found below. Note that in the animation photons strike the orbital electrons instead of the accelerated electrons but the effect is the same </a:t>
            </a:r>
          </a:p>
          <a:p>
            <a:pPr marL="0" indent="0">
              <a:buNone/>
            </a:pPr>
            <a:r>
              <a:rPr lang="en-GB" dirty="0">
                <a:hlinkClick r:id="rId2"/>
              </a:rPr>
              <a:t>http://www.upscale.utoronto.ca/PVB/Harrison/BohrModel/Flash/BohrModel.html</a:t>
            </a:r>
            <a:r>
              <a:rPr lang="en-GB" dirty="0"/>
              <a:t> </a:t>
            </a:r>
          </a:p>
        </p:txBody>
      </p:sp>
    </p:spTree>
    <p:extLst>
      <p:ext uri="{BB962C8B-B14F-4D97-AF65-F5344CB8AC3E}">
        <p14:creationId xmlns:p14="http://schemas.microsoft.com/office/powerpoint/2010/main" val="87305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Circular Motion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Since the electrons are moving in a circle, there must be a centripetal force</a:t>
                </a:r>
              </a:p>
              <a:p>
                <a:r>
                  <a:rPr lang="en-GB" b="1" dirty="0"/>
                  <a:t>Question: Which force is acting as the centripetal force?</a:t>
                </a:r>
                <a:r>
                  <a:rPr lang="en-GB" dirty="0"/>
                  <a:t> </a:t>
                </a:r>
              </a:p>
              <a:p>
                <a:r>
                  <a:rPr lang="en-GB" b="1" dirty="0"/>
                  <a:t>Answer: The magnetic force! </a:t>
                </a:r>
              </a:p>
              <a:p>
                <a:r>
                  <a:rPr lang="en-GB" dirty="0"/>
                  <a:t>Therefore, since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𝐵</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𝑐</m:t>
                        </m:r>
                      </m:sub>
                    </m:sSub>
                    <m:r>
                      <a:rPr lang="en-GB" b="0" i="1" smtClean="0">
                        <a:latin typeface="Cambria Math" panose="02040503050406030204" pitchFamily="18" charset="0"/>
                      </a:rPr>
                      <m:t> </m:t>
                    </m:r>
                  </m:oMath>
                </a14:m>
                <a:r>
                  <a:rPr lang="en-GB" dirty="0"/>
                  <a:t>, we can equate the equations and solve for e/m </a:t>
                </a:r>
              </a:p>
              <a:p>
                <a:r>
                  <a:rPr lang="en-GB" b="1" dirty="0"/>
                  <a:t>Task: Try to derive an expression for e/m before going to the next slide</a:t>
                </a:r>
              </a:p>
              <a:p>
                <a:endParaRPr lang="en-GB"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r="-638"/>
                </a:stretch>
              </a:blipFill>
            </p:spPr>
            <p:txBody>
              <a:bodyPr/>
              <a:lstStyle/>
              <a:p>
                <a:r>
                  <a:rPr lang="en-GB">
                    <a:noFill/>
                  </a:rPr>
                  <a:t> </a:t>
                </a:r>
              </a:p>
            </p:txBody>
          </p:sp>
        </mc:Fallback>
      </mc:AlternateContent>
    </p:spTree>
    <p:extLst>
      <p:ext uri="{BB962C8B-B14F-4D97-AF65-F5344CB8AC3E}">
        <p14:creationId xmlns:p14="http://schemas.microsoft.com/office/powerpoint/2010/main" val="314020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𝐶</m:t>
                          </m:r>
                        </m:sub>
                      </m:sSub>
                    </m:oMath>
                  </m:oMathPara>
                </a14:m>
                <a:endParaRPr lang="en-GB" dirty="0"/>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𝑣</m:t>
                              </m:r>
                            </m:e>
                            <m:sup>
                              <m:r>
                                <a:rPr lang="en-GB" b="0" i="1" smtClean="0">
                                  <a:latin typeface="Cambria Math" panose="02040503050406030204" pitchFamily="18" charset="0"/>
                                </a:rPr>
                                <m:t>2</m:t>
                              </m:r>
                            </m:sup>
                          </m:sSup>
                        </m:num>
                        <m:den>
                          <m:r>
                            <a:rPr lang="en-GB" b="0" i="1" smtClean="0">
                              <a:latin typeface="Cambria Math" panose="02040503050406030204" pitchFamily="18" charset="0"/>
                            </a:rPr>
                            <m:t>𝑟</m:t>
                          </m:r>
                        </m:den>
                      </m:f>
                    </m:oMath>
                  </m:oMathPara>
                </a14:m>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𝐵</m:t>
                          </m:r>
                        </m:sub>
                      </m:sSub>
                      <m:r>
                        <a:rPr lang="en-GB" b="0" i="1" smtClean="0">
                          <a:latin typeface="Cambria Math" panose="02040503050406030204" pitchFamily="18" charset="0"/>
                        </a:rPr>
                        <m:t>=</m:t>
                      </m:r>
                    </m:oMath>
                  </m:oMathPara>
                </a14:m>
                <a:endParaRPr lang="en-GB" dirty="0"/>
              </a:p>
              <a:p>
                <a:pPr marL="0" indent="0"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𝑒𝑣𝐵</m:t>
                      </m:r>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51461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4.79167E-6 1.48148E-6 L 0.05598 -0.05625 " pathEditMode="relative" rAng="0" ptsTypes="AA">
                                      <p:cBhvr>
                                        <p:cTn id="34" dur="2000" fill="hold"/>
                                        <p:tgtEl>
                                          <p:spTgt spid="3">
                                            <p:txEl>
                                              <p:pRg st="3" end="3"/>
                                            </p:txEl>
                                          </p:spTgt>
                                        </p:tgtEl>
                                        <p:attrNameLst>
                                          <p:attrName>ppt_x</p:attrName>
                                          <p:attrName>ppt_y</p:attrName>
                                        </p:attrNameLst>
                                      </p:cBhvr>
                                      <p:rCtr x="2799" y="-2824"/>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4.79167E-6 -3.7037E-6 L 0.05924 -0.08981 " pathEditMode="relative" rAng="0" ptsTypes="AA">
                                      <p:cBhvr>
                                        <p:cTn id="38" dur="2000" fill="hold"/>
                                        <p:tgtEl>
                                          <p:spTgt spid="3">
                                            <p:txEl>
                                              <p:pRg st="1" end="1"/>
                                            </p:txEl>
                                          </p:spTgt>
                                        </p:tgtEl>
                                        <p:attrNameLst>
                                          <p:attrName>ppt_x</p:attrName>
                                          <p:attrName>ppt_y</p:attrName>
                                        </p:attrNameLst>
                                      </p:cBhvr>
                                      <p:rCtr x="2956" y="-4491"/>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0.05598 -0.05625 L -0.04571 0.16667 " pathEditMode="relative" rAng="0" ptsTypes="AA">
                                      <p:cBhvr>
                                        <p:cTn id="42" dur="2000" fill="hold"/>
                                        <p:tgtEl>
                                          <p:spTgt spid="3">
                                            <p:txEl>
                                              <p:pRg st="3" end="3"/>
                                            </p:txEl>
                                          </p:spTgt>
                                        </p:tgtEl>
                                        <p:attrNameLst>
                                          <p:attrName>ppt_x</p:attrName>
                                          <p:attrName>ppt_y</p:attrName>
                                        </p:attrNameLst>
                                      </p:cBhvr>
                                      <p:rCtr x="-5091" y="11134"/>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0.05924 -0.08981 L 0.02604 0.28542 " pathEditMode="relative" rAng="0" ptsTypes="AA">
                                      <p:cBhvr>
                                        <p:cTn id="46" dur="2000" fill="hold"/>
                                        <p:tgtEl>
                                          <p:spTgt spid="3">
                                            <p:txEl>
                                              <p:pRg st="1" end="1"/>
                                            </p:txEl>
                                          </p:spTgt>
                                        </p:tgtEl>
                                        <p:attrNameLst>
                                          <p:attrName>ppt_x</p:attrName>
                                          <p:attrName>ppt_y</p:attrName>
                                        </p:attrNameLst>
                                      </p:cBhvr>
                                      <p:rCtr x="-1667" y="187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GB" sz="4000" dirty="0"/>
                  <a:t>Cancel v’s    </a:t>
                </a:r>
                <a14:m>
                  <m:oMath xmlns:m="http://schemas.openxmlformats.org/officeDocument/2006/math">
                    <m:r>
                      <a:rPr lang="en-GB" sz="4000" b="0" i="1" smtClean="0">
                        <a:latin typeface="Cambria Math" panose="02040503050406030204" pitchFamily="18" charset="0"/>
                      </a:rPr>
                      <m:t>𝐵𝑒</m:t>
                    </m:r>
                    <m:r>
                      <a:rPr lang="en-GB" sz="4000" b="0" i="1" smtClean="0">
                        <a:latin typeface="Cambria Math" panose="02040503050406030204" pitchFamily="18" charset="0"/>
                      </a:rPr>
                      <m:t>=</m:t>
                    </m:r>
                    <m:f>
                      <m:fPr>
                        <m:ctrlPr>
                          <a:rPr lang="en-GB" sz="4000" b="0" i="1" smtClean="0">
                            <a:latin typeface="Cambria Math" panose="02040503050406030204" pitchFamily="18" charset="0"/>
                          </a:rPr>
                        </m:ctrlPr>
                      </m:fPr>
                      <m:num>
                        <m:r>
                          <a:rPr lang="en-GB" sz="4000" b="0" i="1" smtClean="0">
                            <a:latin typeface="Cambria Math" panose="02040503050406030204" pitchFamily="18" charset="0"/>
                          </a:rPr>
                          <m:t>𝑚𝑣</m:t>
                        </m:r>
                      </m:num>
                      <m:den>
                        <m:r>
                          <a:rPr lang="en-GB" sz="4000" b="0" i="1" smtClean="0">
                            <a:latin typeface="Cambria Math" panose="02040503050406030204" pitchFamily="18" charset="0"/>
                          </a:rPr>
                          <m:t>𝑟</m:t>
                        </m:r>
                      </m:den>
                    </m:f>
                  </m:oMath>
                </a14:m>
                <a:endParaRPr lang="en-GB" sz="4000" b="0" dirty="0"/>
              </a:p>
              <a:p>
                <a:r>
                  <a:rPr lang="en-GB" sz="4000" dirty="0"/>
                  <a:t>Divide by m		</a:t>
                </a:r>
                <a14:m>
                  <m:oMath xmlns:m="http://schemas.openxmlformats.org/officeDocument/2006/math">
                    <m:f>
                      <m:fPr>
                        <m:ctrlPr>
                          <a:rPr lang="en-GB" sz="4000" i="1" smtClean="0">
                            <a:latin typeface="Cambria Math" panose="02040503050406030204" pitchFamily="18" charset="0"/>
                          </a:rPr>
                        </m:ctrlPr>
                      </m:fPr>
                      <m:num>
                        <m:r>
                          <a:rPr lang="en-GB" sz="4000" b="0" i="1" smtClean="0">
                            <a:latin typeface="Cambria Math" panose="02040503050406030204" pitchFamily="18" charset="0"/>
                          </a:rPr>
                          <m:t>𝐵𝑒</m:t>
                        </m:r>
                      </m:num>
                      <m:den>
                        <m:r>
                          <a:rPr lang="en-GB" sz="4000" b="0" i="1" smtClean="0">
                            <a:latin typeface="Cambria Math" panose="02040503050406030204" pitchFamily="18" charset="0"/>
                          </a:rPr>
                          <m:t>𝑚</m:t>
                        </m:r>
                      </m:den>
                    </m:f>
                    <m:r>
                      <a:rPr lang="en-GB" sz="4000" b="0" i="1" smtClean="0">
                        <a:latin typeface="Cambria Math" panose="02040503050406030204" pitchFamily="18" charset="0"/>
                      </a:rPr>
                      <m:t>=</m:t>
                    </m:r>
                    <m:f>
                      <m:fPr>
                        <m:ctrlPr>
                          <a:rPr lang="en-GB" sz="4000" b="0" i="1" smtClean="0">
                            <a:latin typeface="Cambria Math" panose="02040503050406030204" pitchFamily="18" charset="0"/>
                          </a:rPr>
                        </m:ctrlPr>
                      </m:fPr>
                      <m:num>
                        <m:r>
                          <a:rPr lang="en-GB" sz="4000" b="0" i="1" smtClean="0">
                            <a:latin typeface="Cambria Math" panose="02040503050406030204" pitchFamily="18" charset="0"/>
                          </a:rPr>
                          <m:t>𝑣</m:t>
                        </m:r>
                      </m:num>
                      <m:den>
                        <m:r>
                          <a:rPr lang="en-GB" sz="4000" b="0" i="1" smtClean="0">
                            <a:latin typeface="Cambria Math" panose="02040503050406030204" pitchFamily="18" charset="0"/>
                          </a:rPr>
                          <m:t>𝑟</m:t>
                        </m:r>
                      </m:den>
                    </m:f>
                  </m:oMath>
                </a14:m>
                <a:endParaRPr lang="en-GB" sz="4000" b="0" dirty="0"/>
              </a:p>
              <a:p>
                <a:r>
                  <a:rPr lang="en-GB" sz="4000" dirty="0"/>
                  <a:t>Divide by B		</a:t>
                </a:r>
                <a14:m>
                  <m:oMath xmlns:m="http://schemas.openxmlformats.org/officeDocument/2006/math">
                    <m:f>
                      <m:fPr>
                        <m:ctrlPr>
                          <a:rPr lang="en-GB" sz="4000" i="1" smtClean="0">
                            <a:latin typeface="Cambria Math" panose="02040503050406030204" pitchFamily="18" charset="0"/>
                          </a:rPr>
                        </m:ctrlPr>
                      </m:fPr>
                      <m:num>
                        <m:r>
                          <a:rPr lang="en-GB" sz="4000" b="0" i="1" smtClean="0">
                            <a:latin typeface="Cambria Math" panose="02040503050406030204" pitchFamily="18" charset="0"/>
                          </a:rPr>
                          <m:t>𝑒</m:t>
                        </m:r>
                      </m:num>
                      <m:den>
                        <m:r>
                          <a:rPr lang="en-GB" sz="4000" b="0" i="1" smtClean="0">
                            <a:latin typeface="Cambria Math" panose="02040503050406030204" pitchFamily="18" charset="0"/>
                          </a:rPr>
                          <m:t>𝑚</m:t>
                        </m:r>
                      </m:den>
                    </m:f>
                    <m:r>
                      <a:rPr lang="en-GB" sz="4000" b="0" i="1" smtClean="0">
                        <a:latin typeface="Cambria Math" panose="02040503050406030204" pitchFamily="18" charset="0"/>
                      </a:rPr>
                      <m:t>=</m:t>
                    </m:r>
                    <m:f>
                      <m:fPr>
                        <m:ctrlPr>
                          <a:rPr lang="en-GB" sz="4000" b="0" i="1" smtClean="0">
                            <a:latin typeface="Cambria Math" panose="02040503050406030204" pitchFamily="18" charset="0"/>
                          </a:rPr>
                        </m:ctrlPr>
                      </m:fPr>
                      <m:num>
                        <m:r>
                          <a:rPr lang="en-GB" sz="4000" b="0" i="1" smtClean="0">
                            <a:latin typeface="Cambria Math" panose="02040503050406030204" pitchFamily="18" charset="0"/>
                          </a:rPr>
                          <m:t>𝑣</m:t>
                        </m:r>
                      </m:num>
                      <m:den>
                        <m:r>
                          <a:rPr lang="en-GB" sz="4000" b="0" i="1" smtClean="0">
                            <a:latin typeface="Cambria Math" panose="02040503050406030204" pitchFamily="18" charset="0"/>
                          </a:rPr>
                          <m:t>𝐵𝑟</m:t>
                        </m:r>
                      </m:den>
                    </m:f>
                  </m:oMath>
                </a14:m>
                <a:endParaRPr lang="en-GB" sz="4000" b="0" dirty="0"/>
              </a:p>
              <a:p>
                <a:pPr marL="0" indent="0">
                  <a:buNone/>
                </a:pPr>
                <a:r>
                  <a:rPr lang="en-GB" sz="4000" b="1" dirty="0"/>
                  <a:t>Question: Which variable is hard to measure?</a:t>
                </a:r>
              </a:p>
              <a:p>
                <a:endParaRPr lang="en-GB" sz="4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189" t="-2581" b="-645"/>
                </a:stretch>
              </a:blipFill>
            </p:spPr>
            <p:txBody>
              <a:bodyPr/>
              <a:lstStyle/>
              <a:p>
                <a:r>
                  <a:rPr lang="en-GB">
                    <a:noFill/>
                  </a:rPr>
                  <a:t> </a:t>
                </a:r>
              </a:p>
            </p:txBody>
          </p:sp>
        </mc:Fallback>
      </mc:AlternateContent>
    </p:spTree>
    <p:extLst>
      <p:ext uri="{BB962C8B-B14F-4D97-AF65-F5344CB8AC3E}">
        <p14:creationId xmlns:p14="http://schemas.microsoft.com/office/powerpoint/2010/main" val="212231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Answer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Velocity</a:t>
                </a:r>
              </a:p>
              <a:p>
                <a:r>
                  <a:rPr lang="en-GB" dirty="0"/>
                  <a:t>However, we get around this using the electron gun equation:</a:t>
                </a:r>
              </a:p>
              <a:p>
                <a:pPr marL="0" indent="0"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𝑒𝑉</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𝑣</m:t>
                          </m:r>
                        </m:e>
                        <m:sup>
                          <m:r>
                            <a:rPr lang="en-GB" b="0" i="1" smtClean="0">
                              <a:latin typeface="Cambria Math" panose="02040503050406030204" pitchFamily="18" charset="0"/>
                            </a:rPr>
                            <m:t>2</m:t>
                          </m:r>
                        </m:sup>
                      </m:sSup>
                    </m:oMath>
                  </m:oMathPara>
                </a14:m>
                <a:endParaRPr lang="en-GB" dirty="0"/>
              </a:p>
              <a:p>
                <a:pPr marL="0" indent="0">
                  <a:buNone/>
                </a:pPr>
                <a:r>
                  <a:rPr lang="en-GB" b="1" dirty="0"/>
                  <a:t>Task: Sub the equation on the previous slide into the one above to obtain an expression for e/m in terms of Voltage, magnetic field and radius.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GB">
                    <a:noFill/>
                  </a:rPr>
                  <a:t> </a:t>
                </a:r>
              </a:p>
            </p:txBody>
          </p:sp>
        </mc:Fallback>
      </mc:AlternateContent>
    </p:spTree>
    <p:extLst>
      <p:ext uri="{BB962C8B-B14F-4D97-AF65-F5344CB8AC3E}">
        <p14:creationId xmlns:p14="http://schemas.microsoft.com/office/powerpoint/2010/main" val="331381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Answer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64326" y="1838688"/>
                <a:ext cx="10515600" cy="4351338"/>
              </a:xfrm>
            </p:spPr>
            <p:txBody>
              <a:bodyPr/>
              <a:lstStyle/>
              <a:p>
                <a:r>
                  <a:rPr lang="en-GB" sz="2800" dirty="0">
                    <a:solidFill>
                      <a:srgbClr val="FF0000"/>
                    </a:solidFill>
                  </a:rPr>
                  <a:t>Rearrange electron gun equation </a:t>
                </a:r>
                <a:r>
                  <a:rPr lang="en-GB" sz="2800" dirty="0"/>
                  <a:t>	</a:t>
                </a:r>
                <a14:m>
                  <m:oMath xmlns:m="http://schemas.openxmlformats.org/officeDocument/2006/math">
                    <m:sSup>
                      <m:sSupPr>
                        <m:ctrlPr>
                          <a:rPr lang="en-GB" sz="2800" i="1" smtClean="0">
                            <a:latin typeface="Cambria Math" panose="02040503050406030204" pitchFamily="18" charset="0"/>
                          </a:rPr>
                        </m:ctrlPr>
                      </m:sSupPr>
                      <m:e>
                        <m:r>
                          <a:rPr lang="en-GB" sz="2800" b="0" i="1" smtClean="0">
                            <a:latin typeface="Cambria Math" panose="02040503050406030204" pitchFamily="18" charset="0"/>
                          </a:rPr>
                          <m:t>𝑣</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2</m:t>
                        </m:r>
                        <m:r>
                          <a:rPr lang="en-GB" sz="2800" b="0" i="1" smtClean="0">
                            <a:latin typeface="Cambria Math" panose="02040503050406030204" pitchFamily="18" charset="0"/>
                          </a:rPr>
                          <m:t>𝑒𝑉</m:t>
                        </m:r>
                      </m:num>
                      <m:den>
                        <m:r>
                          <a:rPr lang="en-GB" sz="2800" b="0" i="1" smtClean="0">
                            <a:latin typeface="Cambria Math" panose="02040503050406030204" pitchFamily="18" charset="0"/>
                          </a:rPr>
                          <m:t>𝑚</m:t>
                        </m:r>
                      </m:den>
                    </m:f>
                  </m:oMath>
                </a14:m>
                <a:endParaRPr lang="en-GB" sz="2800" b="0" dirty="0"/>
              </a:p>
              <a:p>
                <a:r>
                  <a:rPr lang="en-GB" sz="2800" dirty="0">
                    <a:solidFill>
                      <a:srgbClr val="FF0000"/>
                    </a:solidFill>
                  </a:rPr>
                  <a:t>Rearrange e/m equation </a:t>
                </a:r>
                <a14:m>
                  <m:oMath xmlns:m="http://schemas.openxmlformats.org/officeDocument/2006/math">
                    <m:r>
                      <a:rPr lang="en-GB" sz="2800" b="0" i="1" smtClean="0">
                        <a:latin typeface="Cambria Math" panose="02040503050406030204" pitchFamily="18" charset="0"/>
                      </a:rPr>
                      <m:t>𝑣</m:t>
                    </m:r>
                    <m:r>
                      <a:rPr lang="en-GB" sz="2800" b="0" i="1" smtClean="0">
                        <a:latin typeface="Cambria Math" panose="02040503050406030204" pitchFamily="18" charset="0"/>
                      </a:rPr>
                      <m:t>=</m:t>
                    </m:r>
                    <m:r>
                      <a:rPr lang="en-GB" sz="2800" b="0" i="1" smtClean="0">
                        <a:latin typeface="Cambria Math" panose="02040503050406030204" pitchFamily="18" charset="0"/>
                      </a:rPr>
                      <m:t>𝐵𝑟</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𝑒</m:t>
                        </m:r>
                      </m:num>
                      <m:den>
                        <m:r>
                          <a:rPr lang="en-GB" sz="2800" b="0" i="1" smtClean="0">
                            <a:latin typeface="Cambria Math" panose="02040503050406030204" pitchFamily="18" charset="0"/>
                          </a:rPr>
                          <m:t>𝑚</m:t>
                        </m:r>
                      </m:den>
                    </m:f>
                  </m:oMath>
                </a14:m>
                <a:endParaRPr lang="en-GB" sz="2800" b="0" dirty="0"/>
              </a:p>
              <a:p>
                <a:r>
                  <a:rPr lang="en-GB" sz="2800" dirty="0">
                    <a:solidFill>
                      <a:srgbClr val="FF0000"/>
                    </a:solidFill>
                  </a:rPr>
                  <a:t>Square the e/m equation </a:t>
                </a:r>
                <a14:m>
                  <m:oMath xmlns:m="http://schemas.openxmlformats.org/officeDocument/2006/math">
                    <m:sSup>
                      <m:sSupPr>
                        <m:ctrlPr>
                          <a:rPr lang="en-GB" sz="2800" i="1" smtClean="0">
                            <a:latin typeface="Cambria Math" panose="02040503050406030204" pitchFamily="18" charset="0"/>
                          </a:rPr>
                        </m:ctrlPr>
                      </m:sSupPr>
                      <m:e>
                        <m:r>
                          <a:rPr lang="en-GB" sz="2800" b="0" i="1" smtClean="0">
                            <a:latin typeface="Cambria Math" panose="02040503050406030204" pitchFamily="18" charset="0"/>
                          </a:rPr>
                          <m:t>𝑣</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m:t>
                        </m:r>
                        <m:r>
                          <a:rPr lang="en-GB" sz="2800" b="0" i="1" smtClean="0">
                            <a:latin typeface="Cambria Math" panose="02040503050406030204" pitchFamily="18" charset="0"/>
                          </a:rPr>
                          <m:t>𝐵𝑟</m:t>
                        </m:r>
                        <m:r>
                          <a:rPr lang="en-GB" sz="2800" b="0" i="1" smtClean="0">
                            <a:latin typeface="Cambria Math" panose="02040503050406030204" pitchFamily="18" charset="0"/>
                          </a:rPr>
                          <m:t>)</m:t>
                        </m:r>
                      </m:e>
                      <m:sup>
                        <m:r>
                          <a:rPr lang="en-GB" sz="2800" b="0" i="1" smtClean="0">
                            <a:latin typeface="Cambria Math" panose="02040503050406030204" pitchFamily="18" charset="0"/>
                          </a:rPr>
                          <m:t>2</m:t>
                        </m:r>
                      </m:sup>
                    </m:sSup>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𝑒</m:t>
                            </m:r>
                          </m:num>
                          <m:den>
                            <m:r>
                              <a:rPr lang="en-GB" sz="2800" b="0" i="1" smtClean="0">
                                <a:latin typeface="Cambria Math" panose="02040503050406030204" pitchFamily="18" charset="0"/>
                              </a:rPr>
                              <m:t>𝑚</m:t>
                            </m:r>
                          </m:den>
                        </m:f>
                        <m:r>
                          <a:rPr lang="en-GB" sz="2800" b="0" i="1" smtClean="0">
                            <a:latin typeface="Cambria Math" panose="02040503050406030204" pitchFamily="18" charset="0"/>
                          </a:rPr>
                          <m:t>)</m:t>
                        </m:r>
                      </m:e>
                      <m:sup>
                        <m:r>
                          <a:rPr lang="en-GB" sz="2800" b="0" i="1" smtClean="0">
                            <a:latin typeface="Cambria Math" panose="02040503050406030204" pitchFamily="18" charset="0"/>
                          </a:rPr>
                          <m:t>2</m:t>
                        </m:r>
                      </m:sup>
                    </m:sSup>
                  </m:oMath>
                </a14:m>
                <a:endParaRPr lang="en-GB" sz="2800" dirty="0"/>
              </a:p>
              <a:p>
                <a:r>
                  <a:rPr lang="en-GB" sz="2800" dirty="0">
                    <a:solidFill>
                      <a:srgbClr val="FF0000"/>
                    </a:solidFill>
                  </a:rPr>
                  <a:t>Equate both equations</a:t>
                </a:r>
                <a:r>
                  <a:rPr lang="en-GB" sz="2800" dirty="0"/>
                  <a:t>  </a:t>
                </a:r>
                <a14:m>
                  <m:oMath xmlns:m="http://schemas.openxmlformats.org/officeDocument/2006/math">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m:t>
                        </m:r>
                        <m:r>
                          <a:rPr lang="en-GB" sz="2800" b="0" i="1" smtClean="0">
                            <a:latin typeface="Cambria Math" panose="02040503050406030204" pitchFamily="18" charset="0"/>
                          </a:rPr>
                          <m:t>𝐵𝑟</m:t>
                        </m:r>
                        <m:r>
                          <a:rPr lang="en-GB" sz="2800" b="0" i="1" smtClean="0">
                            <a:latin typeface="Cambria Math" panose="02040503050406030204" pitchFamily="18" charset="0"/>
                          </a:rPr>
                          <m:t>)</m:t>
                        </m:r>
                      </m:e>
                      <m:sup>
                        <m:r>
                          <a:rPr lang="en-GB" sz="2800" b="0" i="1" smtClean="0">
                            <a:latin typeface="Cambria Math" panose="02040503050406030204" pitchFamily="18" charset="0"/>
                          </a:rPr>
                          <m:t>2</m:t>
                        </m:r>
                      </m:sup>
                    </m:sSup>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𝑒</m:t>
                            </m:r>
                          </m:num>
                          <m:den>
                            <m:r>
                              <a:rPr lang="en-GB" sz="2800" b="0" i="1" smtClean="0">
                                <a:latin typeface="Cambria Math" panose="02040503050406030204" pitchFamily="18" charset="0"/>
                              </a:rPr>
                              <m:t>𝑚</m:t>
                            </m:r>
                          </m:den>
                        </m:f>
                        <m:r>
                          <a:rPr lang="en-GB" sz="2800" b="0" i="1" smtClean="0">
                            <a:latin typeface="Cambria Math" panose="02040503050406030204" pitchFamily="18" charset="0"/>
                          </a:rPr>
                          <m:t>)</m:t>
                        </m:r>
                      </m:e>
                      <m:sup>
                        <m:r>
                          <a:rPr lang="en-GB" sz="2800" b="0" i="1" smtClean="0">
                            <a:latin typeface="Cambria Math" panose="02040503050406030204" pitchFamily="18" charset="0"/>
                          </a:rPr>
                          <m:t>2</m:t>
                        </m:r>
                      </m:sup>
                    </m:sSup>
                  </m:oMath>
                </a14:m>
                <a:r>
                  <a:rPr lang="en-GB" sz="2800" dirty="0"/>
                  <a:t>=</a:t>
                </a:r>
                <a14:m>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2</m:t>
                        </m:r>
                        <m:r>
                          <a:rPr lang="en-GB" sz="2800" b="0" i="1" smtClean="0">
                            <a:latin typeface="Cambria Math" panose="02040503050406030204" pitchFamily="18" charset="0"/>
                          </a:rPr>
                          <m:t>𝑒𝑉</m:t>
                        </m:r>
                      </m:num>
                      <m:den>
                        <m:r>
                          <a:rPr lang="en-GB" sz="2800" b="0" i="1" smtClean="0">
                            <a:latin typeface="Cambria Math" panose="02040503050406030204" pitchFamily="18" charset="0"/>
                          </a:rPr>
                          <m:t>𝑚</m:t>
                        </m:r>
                      </m:den>
                    </m:f>
                  </m:oMath>
                </a14:m>
                <a:endParaRPr lang="en-GB" sz="2800" dirty="0"/>
              </a:p>
              <a:p>
                <a:r>
                  <a:rPr lang="en-GB" sz="2800" dirty="0">
                    <a:solidFill>
                      <a:srgbClr val="FF0000"/>
                    </a:solidFill>
                  </a:rPr>
                  <a:t>Cancel</a:t>
                </a:r>
                <a:r>
                  <a:rPr lang="en-GB" sz="2800" dirty="0"/>
                  <a:t> </a:t>
                </a:r>
                <a14:m>
                  <m:oMath xmlns:m="http://schemas.openxmlformats.org/officeDocument/2006/math">
                    <m:f>
                      <m:fPr>
                        <m:type m:val="skw"/>
                        <m:ctrlPr>
                          <a:rPr lang="en-GB" sz="2800" i="1" smtClean="0">
                            <a:latin typeface="Cambria Math" panose="02040503050406030204" pitchFamily="18" charset="0"/>
                          </a:rPr>
                        </m:ctrlPr>
                      </m:fPr>
                      <m:num>
                        <m:r>
                          <a:rPr lang="en-GB" sz="2800" b="0" i="1" smtClean="0">
                            <a:latin typeface="Cambria Math" panose="02040503050406030204" pitchFamily="18" charset="0"/>
                          </a:rPr>
                          <m:t>𝑒</m:t>
                        </m:r>
                      </m:num>
                      <m:den>
                        <m:r>
                          <a:rPr lang="en-GB" sz="2800" b="0" i="1" smtClean="0">
                            <a:latin typeface="Cambria Math" panose="02040503050406030204" pitchFamily="18" charset="0"/>
                          </a:rPr>
                          <m:t>𝑚</m:t>
                        </m:r>
                      </m:den>
                    </m:f>
                  </m:oMath>
                </a14:m>
                <a:r>
                  <a:rPr lang="en-GB" sz="2800" dirty="0"/>
                  <a:t> 	</a:t>
                </a:r>
                <a14:m>
                  <m:oMath xmlns:m="http://schemas.openxmlformats.org/officeDocument/2006/math">
                    <m:sSup>
                      <m:sSupPr>
                        <m:ctrlPr>
                          <a:rPr lang="en-GB" sz="2800" i="1" smtClean="0">
                            <a:latin typeface="Cambria Math" panose="02040503050406030204" pitchFamily="18" charset="0"/>
                          </a:rPr>
                        </m:ctrlPr>
                      </m:sSupPr>
                      <m:e>
                        <m:r>
                          <a:rPr lang="en-GB" sz="2800" b="0" i="1" smtClean="0">
                            <a:latin typeface="Cambria Math" panose="02040503050406030204" pitchFamily="18" charset="0"/>
                          </a:rPr>
                          <m:t>(</m:t>
                        </m:r>
                        <m:r>
                          <a:rPr lang="en-GB" sz="2800" b="0" i="1" smtClean="0">
                            <a:latin typeface="Cambria Math" panose="02040503050406030204" pitchFamily="18" charset="0"/>
                          </a:rPr>
                          <m:t>𝐵𝑟</m:t>
                        </m:r>
                        <m:r>
                          <a:rPr lang="en-GB" sz="2800" b="0" i="1" smtClean="0">
                            <a:latin typeface="Cambria Math" panose="02040503050406030204" pitchFamily="18" charset="0"/>
                          </a:rPr>
                          <m:t>)</m:t>
                        </m:r>
                      </m:e>
                      <m:sup>
                        <m:r>
                          <a:rPr lang="en-GB" sz="2800" b="0" i="1" smtClean="0">
                            <a:latin typeface="Cambria Math" panose="02040503050406030204" pitchFamily="18" charset="0"/>
                          </a:rPr>
                          <m:t>2</m:t>
                        </m:r>
                      </m:sup>
                    </m:sSup>
                    <m:f>
                      <m:fPr>
                        <m:ctrlPr>
                          <a:rPr lang="en-GB" sz="2800" i="1" smtClean="0">
                            <a:latin typeface="Cambria Math" panose="02040503050406030204" pitchFamily="18" charset="0"/>
                          </a:rPr>
                        </m:ctrlPr>
                      </m:fPr>
                      <m:num>
                        <m:r>
                          <a:rPr lang="en-GB" sz="2800" b="0" i="1" smtClean="0">
                            <a:latin typeface="Cambria Math" panose="02040503050406030204" pitchFamily="18" charset="0"/>
                          </a:rPr>
                          <m:t>𝑒</m:t>
                        </m:r>
                      </m:num>
                      <m:den>
                        <m:r>
                          <a:rPr lang="en-GB" sz="2800" b="0" i="1" smtClean="0">
                            <a:latin typeface="Cambria Math" panose="02040503050406030204" pitchFamily="18" charset="0"/>
                          </a:rPr>
                          <m:t>𝑚</m:t>
                        </m:r>
                      </m:den>
                    </m:f>
                    <m:r>
                      <a:rPr lang="en-GB" sz="2800" b="0" i="1" smtClean="0">
                        <a:latin typeface="Cambria Math" panose="02040503050406030204" pitchFamily="18" charset="0"/>
                      </a:rPr>
                      <m:t>=2</m:t>
                    </m:r>
                    <m:r>
                      <a:rPr lang="en-GB" sz="2800" b="0" i="1" smtClean="0">
                        <a:latin typeface="Cambria Math" panose="02040503050406030204" pitchFamily="18" charset="0"/>
                      </a:rPr>
                      <m:t>𝑉</m:t>
                    </m:r>
                  </m:oMath>
                </a14:m>
                <a:endParaRPr lang="en-GB" sz="2800" b="0" dirty="0"/>
              </a:p>
              <a:p>
                <a14:m>
                  <m:oMath xmlns:m="http://schemas.openxmlformats.org/officeDocument/2006/math">
                    <m:sSup>
                      <m:sSupPr>
                        <m:ctrlPr>
                          <a:rPr lang="en-GB" sz="2800" i="1" smtClean="0">
                            <a:latin typeface="Cambria Math" panose="02040503050406030204" pitchFamily="18" charset="0"/>
                          </a:rPr>
                        </m:ctrlPr>
                      </m:sSupPr>
                      <m:e>
                        <m:r>
                          <m:rPr>
                            <m:nor/>
                          </m:rPr>
                          <a:rPr lang="en-GB" sz="2800" dirty="0" smtClean="0">
                            <a:solidFill>
                              <a:srgbClr val="FF0000"/>
                            </a:solidFill>
                          </a:rPr>
                          <m:t>Divide</m:t>
                        </m:r>
                        <m:r>
                          <m:rPr>
                            <m:nor/>
                          </m:rPr>
                          <a:rPr lang="en-GB" sz="2800" dirty="0" smtClean="0">
                            <a:solidFill>
                              <a:srgbClr val="FF0000"/>
                            </a:solidFill>
                          </a:rPr>
                          <m:t> </m:t>
                        </m:r>
                        <m:r>
                          <m:rPr>
                            <m:nor/>
                          </m:rPr>
                          <a:rPr lang="en-GB" sz="2800" dirty="0" smtClean="0">
                            <a:solidFill>
                              <a:srgbClr val="FF0000"/>
                            </a:solidFill>
                          </a:rPr>
                          <m:t>by</m:t>
                        </m:r>
                        <m:r>
                          <a:rPr lang="en-GB" sz="2800" b="0" i="1" dirty="0" smtClean="0">
                            <a:solidFill>
                              <a:srgbClr val="FF0000"/>
                            </a:solidFill>
                            <a:latin typeface="Cambria Math" panose="02040503050406030204" pitchFamily="18" charset="0"/>
                          </a:rPr>
                          <m:t> </m:t>
                        </m:r>
                        <m:r>
                          <a:rPr lang="en-GB" sz="2800" b="0" i="1" smtClean="0">
                            <a:latin typeface="Cambria Math" panose="02040503050406030204" pitchFamily="18" charset="0"/>
                          </a:rPr>
                          <m:t>(</m:t>
                        </m:r>
                        <m:r>
                          <a:rPr lang="en-GB" sz="2800" b="0" i="1" smtClean="0">
                            <a:latin typeface="Cambria Math" panose="02040503050406030204" pitchFamily="18" charset="0"/>
                          </a:rPr>
                          <m:t>𝐵𝑟</m:t>
                        </m:r>
                        <m:r>
                          <a:rPr lang="en-GB" sz="2800" b="0" i="1" smtClean="0">
                            <a:latin typeface="Cambria Math" panose="02040503050406030204" pitchFamily="18" charset="0"/>
                          </a:rPr>
                          <m:t>)</m:t>
                        </m:r>
                      </m:e>
                      <m:sup>
                        <m:r>
                          <a:rPr lang="en-GB" sz="2800" b="0" i="1" smtClean="0">
                            <a:latin typeface="Cambria Math" panose="02040503050406030204" pitchFamily="18" charset="0"/>
                          </a:rPr>
                          <m:t>2</m:t>
                        </m:r>
                      </m:sup>
                    </m:sSup>
                  </m:oMath>
                </a14:m>
                <a:r>
                  <a:rPr lang="en-GB" sz="2800" dirty="0"/>
                  <a:t> 				</a:t>
                </a:r>
                <a14:m>
                  <m:oMath xmlns:m="http://schemas.openxmlformats.org/officeDocument/2006/math">
                    <m:f>
                      <m:fPr>
                        <m:ctrlPr>
                          <a:rPr lang="en-GB" sz="2800" i="1" smtClean="0">
                            <a:latin typeface="Cambria Math" panose="02040503050406030204" pitchFamily="18" charset="0"/>
                          </a:rPr>
                        </m:ctrlPr>
                      </m:fPr>
                      <m:num>
                        <m:r>
                          <a:rPr lang="en-GB" sz="2800" b="0" i="1" smtClean="0">
                            <a:latin typeface="Cambria Math" panose="02040503050406030204" pitchFamily="18" charset="0"/>
                          </a:rPr>
                          <m:t>𝑒</m:t>
                        </m:r>
                      </m:num>
                      <m:den>
                        <m:r>
                          <a:rPr lang="en-GB" sz="2800" b="0" i="1" smtClean="0">
                            <a:latin typeface="Cambria Math" panose="02040503050406030204" pitchFamily="18" charset="0"/>
                          </a:rPr>
                          <m:t>𝑚</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2</m:t>
                        </m:r>
                        <m:r>
                          <a:rPr lang="en-GB" sz="2800" b="0" i="1" smtClean="0">
                            <a:latin typeface="Cambria Math" panose="02040503050406030204" pitchFamily="18" charset="0"/>
                          </a:rPr>
                          <m:t>𝑉</m:t>
                        </m:r>
                      </m:num>
                      <m:den>
                        <m:sSup>
                          <m:sSupPr>
                            <m:ctrlPr>
                              <a:rPr lang="en-GB" sz="2800" i="1" smtClean="0">
                                <a:latin typeface="Cambria Math" panose="02040503050406030204" pitchFamily="18" charset="0"/>
                              </a:rPr>
                            </m:ctrlPr>
                          </m:sSupPr>
                          <m:e>
                            <m:r>
                              <a:rPr lang="en-GB" sz="2800" b="0" i="1" smtClean="0">
                                <a:latin typeface="Cambria Math" panose="02040503050406030204" pitchFamily="18" charset="0"/>
                              </a:rPr>
                              <m:t>(</m:t>
                            </m:r>
                            <m:r>
                              <a:rPr lang="en-GB" sz="2800" b="0" i="1" smtClean="0">
                                <a:latin typeface="Cambria Math" panose="02040503050406030204" pitchFamily="18" charset="0"/>
                              </a:rPr>
                              <m:t>𝐵𝑟</m:t>
                            </m:r>
                            <m:r>
                              <a:rPr lang="en-GB" sz="2800" b="0" i="1" smtClean="0">
                                <a:latin typeface="Cambria Math" panose="02040503050406030204" pitchFamily="18" charset="0"/>
                              </a:rPr>
                              <m:t>)</m:t>
                            </m:r>
                          </m:e>
                          <m:sup>
                            <m:r>
                              <a:rPr lang="en-GB" sz="2800" b="0" i="1" smtClean="0">
                                <a:latin typeface="Cambria Math" panose="02040503050406030204" pitchFamily="18" charset="0"/>
                              </a:rPr>
                              <m:t>2</m:t>
                            </m:r>
                          </m:sup>
                        </m:sSup>
                      </m:den>
                    </m:f>
                  </m:oMath>
                </a14:m>
                <a:endParaRPr lang="en-GB"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64326" y="1838688"/>
                <a:ext cx="10515600" cy="4351338"/>
              </a:xfrm>
              <a:blipFill>
                <a:blip r:embed="rId2"/>
                <a:stretch>
                  <a:fillRect l="-1101"/>
                </a:stretch>
              </a:blipFill>
            </p:spPr>
            <p:txBody>
              <a:bodyPr/>
              <a:lstStyle/>
              <a:p>
                <a:r>
                  <a:rPr lang="en-GB">
                    <a:noFill/>
                  </a:rPr>
                  <a:t> </a:t>
                </a:r>
              </a:p>
            </p:txBody>
          </p:sp>
        </mc:Fallback>
      </mc:AlternateContent>
    </p:spTree>
    <p:extLst>
      <p:ext uri="{BB962C8B-B14F-4D97-AF65-F5344CB8AC3E}">
        <p14:creationId xmlns:p14="http://schemas.microsoft.com/office/powerpoint/2010/main" val="46082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Almost There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70782"/>
                <a:ext cx="10515600" cy="5052847"/>
              </a:xfrm>
            </p:spPr>
            <p:txBody>
              <a:bodyPr/>
              <a:lstStyle/>
              <a:p>
                <a:pPr marL="0" indent="0">
                  <a:buNone/>
                </a:pPr>
                <a14:m>
                  <m:oMathPara xmlns:m="http://schemas.openxmlformats.org/officeDocument/2006/math">
                    <m:oMathParaPr>
                      <m:jc m:val="centerGroup"/>
                    </m:oMathParaPr>
                    <m:oMath xmlns:m="http://schemas.openxmlformats.org/officeDocument/2006/math">
                      <m:f>
                        <m:fPr>
                          <m:ctrlPr>
                            <a:rPr lang="en-GB" sz="4000" i="1" smtClean="0">
                              <a:latin typeface="Cambria Math" panose="02040503050406030204" pitchFamily="18" charset="0"/>
                            </a:rPr>
                          </m:ctrlPr>
                        </m:fPr>
                        <m:num>
                          <m:r>
                            <a:rPr lang="en-GB" sz="4000" b="0" i="1" smtClean="0">
                              <a:latin typeface="Cambria Math" panose="02040503050406030204" pitchFamily="18" charset="0"/>
                            </a:rPr>
                            <m:t>𝑒</m:t>
                          </m:r>
                        </m:num>
                        <m:den>
                          <m:r>
                            <a:rPr lang="en-GB" sz="4000" b="0" i="1" smtClean="0">
                              <a:latin typeface="Cambria Math" panose="02040503050406030204" pitchFamily="18" charset="0"/>
                            </a:rPr>
                            <m:t>𝑚</m:t>
                          </m:r>
                        </m:den>
                      </m:f>
                      <m:r>
                        <a:rPr lang="en-GB" sz="4000" b="0" i="1" smtClean="0">
                          <a:latin typeface="Cambria Math" panose="02040503050406030204" pitchFamily="18" charset="0"/>
                        </a:rPr>
                        <m:t>=</m:t>
                      </m:r>
                      <m:f>
                        <m:fPr>
                          <m:ctrlPr>
                            <a:rPr lang="en-GB" sz="4000" b="0" i="1" smtClean="0">
                              <a:latin typeface="Cambria Math" panose="02040503050406030204" pitchFamily="18" charset="0"/>
                            </a:rPr>
                          </m:ctrlPr>
                        </m:fPr>
                        <m:num>
                          <m:r>
                            <a:rPr lang="en-GB" sz="4000" b="0" i="1" smtClean="0">
                              <a:latin typeface="Cambria Math" panose="02040503050406030204" pitchFamily="18" charset="0"/>
                            </a:rPr>
                            <m:t>2</m:t>
                          </m:r>
                          <m:r>
                            <a:rPr lang="en-GB" sz="4000" b="0" i="1" smtClean="0">
                              <a:latin typeface="Cambria Math" panose="02040503050406030204" pitchFamily="18" charset="0"/>
                            </a:rPr>
                            <m:t>𝑉</m:t>
                          </m:r>
                        </m:num>
                        <m:den>
                          <m:sSup>
                            <m:sSupPr>
                              <m:ctrlPr>
                                <a:rPr lang="en-GB" sz="4000" i="1" smtClean="0">
                                  <a:latin typeface="Cambria Math" panose="02040503050406030204" pitchFamily="18" charset="0"/>
                                </a:rPr>
                              </m:ctrlPr>
                            </m:sSupPr>
                            <m:e>
                              <m:r>
                                <a:rPr lang="en-GB" sz="4000" b="0" i="1" smtClean="0">
                                  <a:latin typeface="Cambria Math" panose="02040503050406030204" pitchFamily="18" charset="0"/>
                                </a:rPr>
                                <m:t>(</m:t>
                              </m:r>
                              <m:r>
                                <a:rPr lang="en-GB" sz="4000" b="0" i="1" smtClean="0">
                                  <a:latin typeface="Cambria Math" panose="02040503050406030204" pitchFamily="18" charset="0"/>
                                </a:rPr>
                                <m:t>𝐵𝑟</m:t>
                              </m:r>
                              <m:r>
                                <a:rPr lang="en-GB" sz="4000" b="0" i="1" smtClean="0">
                                  <a:latin typeface="Cambria Math" panose="02040503050406030204" pitchFamily="18" charset="0"/>
                                </a:rPr>
                                <m:t>)</m:t>
                              </m:r>
                            </m:e>
                            <m:sup>
                              <m:r>
                                <a:rPr lang="en-GB" sz="4000" b="0" i="1" smtClean="0">
                                  <a:latin typeface="Cambria Math" panose="02040503050406030204" pitchFamily="18" charset="0"/>
                                </a:rPr>
                                <m:t>2</m:t>
                              </m:r>
                            </m:sup>
                          </m:sSup>
                        </m:den>
                      </m:f>
                    </m:oMath>
                  </m:oMathPara>
                </a14:m>
                <a:endParaRPr lang="en-GB" sz="4000" dirty="0"/>
              </a:p>
              <a:p>
                <a:pPr marL="0" indent="0">
                  <a:buNone/>
                </a:pPr>
                <a:r>
                  <a:rPr lang="en-GB" dirty="0"/>
                  <a:t>Now we have three variables which we can easily obtain:</a:t>
                </a:r>
              </a:p>
              <a:p>
                <a:r>
                  <a:rPr lang="en-GB" dirty="0"/>
                  <a:t>The voltage </a:t>
                </a:r>
                <a14:m>
                  <m:oMath xmlns:m="http://schemas.openxmlformats.org/officeDocument/2006/math">
                    <m:r>
                      <a:rPr lang="en-GB" i="1">
                        <a:latin typeface="Cambria Math" panose="02040503050406030204" pitchFamily="18" charset="0"/>
                      </a:rPr>
                      <m:t>𝑉</m:t>
                    </m:r>
                  </m:oMath>
                </a14:m>
                <a:r>
                  <a:rPr lang="en-GB" dirty="0"/>
                  <a:t> is available from the power supply </a:t>
                </a:r>
              </a:p>
              <a:p>
                <a:r>
                  <a:rPr lang="en-GB" dirty="0"/>
                  <a:t>The magnetic field is generated by the Helmholtz coils and is portioned to the applied current:</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r>
                        <a:rPr lang="en-GB" b="0" i="1" smtClean="0">
                          <a:latin typeface="Cambria Math" panose="02040503050406030204" pitchFamily="18" charset="0"/>
                        </a:rPr>
                        <m:t>=</m:t>
                      </m:r>
                      <m:r>
                        <a:rPr lang="en-GB" b="0" i="1" smtClean="0">
                          <a:latin typeface="Cambria Math" panose="02040503050406030204" pitchFamily="18" charset="0"/>
                        </a:rPr>
                        <m:t>𝑘𝐼</m:t>
                      </m:r>
                    </m:oMath>
                  </m:oMathPara>
                </a14:m>
                <a:endParaRPr lang="en-GB" b="0" i="1" dirty="0">
                  <a:latin typeface="Cambria Math" panose="02040503050406030204" pitchFamily="18" charset="0"/>
                </a:endParaRPr>
              </a:p>
              <a:p>
                <a:pPr lvl="1"/>
                <a:r>
                  <a:rPr lang="en-GB" sz="2000" dirty="0"/>
                  <a:t>The k value for this apparatus is (0.741 ± 0.007 </a:t>
                </a:r>
                <a:r>
                  <a:rPr lang="en-GB" sz="2000" dirty="0" err="1"/>
                  <a:t>mT</a:t>
                </a:r>
                <a:r>
                  <a:rPr lang="en-GB" sz="2000" dirty="0"/>
                  <a:t>/A) </a:t>
                </a:r>
              </a:p>
              <a:p>
                <a:r>
                  <a:rPr lang="en-GB" sz="2400" dirty="0"/>
                  <a:t>The radius can be measured using the rulers attached to the glass sphere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70782"/>
                <a:ext cx="10515600" cy="5052847"/>
              </a:xfrm>
              <a:blipFill>
                <a:blip r:embed="rId2"/>
                <a:stretch>
                  <a:fillRect l="-1217"/>
                </a:stretch>
              </a:blipFill>
            </p:spPr>
            <p:txBody>
              <a:bodyPr/>
              <a:lstStyle/>
              <a:p>
                <a:r>
                  <a:rPr lang="en-GB">
                    <a:noFill/>
                  </a:rPr>
                  <a:t> </a:t>
                </a:r>
              </a:p>
            </p:txBody>
          </p:sp>
        </mc:Fallback>
      </mc:AlternateContent>
    </p:spTree>
    <p:extLst>
      <p:ext uri="{BB962C8B-B14F-4D97-AF65-F5344CB8AC3E}">
        <p14:creationId xmlns:p14="http://schemas.microsoft.com/office/powerpoint/2010/main" val="168888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Video</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101891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Procedure</a:t>
            </a:r>
          </a:p>
        </p:txBody>
      </p:sp>
      <p:sp>
        <p:nvSpPr>
          <p:cNvPr id="3" name="Content Placeholder 2"/>
          <p:cNvSpPr>
            <a:spLocks noGrp="1"/>
          </p:cNvSpPr>
          <p:nvPr>
            <p:ph idx="1"/>
          </p:nvPr>
        </p:nvSpPr>
        <p:spPr/>
        <p:txBody>
          <a:bodyPr/>
          <a:lstStyle/>
          <a:p>
            <a:r>
              <a:rPr lang="en-GB" dirty="0"/>
              <a:t>Turn all dials to zero and switch on the power</a:t>
            </a:r>
          </a:p>
          <a:p>
            <a:r>
              <a:rPr lang="en-GB" dirty="0"/>
              <a:t>Set the beam potential to </a:t>
            </a:r>
            <a:r>
              <a:rPr lang="en-GB" i="1" dirty="0"/>
              <a:t>V</a:t>
            </a:r>
            <a:r>
              <a:rPr lang="en-GB" dirty="0"/>
              <a:t> = 120V </a:t>
            </a:r>
          </a:p>
          <a:p>
            <a:pPr marL="0" indent="0">
              <a:buNone/>
            </a:pPr>
            <a:r>
              <a:rPr lang="en-GB" b="1" dirty="0"/>
              <a:t>Question: What does the beam look like? Can you explain it? </a:t>
            </a:r>
          </a:p>
          <a:p>
            <a:r>
              <a:rPr lang="en-GB" dirty="0"/>
              <a:t>Now crank the voltage up to </a:t>
            </a:r>
            <a:r>
              <a:rPr lang="en-GB" i="1" dirty="0"/>
              <a:t>V</a:t>
            </a:r>
            <a:r>
              <a:rPr lang="en-GB" dirty="0"/>
              <a:t> = 250V (Don’t go higher than this!) </a:t>
            </a:r>
          </a:p>
          <a:p>
            <a:pPr marL="0" indent="0">
              <a:buNone/>
            </a:pPr>
            <a:r>
              <a:rPr lang="en-GB" b="1" dirty="0"/>
              <a:t>Question: What does the beam look like now compared to the 120V case? Can you explain why it is different? </a:t>
            </a:r>
          </a:p>
          <a:p>
            <a:r>
              <a:rPr lang="en-GB" dirty="0"/>
              <a:t>Adjust the 50V display to give a narrow, well defined electron beam </a:t>
            </a:r>
          </a:p>
          <a:p>
            <a:r>
              <a:rPr lang="en-GB" dirty="0"/>
              <a:t>Adjust the Helmholtz coils power supply and look for the current </a:t>
            </a:r>
            <a:r>
              <a:rPr lang="en-GB" i="1" dirty="0"/>
              <a:t>I</a:t>
            </a:r>
            <a:r>
              <a:rPr lang="en-GB" dirty="0"/>
              <a:t> at which the electron beam is deflected into a closed orbit   </a:t>
            </a:r>
          </a:p>
        </p:txBody>
      </p:sp>
    </p:spTree>
    <p:extLst>
      <p:ext uri="{BB962C8B-B14F-4D97-AF65-F5344CB8AC3E}">
        <p14:creationId xmlns:p14="http://schemas.microsoft.com/office/powerpoint/2010/main" val="170931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http://i.stack.imgur.com/HJMx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44609" y="1159419"/>
            <a:ext cx="690278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08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Motivation	</a:t>
            </a:r>
          </a:p>
        </p:txBody>
      </p:sp>
      <p:sp>
        <p:nvSpPr>
          <p:cNvPr id="3" name="Content Placeholder 2"/>
          <p:cNvSpPr>
            <a:spLocks noGrp="1"/>
          </p:cNvSpPr>
          <p:nvPr>
            <p:ph idx="1"/>
          </p:nvPr>
        </p:nvSpPr>
        <p:spPr/>
        <p:txBody>
          <a:bodyPr>
            <a:normAutofit/>
          </a:bodyPr>
          <a:lstStyle/>
          <a:p>
            <a:r>
              <a:rPr lang="en-GB" dirty="0"/>
              <a:t>In 1897 JJ Thomson set out to prove that cathode rays originating from a heated cathode (electron gun), were actually a stream of small negatively charged particles called electrons </a:t>
            </a:r>
          </a:p>
          <a:p>
            <a:r>
              <a:rPr lang="en-GB" dirty="0"/>
              <a:t>From Maxwell's theory on electromagnetism he knew that charged particles could be deflected in electric and magnetic fields.</a:t>
            </a:r>
          </a:p>
          <a:p>
            <a:r>
              <a:rPr lang="en-GB" dirty="0"/>
              <a:t>By deflecting electrons in electric and magnetic fields, Thomson was able to successfully determine the charge-mass ratio of an electron and provided the first evidence that atoms were in fact not fundamental building blocks of matter  </a:t>
            </a:r>
          </a:p>
          <a:p>
            <a:r>
              <a:rPr lang="en-GB" dirty="0"/>
              <a:t>Today you will carry out a very similar experiment and find e/m for yourselves!</a:t>
            </a:r>
          </a:p>
        </p:txBody>
      </p:sp>
    </p:spTree>
    <p:extLst>
      <p:ext uri="{BB962C8B-B14F-4D97-AF65-F5344CB8AC3E}">
        <p14:creationId xmlns:p14="http://schemas.microsoft.com/office/powerpoint/2010/main" val="415787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Use the sliders and mirrors to measure the diameter of orbit</a:t>
            </a:r>
          </a:p>
          <a:p>
            <a:r>
              <a:rPr lang="en-GB" dirty="0"/>
              <a:t>Move the left slide so that its inner edge, mirror image and escape aperture lie on the same line of sight  </a:t>
            </a:r>
          </a:p>
          <a:p>
            <a:r>
              <a:rPr lang="en-GB" dirty="0"/>
              <a:t>Move the right slide so that its inner edge, mirror image and the right hand side of the circular electron beam all lie on the same line of sight</a:t>
            </a:r>
          </a:p>
          <a:p>
            <a:pPr marL="0" indent="0">
              <a:buNone/>
            </a:pPr>
            <a:r>
              <a:rPr lang="en-GB" b="1" dirty="0"/>
              <a:t>Question: Why are mirrors and sliders used? </a:t>
            </a:r>
          </a:p>
        </p:txBody>
      </p:sp>
    </p:spTree>
    <p:extLst>
      <p:ext uri="{BB962C8B-B14F-4D97-AF65-F5344CB8AC3E}">
        <p14:creationId xmlns:p14="http://schemas.microsoft.com/office/powerpoint/2010/main" val="112595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Answer</a:t>
            </a:r>
          </a:p>
        </p:txBody>
      </p:sp>
      <p:sp>
        <p:nvSpPr>
          <p:cNvPr id="3" name="Content Placeholder 2"/>
          <p:cNvSpPr>
            <a:spLocks noGrp="1"/>
          </p:cNvSpPr>
          <p:nvPr>
            <p:ph idx="1"/>
          </p:nvPr>
        </p:nvSpPr>
        <p:spPr>
          <a:xfrm>
            <a:off x="838200" y="1825625"/>
            <a:ext cx="10515600" cy="577941"/>
          </a:xfrm>
        </p:spPr>
        <p:txBody>
          <a:bodyPr/>
          <a:lstStyle/>
          <a:p>
            <a:pPr marL="0" indent="0">
              <a:buNone/>
            </a:pPr>
            <a:r>
              <a:rPr lang="en-GB" dirty="0"/>
              <a:t>To eliminate parallax error </a:t>
            </a:r>
          </a:p>
          <a:p>
            <a:pPr marL="0" indent="0">
              <a:buNone/>
            </a:pPr>
            <a:endParaRPr lang="en-GB" dirty="0"/>
          </a:p>
          <a:p>
            <a:pPr marL="0" indent="0">
              <a:buNone/>
            </a:pPr>
            <a:endParaRPr lang="en-GB" dirty="0"/>
          </a:p>
        </p:txBody>
      </p:sp>
      <p:pic>
        <p:nvPicPr>
          <p:cNvPr id="2056" name="Picture 8" descr="https://upload.wikimedia.org/wikipedia/commons/c/cf/Parallax_pointer_err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0923" y="2403566"/>
            <a:ext cx="4400550"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19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fade">
                                      <p:cBhvr>
                                        <p:cTn id="12"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Final Result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Measure the diameter (Don’t forget uncertainties!) and remember to halve your result to get the radius </a:t>
                </a:r>
              </a:p>
              <a:p>
                <a:r>
                  <a:rPr lang="en-GB" dirty="0"/>
                  <a:t>Write down all required quantities and use our derived formula to calculate </a:t>
                </a:r>
                <a14:m>
                  <m:oMath xmlns:m="http://schemas.openxmlformats.org/officeDocument/2006/math">
                    <m:f>
                      <m:fPr>
                        <m:type m:val="skw"/>
                        <m:ctrlPr>
                          <a:rPr lang="en-GB" i="1" smtClean="0">
                            <a:latin typeface="Cambria Math" panose="02040503050406030204" pitchFamily="18" charset="0"/>
                          </a:rPr>
                        </m:ctrlPr>
                      </m:fPr>
                      <m:num>
                        <m:r>
                          <a:rPr lang="en-GB" b="0" i="1" smtClean="0">
                            <a:latin typeface="Cambria Math" panose="02040503050406030204" pitchFamily="18" charset="0"/>
                          </a:rPr>
                          <m:t>𝑒</m:t>
                        </m:r>
                      </m:num>
                      <m:den>
                        <m:r>
                          <a:rPr lang="en-GB" b="0" i="1" smtClean="0">
                            <a:latin typeface="Cambria Math" panose="02040503050406030204" pitchFamily="18" charset="0"/>
                          </a:rPr>
                          <m:t>𝑚</m:t>
                        </m:r>
                      </m:den>
                    </m:f>
                  </m:oMath>
                </a14:m>
                <a:endParaRPr lang="en-GB" dirty="0"/>
              </a:p>
              <a:p>
                <a:pPr marL="0" indent="0">
                  <a:buNone/>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𝑒</m:t>
                          </m:r>
                        </m:num>
                        <m:den>
                          <m:r>
                            <a:rPr lang="en-GB" i="1">
                              <a:latin typeface="Cambria Math" panose="02040503050406030204" pitchFamily="18" charset="0"/>
                            </a:rPr>
                            <m:t>𝑚</m:t>
                          </m:r>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2</m:t>
                          </m:r>
                          <m:r>
                            <a:rPr lang="en-GB" i="1">
                              <a:latin typeface="Cambria Math" panose="02040503050406030204" pitchFamily="18" charset="0"/>
                            </a:rPr>
                            <m:t>𝑉</m:t>
                          </m:r>
                        </m:num>
                        <m:den>
                          <m:sSup>
                            <m:sSupPr>
                              <m:ctrlPr>
                                <a:rPr lang="en-GB" i="1">
                                  <a:latin typeface="Cambria Math" panose="02040503050406030204" pitchFamily="18" charset="0"/>
                                </a:rPr>
                              </m:ctrlPr>
                            </m:sSupPr>
                            <m:e>
                              <m:r>
                                <a:rPr lang="en-GB" i="1">
                                  <a:latin typeface="Cambria Math" panose="02040503050406030204" pitchFamily="18" charset="0"/>
                                </a:rPr>
                                <m:t>(</m:t>
                              </m:r>
                              <m:r>
                                <a:rPr lang="en-GB" b="0" i="1" smtClean="0">
                                  <a:latin typeface="Cambria Math" panose="02040503050406030204" pitchFamily="18" charset="0"/>
                                </a:rPr>
                                <m:t>𝑘𝐼</m:t>
                              </m:r>
                              <m:r>
                                <a:rPr lang="en-GB" i="1">
                                  <a:latin typeface="Cambria Math" panose="02040503050406030204" pitchFamily="18" charset="0"/>
                                </a:rPr>
                                <m:t>𝑟</m:t>
                              </m:r>
                              <m:r>
                                <a:rPr lang="en-GB" i="1">
                                  <a:latin typeface="Cambria Math" panose="02040503050406030204" pitchFamily="18" charset="0"/>
                                </a:rPr>
                                <m:t>)</m:t>
                              </m:r>
                            </m:e>
                            <m:sup>
                              <m:r>
                                <a:rPr lang="en-GB" i="1">
                                  <a:latin typeface="Cambria Math" panose="02040503050406030204" pitchFamily="18" charset="0"/>
                                </a:rPr>
                                <m:t>2</m:t>
                              </m:r>
                            </m:sup>
                          </m:sSup>
                        </m:den>
                      </m:f>
                    </m:oMath>
                  </m:oMathPara>
                </a14:m>
                <a:endParaRPr lang="en-GB" dirty="0"/>
              </a:p>
              <a:p>
                <a:r>
                  <a:rPr lang="en-GB" dirty="0"/>
                  <a:t>k = 0.741 ± 0.007 </a:t>
                </a:r>
                <a:r>
                  <a:rPr lang="en-GB" dirty="0" err="1"/>
                  <a:t>mT</a:t>
                </a:r>
                <a:r>
                  <a:rPr lang="en-GB" dirty="0"/>
                  <a:t>/A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79" t="-806" r="-616"/>
                </a:stretch>
              </a:blipFill>
            </p:spPr>
            <p:txBody>
              <a:bodyPr/>
              <a:lstStyle/>
              <a:p>
                <a:r>
                  <a:rPr lang="en-GB">
                    <a:noFill/>
                  </a:rPr>
                  <a:t> </a:t>
                </a:r>
              </a:p>
            </p:txBody>
          </p:sp>
        </mc:Fallback>
      </mc:AlternateContent>
    </p:spTree>
    <p:extLst>
      <p:ext uri="{BB962C8B-B14F-4D97-AF65-F5344CB8AC3E}">
        <p14:creationId xmlns:p14="http://schemas.microsoft.com/office/powerpoint/2010/main" val="267223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GB" b="1" dirty="0"/>
                  <a:t>Does your value for e/m agree with the  accepted value?</a:t>
                </a:r>
              </a:p>
              <a:p>
                <a:pPr marL="0" indent="0">
                  <a:buNone/>
                </a:pPr>
                <a:endParaRPr lang="en-GB" b="1" dirty="0"/>
              </a:p>
              <a:p>
                <a:pPr marL="0" indent="0" algn="ctr">
                  <a:buNone/>
                </a:pP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𝒆</m:t>
                        </m:r>
                      </m:num>
                      <m:den>
                        <m:r>
                          <a:rPr lang="en-GB" b="1" i="1" smtClean="0">
                            <a:latin typeface="Cambria Math" panose="02040503050406030204" pitchFamily="18" charset="0"/>
                          </a:rPr>
                          <m:t>𝒎</m:t>
                        </m:r>
                      </m:den>
                    </m:f>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𝟕𝟔</m:t>
                    </m:r>
                    <m:r>
                      <a:rPr lang="en-GB" b="1" i="1" smtClean="0">
                        <a:latin typeface="Cambria Math" panose="02040503050406030204" pitchFamily="18" charset="0"/>
                        <a:ea typeface="Cambria Math" panose="02040503050406030204" pitchFamily="18" charset="0"/>
                      </a:rPr>
                      <m:t>×</m:t>
                    </m:r>
                    <m:sSup>
                      <m:sSupPr>
                        <m:ctrlPr>
                          <a:rPr lang="en-GB" b="1" i="1" smtClean="0">
                            <a:latin typeface="Cambria Math" panose="02040503050406030204" pitchFamily="18" charset="0"/>
                            <a:ea typeface="Cambria Math" panose="02040503050406030204" pitchFamily="18" charset="0"/>
                          </a:rPr>
                        </m:ctrlPr>
                      </m:sSupPr>
                      <m:e>
                        <m:r>
                          <a:rPr lang="en-GB" b="1" i="1" smtClean="0">
                            <a:latin typeface="Cambria Math" panose="02040503050406030204" pitchFamily="18" charset="0"/>
                            <a:ea typeface="Cambria Math" panose="02040503050406030204" pitchFamily="18" charset="0"/>
                          </a:rPr>
                          <m:t>𝟏𝟎</m:t>
                        </m:r>
                      </m:e>
                      <m:sup>
                        <m:r>
                          <a:rPr lang="en-GB" b="1" i="1" smtClean="0">
                            <a:latin typeface="Cambria Math" panose="02040503050406030204" pitchFamily="18" charset="0"/>
                            <a:ea typeface="Cambria Math" panose="02040503050406030204" pitchFamily="18" charset="0"/>
                          </a:rPr>
                          <m:t>𝟏𝟏</m:t>
                        </m:r>
                      </m:sup>
                    </m:sSup>
                    <m:r>
                      <a:rPr lang="en-GB" b="1" i="1" smtClean="0">
                        <a:latin typeface="Cambria Math" panose="02040503050406030204" pitchFamily="18" charset="0"/>
                        <a:ea typeface="Cambria Math" panose="02040503050406030204" pitchFamily="18" charset="0"/>
                      </a:rPr>
                      <m:t> </m:t>
                    </m:r>
                  </m:oMath>
                </a14:m>
                <a:r>
                  <a:rPr lang="en-GB" b="1" dirty="0"/>
                  <a:t>C/kg</a:t>
                </a:r>
              </a:p>
              <a:p>
                <a:pPr marL="0" indent="0" algn="ctr">
                  <a:buNone/>
                </a:pPr>
                <a:endParaRPr lang="en-GB" b="1" dirty="0"/>
              </a:p>
              <a:p>
                <a:pPr marL="0" indent="0">
                  <a:buNone/>
                </a:pPr>
                <a:r>
                  <a:rPr lang="en-GB" b="1" dirty="0"/>
                  <a:t>If not, what do you think went wrong?</a:t>
                </a:r>
              </a:p>
              <a:p>
                <a:pPr marL="0" indent="0">
                  <a:buNone/>
                </a:pPr>
                <a:r>
                  <a:rPr lang="en-GB" b="1" dirty="0"/>
                  <a:t>Where was the largest source of error? </a:t>
                </a:r>
              </a:p>
              <a:p>
                <a:pPr marL="0" indent="0">
                  <a:buNone/>
                </a:pPr>
                <a:r>
                  <a:rPr lang="en-GB" b="1" dirty="0"/>
                  <a:t>Could you improve the experiment in any way?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16" t="-806"/>
                </a:stretch>
              </a:blipFill>
            </p:spPr>
            <p:txBody>
              <a:bodyPr/>
              <a:lstStyle/>
              <a:p>
                <a:r>
                  <a:rPr lang="en-GB">
                    <a:noFill/>
                  </a:rPr>
                  <a:t> </a:t>
                </a:r>
              </a:p>
            </p:txBody>
          </p:sp>
        </mc:Fallback>
      </mc:AlternateContent>
    </p:spTree>
    <p:extLst>
      <p:ext uri="{BB962C8B-B14F-4D97-AF65-F5344CB8AC3E}">
        <p14:creationId xmlns:p14="http://schemas.microsoft.com/office/powerpoint/2010/main" val="331412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Apparatus</a:t>
            </a:r>
          </a:p>
        </p:txBody>
      </p:sp>
      <p:sp>
        <p:nvSpPr>
          <p:cNvPr id="3" name="Content Placeholder 2"/>
          <p:cNvSpPr>
            <a:spLocks noGrp="1"/>
          </p:cNvSpPr>
          <p:nvPr>
            <p:ph idx="1"/>
          </p:nvPr>
        </p:nvSpPr>
        <p:spPr/>
        <p:txBody>
          <a:bodyPr/>
          <a:lstStyle/>
          <a:p>
            <a:pPr marL="0" indent="0">
              <a:buNone/>
            </a:pPr>
            <a:r>
              <a:rPr lang="en-GB" dirty="0"/>
              <a:t>In the box you will find: </a:t>
            </a:r>
          </a:p>
          <a:p>
            <a:r>
              <a:rPr lang="en-GB" dirty="0"/>
              <a:t>2 Helmholtz's coils </a:t>
            </a:r>
          </a:p>
          <a:p>
            <a:r>
              <a:rPr lang="en-GB" dirty="0"/>
              <a:t>A Spherical shaped glass container containing low pressure Hydrogen and distance measuring apparatus </a:t>
            </a:r>
          </a:p>
          <a:p>
            <a:r>
              <a:rPr lang="en-GB" dirty="0"/>
              <a:t>An electron gun (cathode) aiming into the container </a:t>
            </a:r>
          </a:p>
          <a:p>
            <a:r>
              <a:rPr lang="en-GB" dirty="0"/>
              <a:t> Power supply's for both the electron gun and Helmholtz coils </a:t>
            </a:r>
          </a:p>
          <a:p>
            <a:r>
              <a:rPr lang="en-GB" dirty="0"/>
              <a:t>A sheet with the relevant circuit diagram </a:t>
            </a:r>
          </a:p>
        </p:txBody>
      </p:sp>
    </p:spTree>
    <p:extLst>
      <p:ext uri="{BB962C8B-B14F-4D97-AF65-F5344CB8AC3E}">
        <p14:creationId xmlns:p14="http://schemas.microsoft.com/office/powerpoint/2010/main" val="189568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3314" y="1467394"/>
            <a:ext cx="5037666" cy="3778250"/>
          </a:xfrm>
        </p:spPr>
      </p:pic>
    </p:spTree>
    <p:extLst>
      <p:ext uri="{BB962C8B-B14F-4D97-AF65-F5344CB8AC3E}">
        <p14:creationId xmlns:p14="http://schemas.microsoft.com/office/powerpoint/2010/main" val="1470826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Physics Principles </a:t>
            </a:r>
          </a:p>
        </p:txBody>
      </p:sp>
      <p:sp>
        <p:nvSpPr>
          <p:cNvPr id="3" name="Content Placeholder 2"/>
          <p:cNvSpPr>
            <a:spLocks noGrp="1"/>
          </p:cNvSpPr>
          <p:nvPr>
            <p:ph idx="1"/>
          </p:nvPr>
        </p:nvSpPr>
        <p:spPr/>
        <p:txBody>
          <a:bodyPr/>
          <a:lstStyle/>
          <a:p>
            <a:r>
              <a:rPr lang="en-GB" dirty="0"/>
              <a:t>First, the electrons are accelerated in a fine beam tube across a potential V.</a:t>
            </a:r>
          </a:p>
          <a:p>
            <a:r>
              <a:rPr lang="en-GB" dirty="0"/>
              <a:t>Next, they enter a uniform magnetic field produced by the Helmholtz coils and experience a force due to the field</a:t>
            </a:r>
          </a:p>
          <a:p>
            <a:pPr marL="0" indent="0">
              <a:buNone/>
            </a:pPr>
            <a:endParaRPr lang="en-GB" dirty="0"/>
          </a:p>
          <a:p>
            <a:pPr marL="0" indent="0">
              <a:buNone/>
            </a:pPr>
            <a:r>
              <a:rPr lang="en-GB" b="1" dirty="0"/>
              <a:t>Question: What is the force on an electron in a magnetic field? What path will the electrons follow in the field? </a:t>
            </a:r>
          </a:p>
        </p:txBody>
      </p:sp>
    </p:spTree>
    <p:extLst>
      <p:ext uri="{BB962C8B-B14F-4D97-AF65-F5344CB8AC3E}">
        <p14:creationId xmlns:p14="http://schemas.microsoft.com/office/powerpoint/2010/main" val="331701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Answer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For electrons charge </a:t>
                </a:r>
                <a:r>
                  <a:rPr lang="en-GB" i="1" dirty="0"/>
                  <a:t>e</a:t>
                </a:r>
                <a:r>
                  <a:rPr lang="en-GB" dirty="0"/>
                  <a:t>, moving at speed </a:t>
                </a:r>
                <a:r>
                  <a:rPr lang="en-GB" i="1" dirty="0"/>
                  <a:t>v </a:t>
                </a:r>
                <a:r>
                  <a:rPr lang="en-GB" dirty="0"/>
                  <a:t>in a magnetic field </a:t>
                </a:r>
                <a:r>
                  <a:rPr lang="en-GB" i="1" dirty="0"/>
                  <a:t>B</a:t>
                </a:r>
                <a:r>
                  <a:rPr lang="en-GB" dirty="0"/>
                  <a:t>, the force due to the magnetic field is: </a:t>
                </a:r>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𝐵</m:t>
                          </m:r>
                        </m:sub>
                      </m:sSub>
                      <m:r>
                        <a:rPr lang="en-GB" b="0" i="1" smtClean="0">
                          <a:latin typeface="Cambria Math" panose="02040503050406030204" pitchFamily="18" charset="0"/>
                        </a:rPr>
                        <m:t>=</m:t>
                      </m:r>
                      <m:r>
                        <a:rPr lang="en-GB" b="0" i="1" smtClean="0">
                          <a:latin typeface="Cambria Math" panose="02040503050406030204" pitchFamily="18" charset="0"/>
                        </a:rPr>
                        <m:t>𝑒𝑣𝐵</m:t>
                      </m:r>
                    </m:oMath>
                  </m:oMathPara>
                </a14:m>
                <a:endParaRPr lang="en-GB" b="0" dirty="0"/>
              </a:p>
              <a:p>
                <a:r>
                  <a:rPr lang="en-GB" dirty="0"/>
                  <a:t>Using Fleming's left-hand rule, remember that the force is always perpendicular to both the magnetic field and velocity</a:t>
                </a:r>
              </a:p>
              <a:p>
                <a:r>
                  <a:rPr lang="en-GB" dirty="0"/>
                  <a:t>Therefore the particles will move in a circle </a:t>
                </a:r>
              </a:p>
              <a:p>
                <a:pPr marL="0" indent="0">
                  <a:buNone/>
                </a:pPr>
                <a:endParaRPr lang="en-GB" dirty="0"/>
              </a:p>
              <a:p>
                <a:pPr marL="0" indent="0">
                  <a:buNone/>
                </a:pPr>
                <a:r>
                  <a:rPr lang="en-GB" b="1" dirty="0"/>
                  <a:t>Convince yourselves this is true </a:t>
                </a:r>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GB">
                    <a:noFill/>
                  </a:rPr>
                  <a:t> </a:t>
                </a:r>
              </a:p>
            </p:txBody>
          </p:sp>
        </mc:Fallback>
      </mc:AlternateContent>
    </p:spTree>
    <p:extLst>
      <p:ext uri="{BB962C8B-B14F-4D97-AF65-F5344CB8AC3E}">
        <p14:creationId xmlns:p14="http://schemas.microsoft.com/office/powerpoint/2010/main" val="279120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Animation</a:t>
            </a:r>
          </a:p>
        </p:txBody>
      </p:sp>
      <p:sp>
        <p:nvSpPr>
          <p:cNvPr id="3" name="Content Placeholder 2"/>
          <p:cNvSpPr>
            <a:spLocks noGrp="1"/>
          </p:cNvSpPr>
          <p:nvPr>
            <p:ph idx="1"/>
          </p:nvPr>
        </p:nvSpPr>
        <p:spPr/>
        <p:txBody>
          <a:bodyPr/>
          <a:lstStyle/>
          <a:p>
            <a:r>
              <a:rPr lang="en-GB" dirty="0"/>
              <a:t>An Animation of the motion can be found here: </a:t>
            </a:r>
          </a:p>
          <a:p>
            <a:pPr marL="0" indent="0">
              <a:buNone/>
            </a:pPr>
            <a:r>
              <a:rPr lang="en-GB" dirty="0">
                <a:hlinkClick r:id="rId4"/>
              </a:rPr>
              <a:t>https://sites.google.com/site/physicsflash/ciclotronE.swf?attredirects=0</a:t>
            </a:r>
            <a:r>
              <a:rPr lang="en-GB" dirty="0"/>
              <a:t> </a:t>
            </a:r>
          </a:p>
        </p:txBody>
      </p:sp>
      <p:pic>
        <p:nvPicPr>
          <p:cNvPr id="11" name="2D450B3">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170462" y="3741951"/>
            <a:ext cx="2838452" cy="2569950"/>
          </a:xfrm>
          <a:prstGeom prst="rect">
            <a:avLst/>
          </a:prstGeom>
        </p:spPr>
      </p:pic>
    </p:spTree>
    <p:extLst>
      <p:ext uri="{BB962C8B-B14F-4D97-AF65-F5344CB8AC3E}">
        <p14:creationId xmlns:p14="http://schemas.microsoft.com/office/powerpoint/2010/main" val="385377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4298" fill="hold"/>
                                        <p:tgtEl>
                                          <p:spTgt spid="11"/>
                                        </p:tgtEl>
                                      </p:cBhvr>
                                    </p:cmd>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11"/>
                </p:tgtEl>
              </p:cMediaNode>
            </p:video>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http://titan.bloomfield.edu/facstaff/dnicolai/images/lesson35.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5538" y="1864813"/>
            <a:ext cx="4265823" cy="42747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22423" y="1864813"/>
            <a:ext cx="5577840" cy="1384995"/>
          </a:xfrm>
          <a:prstGeom prst="rect">
            <a:avLst/>
          </a:prstGeom>
          <a:noFill/>
        </p:spPr>
        <p:txBody>
          <a:bodyPr wrap="square" rtlCol="0">
            <a:spAutoFit/>
          </a:bodyPr>
          <a:lstStyle/>
          <a:p>
            <a:pPr marL="285750" indent="-285750">
              <a:buFont typeface="Arial" panose="020B0604020202020204" pitchFamily="34" charset="0"/>
              <a:buChar char="•"/>
            </a:pPr>
            <a:r>
              <a:rPr lang="en-GB" sz="2800" dirty="0"/>
              <a:t>Remember the electron is negatively charged so it would move in a clockwise direction </a:t>
            </a:r>
          </a:p>
        </p:txBody>
      </p:sp>
    </p:spTree>
    <p:extLst>
      <p:ext uri="{BB962C8B-B14F-4D97-AF65-F5344CB8AC3E}">
        <p14:creationId xmlns:p14="http://schemas.microsoft.com/office/powerpoint/2010/main" val="249491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Hydrogen Interaction</a:t>
            </a:r>
          </a:p>
        </p:txBody>
      </p:sp>
      <p:sp>
        <p:nvSpPr>
          <p:cNvPr id="3" name="Content Placeholder 2"/>
          <p:cNvSpPr>
            <a:spLocks noGrp="1"/>
          </p:cNvSpPr>
          <p:nvPr>
            <p:ph idx="1"/>
          </p:nvPr>
        </p:nvSpPr>
        <p:spPr/>
        <p:txBody>
          <a:bodyPr/>
          <a:lstStyle/>
          <a:p>
            <a:r>
              <a:rPr lang="en-GB" dirty="0"/>
              <a:t>Turn on the apparatus, play around the voltages and verify that you can see the “electrons”. </a:t>
            </a:r>
          </a:p>
          <a:p>
            <a:pPr marL="0" indent="0">
              <a:buNone/>
            </a:pPr>
            <a:endParaRPr lang="en-GB" dirty="0"/>
          </a:p>
          <a:p>
            <a:pPr marL="0" indent="0">
              <a:buNone/>
            </a:pPr>
            <a:r>
              <a:rPr lang="en-GB" b="1" dirty="0"/>
              <a:t>Question: The blue-purple tinge that you see isn’t the actual electrons, rather it is the product of an interaction between the electrons and the Hydrogen atoms. What is this interaction and how does it lead to the light we see? </a:t>
            </a:r>
            <a:r>
              <a:rPr lang="en-GB" dirty="0"/>
              <a:t> </a:t>
            </a:r>
          </a:p>
        </p:txBody>
      </p:sp>
    </p:spTree>
    <p:extLst>
      <p:ext uri="{BB962C8B-B14F-4D97-AF65-F5344CB8AC3E}">
        <p14:creationId xmlns:p14="http://schemas.microsoft.com/office/powerpoint/2010/main" val="111418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470</TotalTime>
  <Words>982</Words>
  <Application>Microsoft Office PowerPoint</Application>
  <PresentationFormat>Widescreen</PresentationFormat>
  <Paragraphs>101</Paragraphs>
  <Slides>23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Cambria Math</vt:lpstr>
      <vt:lpstr>Century Gothic</vt:lpstr>
      <vt:lpstr>Wingdings 3</vt:lpstr>
      <vt:lpstr>Wisp</vt:lpstr>
      <vt:lpstr>Measuring the e/m ratio</vt:lpstr>
      <vt:lpstr>Motivation </vt:lpstr>
      <vt:lpstr>Apparatus</vt:lpstr>
      <vt:lpstr>PowerPoint Presentation</vt:lpstr>
      <vt:lpstr>Physics Principles </vt:lpstr>
      <vt:lpstr>Answer</vt:lpstr>
      <vt:lpstr>Animation</vt:lpstr>
      <vt:lpstr>PowerPoint Presentation</vt:lpstr>
      <vt:lpstr>The Hydrogen Interaction</vt:lpstr>
      <vt:lpstr>Answer </vt:lpstr>
      <vt:lpstr>Circular Motion</vt:lpstr>
      <vt:lpstr>Solution</vt:lpstr>
      <vt:lpstr>PowerPoint Presentation</vt:lpstr>
      <vt:lpstr>Answer</vt:lpstr>
      <vt:lpstr>Answer </vt:lpstr>
      <vt:lpstr>Almost There</vt:lpstr>
      <vt:lpstr>Video</vt:lpstr>
      <vt:lpstr>Procedure</vt:lpstr>
      <vt:lpstr>PowerPoint Presentation</vt:lpstr>
      <vt:lpstr>PowerPoint Presentation</vt:lpstr>
      <vt:lpstr>Answer</vt:lpstr>
      <vt:lpstr>Final Result</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the e/m ratio</dc:title>
  <dc:creator>Livesey, Connor</dc:creator>
  <cp:lastModifiedBy>Connor</cp:lastModifiedBy>
  <cp:revision>28</cp:revision>
  <dcterms:created xsi:type="dcterms:W3CDTF">2016-07-21T09:48:20Z</dcterms:created>
  <dcterms:modified xsi:type="dcterms:W3CDTF">2016-10-05T13:41:59Z</dcterms:modified>
</cp:coreProperties>
</file>