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10/5/2016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10/5/2016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Electron Diffraction experiment</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993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Graphite Spacing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Now we can calculating the lattice spacing of the atoms in the graphite film. </a:t>
                </a:r>
              </a:p>
              <a:p>
                <a:r>
                  <a:rPr lang="en-GB" b="1" dirty="0"/>
                  <a:t>Question: Why is it that the graphite can be used to diffract the electrons?</a:t>
                </a:r>
              </a:p>
              <a:p>
                <a:r>
                  <a:rPr lang="en-GB" b="1" dirty="0"/>
                  <a:t>Answer: The de Broglie wavelength is of a similar order of magnitude as the graphite spacing. </a:t>
                </a:r>
              </a:p>
              <a:p>
                <a:r>
                  <a:rPr lang="en-GB" dirty="0"/>
                  <a:t>The de </a:t>
                </a:r>
                <a:r>
                  <a:rPr lang="en-GB" dirty="0" err="1"/>
                  <a:t>Borglie</a:t>
                </a:r>
                <a:r>
                  <a:rPr lang="en-GB" dirty="0"/>
                  <a:t> wavelength is located to the graphite spacing d by:</a:t>
                </a:r>
              </a:p>
              <a:p>
                <a:pPr marL="45720" indent="0" algn="ctr">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λ</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𝑟𝑑</m:t>
                          </m:r>
                        </m:num>
                        <m:den>
                          <m:r>
                            <a:rPr lang="en-GB" b="0" i="1" smtClean="0">
                              <a:latin typeface="Cambria Math" panose="02040503050406030204" pitchFamily="18" charset="0"/>
                            </a:rPr>
                            <m:t>𝐿</m:t>
                          </m:r>
                        </m:den>
                      </m:f>
                    </m:oMath>
                  </m:oMathPara>
                </a14:m>
                <a:endParaRPr lang="en-GB" b="0" dirty="0"/>
              </a:p>
              <a:p>
                <a:pPr marL="45720" indent="0">
                  <a:buNone/>
                </a:pPr>
                <a:r>
                  <a:rPr lang="en-GB" dirty="0"/>
                  <a:t>Where r is the radius of the ring in question and L = 135mm is the distance between the sample and the screen</a:t>
                </a:r>
              </a:p>
              <a:p>
                <a:pPr marL="45720" indent="0">
                  <a:buNone/>
                </a:pPr>
                <a:endParaRPr lang="en-GB" dirty="0"/>
              </a:p>
              <a:p>
                <a:pPr marL="4572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964"/>
                </a:stretch>
              </a:blipFill>
            </p:spPr>
            <p:txBody>
              <a:bodyPr/>
              <a:lstStyle/>
              <a:p>
                <a:r>
                  <a:rPr lang="en-GB">
                    <a:noFill/>
                  </a:rPr>
                  <a:t> </a:t>
                </a:r>
              </a:p>
            </p:txBody>
          </p:sp>
        </mc:Fallback>
      </mc:AlternateContent>
    </p:spTree>
    <p:extLst>
      <p:ext uri="{BB962C8B-B14F-4D97-AF65-F5344CB8AC3E}">
        <p14:creationId xmlns:p14="http://schemas.microsoft.com/office/powerpoint/2010/main" val="5541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a:t>
            </a:r>
          </a:p>
        </p:txBody>
      </p:sp>
      <p:sp>
        <p:nvSpPr>
          <p:cNvPr id="3" name="Content Placeholder 2"/>
          <p:cNvSpPr>
            <a:spLocks noGrp="1"/>
          </p:cNvSpPr>
          <p:nvPr>
            <p:ph idx="1"/>
          </p:nvPr>
        </p:nvSpPr>
        <p:spPr/>
        <p:txBody>
          <a:bodyPr/>
          <a:lstStyle/>
          <a:p>
            <a:r>
              <a:rPr lang="en-GB" dirty="0"/>
              <a:t>Calculate both the lattice spacing's (one for each ring) </a:t>
            </a:r>
          </a:p>
          <a:p>
            <a:pPr marL="45720" indent="0">
              <a:buNone/>
            </a:pPr>
            <a:r>
              <a:rPr lang="en-GB" b="1" dirty="0"/>
              <a:t>Question: Why are there two difference lattice spacing's? </a:t>
            </a:r>
          </a:p>
          <a:p>
            <a:pPr marL="45720" indent="0">
              <a:buNone/>
            </a:pPr>
            <a:r>
              <a:rPr lang="en-GB" b="1" dirty="0"/>
              <a:t>Answer: This piece of graphite follows a hexagonal structure, so one of the constants represents the space between atoms of the same layer, the other represents the spacing of adjacent atoms between layers. </a:t>
            </a:r>
          </a:p>
          <a:p>
            <a:pPr marL="45720" indent="0">
              <a:buNone/>
            </a:pPr>
            <a:r>
              <a:rPr lang="en-GB" dirty="0"/>
              <a:t>The accepted values are: </a:t>
            </a:r>
          </a:p>
          <a:p>
            <a:r>
              <a:rPr lang="en-GB" dirty="0"/>
              <a:t>2.4612x10^-10 m</a:t>
            </a:r>
          </a:p>
          <a:p>
            <a:r>
              <a:rPr lang="en-GB" dirty="0"/>
              <a:t>6.7079x10^-10m </a:t>
            </a:r>
          </a:p>
        </p:txBody>
      </p:sp>
    </p:spTree>
    <p:extLst>
      <p:ext uri="{BB962C8B-B14F-4D97-AF65-F5344CB8AC3E}">
        <p14:creationId xmlns:p14="http://schemas.microsoft.com/office/powerpoint/2010/main" val="345502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a:t>
            </a:r>
          </a:p>
        </p:txBody>
      </p:sp>
      <p:sp>
        <p:nvSpPr>
          <p:cNvPr id="3" name="Content Placeholder 2"/>
          <p:cNvSpPr>
            <a:spLocks noGrp="1"/>
          </p:cNvSpPr>
          <p:nvPr>
            <p:ph idx="1"/>
          </p:nvPr>
        </p:nvSpPr>
        <p:spPr/>
        <p:txBody>
          <a:bodyPr/>
          <a:lstStyle/>
          <a:p>
            <a:r>
              <a:rPr lang="en-GB" dirty="0"/>
              <a:t>Do your results for the spacing's agree with the accepted values within experimental uncertainty? </a:t>
            </a:r>
          </a:p>
          <a:p>
            <a:r>
              <a:rPr lang="en-GB" dirty="0"/>
              <a:t>If not, what went wrong? </a:t>
            </a:r>
          </a:p>
          <a:p>
            <a:r>
              <a:rPr lang="en-GB" dirty="0"/>
              <a:t>What was the largest source of error? </a:t>
            </a:r>
          </a:p>
          <a:p>
            <a:r>
              <a:rPr lang="en-GB" dirty="0"/>
              <a:t>Could the experiment be improved in any way?  </a:t>
            </a:r>
          </a:p>
        </p:txBody>
      </p:sp>
    </p:spTree>
    <p:extLst>
      <p:ext uri="{BB962C8B-B14F-4D97-AF65-F5344CB8AC3E}">
        <p14:creationId xmlns:p14="http://schemas.microsoft.com/office/powerpoint/2010/main" val="57031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Wave-Particle Duality</a:t>
            </a:r>
          </a:p>
        </p:txBody>
      </p:sp>
      <p:sp>
        <p:nvSpPr>
          <p:cNvPr id="3" name="Content Placeholder 2"/>
          <p:cNvSpPr>
            <a:spLocks noGrp="1"/>
          </p:cNvSpPr>
          <p:nvPr>
            <p:ph idx="1"/>
          </p:nvPr>
        </p:nvSpPr>
        <p:spPr/>
        <p:txBody>
          <a:bodyPr/>
          <a:lstStyle/>
          <a:p>
            <a:r>
              <a:rPr lang="en-GB" dirty="0"/>
              <a:t>Up until now, when you have met waves and particles, you will have treated them as separate entities. However, you will soon find that particles exhibit wave like behaviour and vice versa! This experiment will illustrate this. </a:t>
            </a:r>
          </a:p>
          <a:p>
            <a:pPr lvl="1">
              <a:buFont typeface="Courier New" panose="02070309020205020404" pitchFamily="49" charset="0"/>
              <a:buChar char="o"/>
            </a:pPr>
            <a:r>
              <a:rPr lang="en-GB" dirty="0"/>
              <a:t>Example: Light. Behaves like waves in Young’s double slit, behaves like particles in the photoelectric effect. </a:t>
            </a:r>
          </a:p>
          <a:p>
            <a:pPr>
              <a:buFont typeface="Arial" panose="020B0604020202020204" pitchFamily="34" charset="0"/>
              <a:buChar char="•"/>
            </a:pPr>
            <a:r>
              <a:rPr lang="en-GB" dirty="0"/>
              <a:t>In 1926, De Broglie brought forward his theory on wave-particle duality, which predicted the above phenomena</a:t>
            </a:r>
          </a:p>
          <a:p>
            <a:pPr>
              <a:buFont typeface="Arial" panose="020B0604020202020204" pitchFamily="34" charset="0"/>
              <a:buChar char="•"/>
            </a:pPr>
            <a:r>
              <a:rPr lang="en-GB" dirty="0"/>
              <a:t>Today you will perform a very similar experiment, in which you will investigate the wave nature of electrons, measuring there De Broglie wavelength. You will also use them to measure the lattice spacing of graphite.</a:t>
            </a:r>
          </a:p>
        </p:txBody>
      </p:sp>
    </p:spTree>
    <p:extLst>
      <p:ext uri="{BB962C8B-B14F-4D97-AF65-F5344CB8AC3E}">
        <p14:creationId xmlns:p14="http://schemas.microsoft.com/office/powerpoint/2010/main" val="40997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Box</a:t>
            </a:r>
          </a:p>
        </p:txBody>
      </p:sp>
      <p:sp>
        <p:nvSpPr>
          <p:cNvPr id="3" name="Content Placeholder 2"/>
          <p:cNvSpPr>
            <a:spLocks noGrp="1"/>
          </p:cNvSpPr>
          <p:nvPr>
            <p:ph idx="1"/>
          </p:nvPr>
        </p:nvSpPr>
        <p:spPr/>
        <p:txBody>
          <a:bodyPr/>
          <a:lstStyle/>
          <a:p>
            <a:pPr marL="45720" indent="0">
              <a:buNone/>
            </a:pPr>
            <a:r>
              <a:rPr lang="en-GB" dirty="0"/>
              <a:t>In the box you will find:</a:t>
            </a:r>
          </a:p>
          <a:p>
            <a:r>
              <a:rPr lang="en-GB" dirty="0"/>
              <a:t>A cathode ray tube (electron gun) containing a piece of graphite that acts as a diffraction grating</a:t>
            </a:r>
          </a:p>
          <a:p>
            <a:r>
              <a:rPr lang="en-GB" dirty="0"/>
              <a:t>A high voltage power source </a:t>
            </a:r>
          </a:p>
          <a:p>
            <a:r>
              <a:rPr lang="en-GB" dirty="0"/>
              <a:t>Vernier Callipers</a:t>
            </a:r>
          </a:p>
          <a:p>
            <a:r>
              <a:rPr lang="en-GB" dirty="0"/>
              <a:t>Power pack</a:t>
            </a:r>
          </a:p>
          <a:p>
            <a:pPr marL="45720" indent="0">
              <a:buNone/>
            </a:pPr>
            <a:endParaRPr lang="en-GB" dirty="0"/>
          </a:p>
        </p:txBody>
      </p:sp>
    </p:spTree>
    <p:extLst>
      <p:ext uri="{BB962C8B-B14F-4D97-AF65-F5344CB8AC3E}">
        <p14:creationId xmlns:p14="http://schemas.microsoft.com/office/powerpoint/2010/main" val="25990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 up</a:t>
            </a:r>
          </a:p>
        </p:txBody>
      </p:sp>
      <p:sp>
        <p:nvSpPr>
          <p:cNvPr id="3" name="Content Placeholder 2"/>
          <p:cNvSpPr>
            <a:spLocks noGrp="1"/>
          </p:cNvSpPr>
          <p:nvPr>
            <p:ph idx="1"/>
          </p:nvPr>
        </p:nvSpPr>
        <p:spPr/>
        <p:txBody>
          <a:bodyPr/>
          <a:lstStyle/>
          <a:p>
            <a:r>
              <a:rPr lang="en-GB" dirty="0"/>
              <a:t>Set up the apparatus as shown below. Make sure the wiring behind the electron gun matches that on the image!</a:t>
            </a:r>
          </a:p>
          <a:p>
            <a:pPr marL="45720" indent="0">
              <a:buNone/>
            </a:pPr>
            <a:endParaRPr lang="en-GB" dirty="0"/>
          </a:p>
        </p:txBody>
      </p:sp>
      <p:pic>
        <p:nvPicPr>
          <p:cNvPr id="4" name="Picture 3"/>
          <p:cNvPicPr>
            <a:picLocks noChangeAspect="1"/>
          </p:cNvPicPr>
          <p:nvPr/>
        </p:nvPicPr>
        <p:blipFill>
          <a:blip r:embed="rId2"/>
          <a:stretch>
            <a:fillRect/>
          </a:stretch>
        </p:blipFill>
        <p:spPr>
          <a:xfrm>
            <a:off x="1215523" y="3059570"/>
            <a:ext cx="3633531" cy="2737341"/>
          </a:xfrm>
          <a:prstGeom prst="rect">
            <a:avLst/>
          </a:prstGeom>
        </p:spPr>
      </p:pic>
      <p:pic>
        <p:nvPicPr>
          <p:cNvPr id="5" name="Picture 4"/>
          <p:cNvPicPr>
            <a:picLocks noChangeAspect="1"/>
          </p:cNvPicPr>
          <p:nvPr/>
        </p:nvPicPr>
        <p:blipFill>
          <a:blip r:embed="rId3"/>
          <a:stretch>
            <a:fillRect/>
          </a:stretch>
        </p:blipFill>
        <p:spPr>
          <a:xfrm>
            <a:off x="5715392" y="3078239"/>
            <a:ext cx="3607716" cy="2718672"/>
          </a:xfrm>
          <a:prstGeom prst="rect">
            <a:avLst/>
          </a:prstGeom>
        </p:spPr>
      </p:pic>
    </p:spTree>
    <p:extLst>
      <p:ext uri="{BB962C8B-B14F-4D97-AF65-F5344CB8AC3E}">
        <p14:creationId xmlns:p14="http://schemas.microsoft.com/office/powerpoint/2010/main" val="31504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happening?</a:t>
            </a:r>
          </a:p>
        </p:txBody>
      </p:sp>
      <p:sp>
        <p:nvSpPr>
          <p:cNvPr id="3" name="Content Placeholder 2"/>
          <p:cNvSpPr>
            <a:spLocks noGrp="1"/>
          </p:cNvSpPr>
          <p:nvPr>
            <p:ph idx="1"/>
          </p:nvPr>
        </p:nvSpPr>
        <p:spPr/>
        <p:txBody>
          <a:bodyPr/>
          <a:lstStyle/>
          <a:p>
            <a:r>
              <a:rPr lang="en-GB" dirty="0"/>
              <a:t>Electrons are produced with an electron gun, a cathode filament which produces electrons when heated by a small lamp in the apparatus. </a:t>
            </a:r>
          </a:p>
          <a:p>
            <a:r>
              <a:rPr lang="en-GB" dirty="0"/>
              <a:t>The electrons are accelerated across a large potential difference </a:t>
            </a:r>
          </a:p>
          <a:p>
            <a:r>
              <a:rPr lang="en-GB" dirty="0"/>
              <a:t>They pass through a thin layer of graphite which acts as a diffraction grating</a:t>
            </a:r>
          </a:p>
          <a:p>
            <a:r>
              <a:rPr lang="en-GB" dirty="0"/>
              <a:t>A diffraction pattern of two circular rings will appear on the screen. Check you can see this. The lights may need to be turned off.</a:t>
            </a:r>
          </a:p>
          <a:p>
            <a:r>
              <a:rPr lang="en-GB" dirty="0"/>
              <a:t>The radius of the rings should change with changing voltage, verify this also occurs.</a:t>
            </a:r>
          </a:p>
          <a:p>
            <a:pPr marL="45720" indent="0">
              <a:buNone/>
            </a:pPr>
            <a:endParaRPr lang="en-GB" dirty="0"/>
          </a:p>
        </p:txBody>
      </p:sp>
    </p:spTree>
    <p:extLst>
      <p:ext uri="{BB962C8B-B14F-4D97-AF65-F5344CB8AC3E}">
        <p14:creationId xmlns:p14="http://schemas.microsoft.com/office/powerpoint/2010/main" val="27646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Diagram</a:t>
            </a:r>
          </a:p>
        </p:txBody>
      </p:sp>
      <p:pic>
        <p:nvPicPr>
          <p:cNvPr id="4" name="Content Placeholder 3"/>
          <p:cNvPicPr>
            <a:picLocks noGrp="1" noChangeAspect="1"/>
          </p:cNvPicPr>
          <p:nvPr>
            <p:ph idx="1"/>
          </p:nvPr>
        </p:nvPicPr>
        <p:blipFill>
          <a:blip r:embed="rId2"/>
          <a:stretch>
            <a:fillRect/>
          </a:stretch>
        </p:blipFill>
        <p:spPr>
          <a:xfrm>
            <a:off x="2987235" y="2149312"/>
            <a:ext cx="5958499" cy="3326985"/>
          </a:xfrm>
          <a:prstGeom prst="rect">
            <a:avLst/>
          </a:prstGeom>
        </p:spPr>
      </p:pic>
    </p:spTree>
    <p:extLst>
      <p:ext uri="{BB962C8B-B14F-4D97-AF65-F5344CB8AC3E}">
        <p14:creationId xmlns:p14="http://schemas.microsoft.com/office/powerpoint/2010/main" val="27859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a:t>
            </a:r>
          </a:p>
        </p:txBody>
      </p:sp>
      <p:sp>
        <p:nvSpPr>
          <p:cNvPr id="3" name="Content Placeholder 2"/>
          <p:cNvSpPr>
            <a:spLocks noGrp="1"/>
          </p:cNvSpPr>
          <p:nvPr>
            <p:ph idx="1"/>
          </p:nvPr>
        </p:nvSpPr>
        <p:spPr/>
        <p:txBody>
          <a:bodyPr>
            <a:normAutofit lnSpcReduction="10000"/>
          </a:bodyPr>
          <a:lstStyle/>
          <a:p>
            <a:r>
              <a:rPr lang="en-GB" dirty="0"/>
              <a:t>Connect up the apparatus and play around with the voltage until you see two well defined rings.</a:t>
            </a:r>
          </a:p>
          <a:p>
            <a:r>
              <a:rPr lang="en-GB" dirty="0"/>
              <a:t>Pick a voltage and measure the diameter of both rings using the Vernier Callipers </a:t>
            </a:r>
          </a:p>
          <a:p>
            <a:r>
              <a:rPr lang="en-GB" b="1" dirty="0"/>
              <a:t>Question: What will you use as your uncertainty in the diameter measurement?</a:t>
            </a:r>
          </a:p>
          <a:p>
            <a:r>
              <a:rPr lang="en-GB" b="1" dirty="0"/>
              <a:t>Answer: The largest source of uncertainty should arise from the thickness of the rings, which should be a few mm.</a:t>
            </a:r>
          </a:p>
          <a:p>
            <a:r>
              <a:rPr lang="en-GB" dirty="0"/>
              <a:t>Now you can determine the de Broglie wavelength. Using one of your diameter measurements, determine the electron momentum.</a:t>
            </a:r>
          </a:p>
          <a:p>
            <a:r>
              <a:rPr lang="en-GB" b="1" dirty="0"/>
              <a:t>Question: Staring from the electron gun equation, how can you obtain electron momentum? </a:t>
            </a:r>
          </a:p>
        </p:txBody>
      </p:sp>
    </p:spTree>
    <p:extLst>
      <p:ext uri="{BB962C8B-B14F-4D97-AF65-F5344CB8AC3E}">
        <p14:creationId xmlns:p14="http://schemas.microsoft.com/office/powerpoint/2010/main" val="24916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electron gun equation: </a:t>
                </a:r>
              </a:p>
              <a:p>
                <a:pPr marL="4572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𝑒𝑉</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oMath>
                  </m:oMathPara>
                </a14:m>
                <a:endParaRPr lang="en-GB" dirty="0"/>
              </a:p>
              <a:p>
                <a:r>
                  <a:rPr lang="en-GB" dirty="0"/>
                  <a:t>Multiply this by the mass:</a:t>
                </a:r>
              </a:p>
              <a:p>
                <a:pPr marL="4572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𝑚𝑒𝑉</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oMath>
                  </m:oMathPara>
                </a14:m>
                <a:endParaRPr lang="en-GB" dirty="0"/>
              </a:p>
              <a:p>
                <a:r>
                  <a:rPr lang="en-GB" dirty="0"/>
                  <a:t>Since momentum p=mv</a:t>
                </a:r>
              </a:p>
              <a:p>
                <a:pPr marL="4572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𝑚𝑒𝑉</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2</m:t>
                          </m:r>
                        </m:sup>
                      </m:sSup>
                    </m:oMath>
                  </m:oMathPara>
                </a14:m>
                <a:endParaRPr lang="en-GB" dirty="0"/>
              </a:p>
              <a:p>
                <a:r>
                  <a:rPr lang="en-GB" dirty="0"/>
                  <a:t>Rearrange for p </a:t>
                </a:r>
              </a:p>
              <a:p>
                <a:pPr marL="4572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r>
                            <a:rPr lang="en-GB" b="0" i="1" smtClean="0">
                              <a:latin typeface="Cambria Math" panose="02040503050406030204" pitchFamily="18" charset="0"/>
                            </a:rPr>
                            <m:t>𝑚𝑒𝑉</m:t>
                          </m:r>
                        </m:e>
                      </m:rad>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964"/>
                </a:stretch>
              </a:blipFill>
            </p:spPr>
            <p:txBody>
              <a:bodyPr/>
              <a:lstStyle/>
              <a:p>
                <a:r>
                  <a:rPr lang="en-GB">
                    <a:noFill/>
                  </a:rPr>
                  <a:t> </a:t>
                </a:r>
              </a:p>
            </p:txBody>
          </p:sp>
        </mc:Fallback>
      </mc:AlternateContent>
    </p:spTree>
    <p:extLst>
      <p:ext uri="{BB962C8B-B14F-4D97-AF65-F5344CB8AC3E}">
        <p14:creationId xmlns:p14="http://schemas.microsoft.com/office/powerpoint/2010/main" val="114175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Now we can calculate the de Broglie wavelength using:</a:t>
                </a:r>
              </a:p>
              <a:p>
                <a:pPr marL="45720" indent="0" algn="ctr">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λ</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h</m:t>
                          </m:r>
                        </m:num>
                        <m:den>
                          <m:r>
                            <a:rPr lang="en-GB" b="0" i="1" smtClean="0">
                              <a:latin typeface="Cambria Math" panose="02040503050406030204" pitchFamily="18" charset="0"/>
                            </a:rPr>
                            <m:t>𝑝</m:t>
                          </m:r>
                        </m:den>
                      </m:f>
                    </m:oMath>
                  </m:oMathPara>
                </a14:m>
                <a:endParaRPr lang="en-GB" b="0" dirty="0"/>
              </a:p>
              <a:p>
                <a:r>
                  <a:rPr lang="en-GB" dirty="0"/>
                  <a:t>Where h is the Planck’s constant and p is the electron momentum </a:t>
                </a:r>
              </a:p>
              <a:p>
                <a:pPr marL="45720" indent="0">
                  <a:buNone/>
                </a:pPr>
                <a:endParaRPr lang="en-GB" dirty="0"/>
              </a:p>
              <a:p>
                <a:pPr marL="45720" indent="0">
                  <a:buNone/>
                </a:pPr>
                <a:r>
                  <a:rPr lang="en-GB"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964"/>
                </a:stretch>
              </a:blipFill>
            </p:spPr>
            <p:txBody>
              <a:bodyPr/>
              <a:lstStyle/>
              <a:p>
                <a:r>
                  <a:rPr lang="en-GB">
                    <a:noFill/>
                  </a:rPr>
                  <a:t> </a:t>
                </a:r>
              </a:p>
            </p:txBody>
          </p:sp>
        </mc:Fallback>
      </mc:AlternateContent>
    </p:spTree>
    <p:extLst>
      <p:ext uri="{BB962C8B-B14F-4D97-AF65-F5344CB8AC3E}">
        <p14:creationId xmlns:p14="http://schemas.microsoft.com/office/powerpoint/2010/main" val="318448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185</TotalTime>
  <Words>682</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Cambria Math</vt:lpstr>
      <vt:lpstr>Corbel</vt:lpstr>
      <vt:lpstr>Courier New</vt:lpstr>
      <vt:lpstr>Basis</vt:lpstr>
      <vt:lpstr>Electron Diffraction experiment</vt:lpstr>
      <vt:lpstr>Wave-Particle Duality</vt:lpstr>
      <vt:lpstr>In The Box</vt:lpstr>
      <vt:lpstr>Set up</vt:lpstr>
      <vt:lpstr>What is happening?</vt:lpstr>
      <vt:lpstr>Diagram</vt:lpstr>
      <vt:lpstr>Procedure</vt:lpstr>
      <vt:lpstr>Answer</vt:lpstr>
      <vt:lpstr>PowerPoint Presentation</vt:lpstr>
      <vt:lpstr>Graphite Spacing</vt:lpstr>
      <vt:lpstr>Result</vt:lpstr>
      <vt:lpstr>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Diffraction experiment</dc:title>
  <dc:creator>Connor</dc:creator>
  <cp:lastModifiedBy>Connor</cp:lastModifiedBy>
  <cp:revision>13</cp:revision>
  <dcterms:created xsi:type="dcterms:W3CDTF">2016-10-03T09:15:50Z</dcterms:created>
  <dcterms:modified xsi:type="dcterms:W3CDTF">2016-10-05T13:13:42Z</dcterms:modified>
</cp:coreProperties>
</file>