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QL2Q5ZArj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photoelectric effect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006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Diagram </a:t>
            </a:r>
          </a:p>
        </p:txBody>
      </p:sp>
      <p:pic>
        <p:nvPicPr>
          <p:cNvPr id="4" name="officeArt object"/>
          <p:cNvPicPr>
            <a:picLocks noGrp="1"/>
          </p:cNvPicPr>
          <p:nvPr>
            <p:ph idx="1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2903455" y="2102178"/>
            <a:ext cx="6014301" cy="2512293"/>
          </a:xfrm>
          <a:prstGeom prst="rect">
            <a:avLst/>
          </a:prstGeom>
          <a:ln w="9525" cap="flat">
            <a:noFill/>
            <a:round/>
          </a:ln>
          <a:effectLst/>
        </p:spPr>
      </p:pic>
    </p:spTree>
    <p:extLst>
      <p:ext uri="{BB962C8B-B14F-4D97-AF65-F5344CB8AC3E}">
        <p14:creationId xmlns:p14="http://schemas.microsoft.com/office/powerpoint/2010/main" val="4310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Procedure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/>
                  <a:t>First, you need to check everything is working correctly. Insert a filter and put the voltage down to zero, with the lamp turned off.</a:t>
                </a:r>
              </a:p>
              <a:p>
                <a:r>
                  <a:rPr lang="en-GB" dirty="0"/>
                  <a:t>Check that you have a zero reading on the ammeter. If you don’t, there is some stray light entering the apparatus and this should be fixed.</a:t>
                </a:r>
              </a:p>
              <a:p>
                <a:r>
                  <a:rPr lang="en-GB" dirty="0"/>
                  <a:t>Turn on the lamp, now there should be a non zero reading on the meter</a:t>
                </a:r>
              </a:p>
              <a:p>
                <a:r>
                  <a:rPr lang="en-GB" dirty="0"/>
                  <a:t>Adjust the voltage until the current reaches zero and the condition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𝑒𝑉</m:t>
                    </m:r>
                  </m:oMath>
                </a14:m>
                <a:r>
                  <a:rPr lang="en-GB" dirty="0"/>
                  <a:t> is met</a:t>
                </a:r>
              </a:p>
              <a:p>
                <a:r>
                  <a:rPr lang="en-GB" dirty="0"/>
                  <a:t>Record the voltage at which this occurs and repeat this for other filters. Don’t forget to include uncertainties for voltages and wavelengths!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964" r="-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754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Video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video may help with the procedure if anything is unclear: </a:t>
            </a:r>
          </a:p>
          <a:p>
            <a:pPr marL="4572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125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Once you have your results, plot a graph of stopping voltage against frequency </a:t>
            </a:r>
          </a:p>
          <a:p>
            <a:r>
              <a:rPr lang="en-GB" b="1" dirty="0"/>
              <a:t>Question: The filters give you a wavelength measurement, how can you change this to frequency? </a:t>
            </a:r>
          </a:p>
          <a:p>
            <a:r>
              <a:rPr lang="en-GB" b="1" dirty="0"/>
              <a:t>Answer: Divide the speed of light c by the wavelength value</a:t>
            </a:r>
          </a:p>
          <a:p>
            <a:r>
              <a:rPr lang="en-GB" dirty="0"/>
              <a:t>Verify that your points make a straight line graph</a:t>
            </a:r>
          </a:p>
          <a:p>
            <a:r>
              <a:rPr lang="en-GB" b="1" dirty="0"/>
              <a:t>Question: How can you calculate h from the graph?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393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Answer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GB" dirty="0"/>
                  <a:t>When there is no current we have:</a:t>
                </a:r>
              </a:p>
              <a:p>
                <a:pPr marL="4572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𝑒𝑉</m:t>
                      </m:r>
                      <m:r>
                        <m:rPr>
                          <m:nor/>
                        </m:rPr>
                        <a:rPr lang="en-GB">
                          <a:latin typeface="Cambria Math" panose="02040503050406030204" pitchFamily="18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en-GB">
                          <a:latin typeface="Cambria Math" panose="02040503050406030204" pitchFamily="18" charset="0"/>
                        </a:rPr>
                        <m:t>hv</m:t>
                      </m:r>
                      <m:r>
                        <m:rPr>
                          <m:nor/>
                        </m:rPr>
                        <a:rPr lang="en-GB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–</m:t>
                      </m:r>
                      <m:r>
                        <m:rPr>
                          <m:nor/>
                        </m:rPr>
                        <a:rPr lang="el-GR" dirty="0"/>
                        <m:t>φ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This can be rearranged into a straight line equation by dividing by e </a:t>
                </a:r>
              </a:p>
              <a:p>
                <a:pPr marL="45720" indent="0" algn="ctr">
                  <a:buNone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dirty="0"/>
                          <m:t>φ</m:t>
                        </m:r>
                        <m:r>
                          <m:rPr>
                            <m:nor/>
                          </m:rPr>
                          <a:rPr lang="en-GB" dirty="0"/>
                          <m:t> 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  <a:p>
                <a:r>
                  <a:rPr lang="en-GB" dirty="0"/>
                  <a:t>The gradient corresponds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and the y intercept corresponds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dirty="0"/>
                          <m:t>φ</m:t>
                        </m:r>
                        <m:r>
                          <m:rPr>
                            <m:nor/>
                          </m:rPr>
                          <a:rPr lang="en-GB" dirty="0"/>
                          <m:t> 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den>
                    </m:f>
                  </m:oMath>
                </a14:m>
                <a:endParaRPr lang="en-GB" dirty="0"/>
              </a:p>
              <a:p>
                <a:r>
                  <a:rPr lang="en-GB" dirty="0"/>
                  <a:t>Therefore simply multiply the gradient by e, the electron charge, which is </a:t>
                </a:r>
                <a:r>
                  <a:rPr lang="en-GB" dirty="0"/>
                  <a:t>1.60 × 10^-19 c</a:t>
                </a:r>
                <a:endParaRPr lang="en-GB" baseline="30000" dirty="0"/>
              </a:p>
              <a:p>
                <a:pPr marL="45720" indent="0">
                  <a:buNone/>
                </a:pPr>
                <a:r>
                  <a:rPr lang="en-GB" baseline="30000" dirty="0"/>
                  <a:t>  </a:t>
                </a: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602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Calculate h from the gradient and also </a:t>
            </a:r>
            <a:r>
              <a:rPr lang="en-GB" dirty="0"/>
              <a:t>φ from the gradient if you wish </a:t>
            </a:r>
          </a:p>
          <a:p>
            <a:r>
              <a:rPr lang="en-GB" dirty="0"/>
              <a:t>Compare your value of h to the accepted value of 6.63 x 10^-34 </a:t>
            </a:r>
            <a:r>
              <a:rPr lang="en-GB" dirty="0" err="1"/>
              <a:t>Js</a:t>
            </a:r>
            <a:r>
              <a:rPr lang="en-GB" dirty="0"/>
              <a:t> </a:t>
            </a:r>
          </a:p>
          <a:p>
            <a:r>
              <a:rPr lang="en-GB" dirty="0"/>
              <a:t>The work function for potassium is 3.69 x 10^-19 J</a:t>
            </a:r>
          </a:p>
          <a:p>
            <a:pPr marL="45720" indent="0">
              <a:buNone/>
            </a:pPr>
            <a:r>
              <a:rPr lang="en-GB" b="1" dirty="0"/>
              <a:t>Question: Does your value agree with the accepted value within experimental uncertainty? If not, what went wrong? </a:t>
            </a:r>
          </a:p>
          <a:p>
            <a:pPr marL="45720" indent="0">
              <a:buNone/>
            </a:pPr>
            <a:r>
              <a:rPr lang="en-GB" b="1" dirty="0"/>
              <a:t>Question: Could you improve the experiment in any way?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2601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and 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development of Quantum theory in the early 20</a:t>
            </a:r>
            <a:r>
              <a:rPr lang="en-GB" baseline="30000" dirty="0"/>
              <a:t>th</a:t>
            </a:r>
            <a:r>
              <a:rPr lang="en-GB" dirty="0"/>
              <a:t> century drastically changed our views on the nature of light, allowing us to consider it as a particle as well as a wave. </a:t>
            </a:r>
          </a:p>
          <a:p>
            <a:r>
              <a:rPr lang="en-GB" dirty="0"/>
              <a:t>It was Einstein who first brought forward the theory of the photoelectric effect, which explains the liberation of electrons from metal surfaces by light, when it is considered to behave as a particle. </a:t>
            </a:r>
          </a:p>
          <a:p>
            <a:r>
              <a:rPr lang="en-GB" dirty="0"/>
              <a:t>Today you will witness the photoelectric effect and use it to measure the Planck's constant. </a:t>
            </a:r>
          </a:p>
        </p:txBody>
      </p:sp>
    </p:spTree>
    <p:extLst>
      <p:ext uri="{BB962C8B-B14F-4D97-AF65-F5344CB8AC3E}">
        <p14:creationId xmlns:p14="http://schemas.microsoft.com/office/powerpoint/2010/main" val="54549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Vital points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Imagine a beam of Electromagnetic radiation (light) incident on a metal </a:t>
            </a:r>
          </a:p>
          <a:p>
            <a:r>
              <a:rPr lang="en-GB" dirty="0"/>
              <a:t>Light has a particle nature and a wave nature </a:t>
            </a:r>
          </a:p>
          <a:p>
            <a:r>
              <a:rPr lang="en-GB" dirty="0"/>
              <a:t>Light travels and arrives in wave packets known as photons (imagine them as little chunks of waves) </a:t>
            </a:r>
          </a:p>
          <a:p>
            <a:pPr marL="4572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3935" y="4158615"/>
            <a:ext cx="419100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68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the frequency of radiation is v, then the energy of each photon is </a:t>
            </a:r>
            <a:r>
              <a:rPr lang="en-GB" dirty="0" err="1"/>
              <a:t>hv</a:t>
            </a:r>
            <a:r>
              <a:rPr lang="en-GB" dirty="0"/>
              <a:t>, where h is the Planck’s constant. </a:t>
            </a:r>
          </a:p>
          <a:p>
            <a:r>
              <a:rPr lang="en-GB" dirty="0"/>
              <a:t>The intensity of the radiation is a measure of the number of photons per second striking the metal</a:t>
            </a:r>
          </a:p>
          <a:p>
            <a:r>
              <a:rPr lang="en-GB" dirty="0"/>
              <a:t>A photon liberates one electron only </a:t>
            </a:r>
          </a:p>
        </p:txBody>
      </p:sp>
    </p:spTree>
    <p:extLst>
      <p:ext uri="{BB962C8B-B14F-4D97-AF65-F5344CB8AC3E}">
        <p14:creationId xmlns:p14="http://schemas.microsoft.com/office/powerpoint/2010/main" val="327213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Work Function </a:t>
            </a:r>
            <a:r>
              <a:rPr lang="el-GR" dirty="0"/>
              <a:t>φ</a:t>
            </a:r>
            <a:r>
              <a:rPr lang="en-GB" dirty="0"/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/>
                  <a:t>The work function, represented by </a:t>
                </a:r>
                <a:r>
                  <a:rPr lang="el-GR" dirty="0"/>
                  <a:t>φ</a:t>
                </a:r>
                <a:r>
                  <a:rPr lang="en-GB" dirty="0"/>
                  <a:t> is the minimum amount of energy required to liberate an electron </a:t>
                </a:r>
              </a:p>
              <a:p>
                <a:pPr lvl="1"/>
                <a:r>
                  <a:rPr lang="en-GB" dirty="0"/>
                  <a:t>If a photon has a lower energy than the work function, the electron will not be liberated</a:t>
                </a:r>
              </a:p>
              <a:p>
                <a:pPr lvl="1"/>
                <a:r>
                  <a:rPr lang="en-GB" dirty="0"/>
                  <a:t>If a photon has a higher energy than the work function, the electron will be liberated and the excess energy will become the kinetic energy of the liberated electron</a:t>
                </a:r>
              </a:p>
              <a:p>
                <a:pPr lvl="1"/>
                <a:r>
                  <a:rPr lang="en-GB" dirty="0"/>
                  <a:t>If a photon has an energy equal to the work function, the electron will be liberated with no kinetic energy</a:t>
                </a:r>
              </a:p>
              <a:p>
                <a:r>
                  <a:rPr lang="en-GB" dirty="0"/>
                  <a:t>Therefore, the kinetic energy of the freed electrons can be calculated: </a:t>
                </a:r>
              </a:p>
              <a:p>
                <a:pPr marL="4572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h𝑣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l-GR" dirty="0"/>
                        <m:t>φ</m:t>
                      </m:r>
                    </m:oMath>
                  </m:oMathPara>
                </a14:m>
                <a:endParaRPr lang="en-GB" dirty="0"/>
              </a:p>
              <a:p>
                <a:pPr marL="45720" indent="0">
                  <a:buNone/>
                </a:pP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964" r="-8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508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 an electrode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/>
                  <a:t>In today’s experiment, the apparatus will contain an electrode which will stop the electrons </a:t>
                </a:r>
              </a:p>
              <a:p>
                <a:r>
                  <a:rPr lang="en-GB" b="1" dirty="0"/>
                  <a:t>Question: In order to stop the electrons, should the potential difference between the metal and electrode be positive or negative? </a:t>
                </a:r>
              </a:p>
              <a:p>
                <a:r>
                  <a:rPr lang="en-GB" b="1" dirty="0"/>
                  <a:t>Answer: Negative. Since electrons are negatively charged a negatively charged electrode will slow them down </a:t>
                </a:r>
              </a:p>
              <a:p>
                <a:r>
                  <a:rPr lang="en-GB" dirty="0"/>
                  <a:t>At the point at which the electrons are stopped, no current will flow and the condition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𝑒𝑉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will be satisfied, meaning that: </a:t>
                </a:r>
              </a:p>
              <a:p>
                <a:pPr marL="4572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𝑒𝑉</m:t>
                      </m:r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hv</m:t>
                      </m:r>
                      <m:r>
                        <m:rPr>
                          <m:nor/>
                        </m:rPr>
                        <a:rPr lang="en-GB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–</m:t>
                      </m:r>
                      <m:r>
                        <m:rPr>
                          <m:nor/>
                        </m:rPr>
                        <a:rPr lang="el-GR" dirty="0"/>
                        <m:t>φ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We can use this relationship in a graph to calculate h. More on this later.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964" r="-12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441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 animation of a similar experiment can be found here: </a:t>
            </a:r>
          </a:p>
          <a:p>
            <a:pPr marL="45720" indent="0">
              <a:buNone/>
            </a:pPr>
            <a:r>
              <a:rPr lang="en-GB" dirty="0">
                <a:hlinkClick r:id="rId2"/>
              </a:rPr>
              <a:t>https://www.youtube.com/watch?v=YQL2Q5ZArjs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09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The Box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GB" dirty="0"/>
              <a:t>Inside the box you will find: </a:t>
            </a:r>
          </a:p>
          <a:p>
            <a:r>
              <a:rPr lang="en-GB" dirty="0"/>
              <a:t>A Light tight box, which contains most of the apparatus </a:t>
            </a:r>
          </a:p>
          <a:p>
            <a:r>
              <a:rPr lang="en-GB" dirty="0"/>
              <a:t>A variable voltage supply</a:t>
            </a:r>
          </a:p>
          <a:p>
            <a:r>
              <a:rPr lang="en-GB" dirty="0"/>
              <a:t>An Ammeter </a:t>
            </a:r>
          </a:p>
          <a:p>
            <a:r>
              <a:rPr lang="en-GB" dirty="0"/>
              <a:t>Light filters which allow a certain range of wavelengths of light to strike the metal </a:t>
            </a:r>
          </a:p>
        </p:txBody>
      </p:sp>
    </p:spTree>
    <p:extLst>
      <p:ext uri="{BB962C8B-B14F-4D97-AF65-F5344CB8AC3E}">
        <p14:creationId xmlns:p14="http://schemas.microsoft.com/office/powerpoint/2010/main" val="275765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it 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Inside the light tight box, there is a light bulb  which is focused onto a photocell </a:t>
            </a:r>
          </a:p>
          <a:p>
            <a:r>
              <a:rPr lang="en-GB" dirty="0"/>
              <a:t>The photocell consists of a film of potassium, an ammeter and a platinum loop </a:t>
            </a:r>
          </a:p>
          <a:p>
            <a:r>
              <a:rPr lang="en-GB" dirty="0"/>
              <a:t>The platinum loop acts as the electrode and the voltage can be altered, making it possible for the liberated electrons to be stopped </a:t>
            </a:r>
          </a:p>
          <a:p>
            <a:r>
              <a:rPr lang="en-GB" dirty="0"/>
              <a:t>Platinum is used for the electrode as it has a very high work function</a:t>
            </a:r>
          </a:p>
        </p:txBody>
      </p:sp>
    </p:spTree>
    <p:extLst>
      <p:ext uri="{BB962C8B-B14F-4D97-AF65-F5344CB8AC3E}">
        <p14:creationId xmlns:p14="http://schemas.microsoft.com/office/powerpoint/2010/main" val="227098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166</TotalTime>
  <Words>888</Words>
  <Application>Microsoft Office PowerPoint</Application>
  <PresentationFormat>Widescreen</PresentationFormat>
  <Paragraphs>69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Cambria Math</vt:lpstr>
      <vt:lpstr>Corbel</vt:lpstr>
      <vt:lpstr>Basis</vt:lpstr>
      <vt:lpstr>The photoelectric effect</vt:lpstr>
      <vt:lpstr>Introduction and aims</vt:lpstr>
      <vt:lpstr>Vital points </vt:lpstr>
      <vt:lpstr>PowerPoint Presentation</vt:lpstr>
      <vt:lpstr>The Work Function φ </vt:lpstr>
      <vt:lpstr>Add an electrode</vt:lpstr>
      <vt:lpstr>Animation</vt:lpstr>
      <vt:lpstr>In The Box</vt:lpstr>
      <vt:lpstr>How it works</vt:lpstr>
      <vt:lpstr>Diagram </vt:lpstr>
      <vt:lpstr>Procedure </vt:lpstr>
      <vt:lpstr>Video</vt:lpstr>
      <vt:lpstr>Results</vt:lpstr>
      <vt:lpstr>Answer</vt:lpstr>
      <vt:lpstr>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photoelectric effect</dc:title>
  <dc:creator>Connor</dc:creator>
  <cp:lastModifiedBy>Connor</cp:lastModifiedBy>
  <cp:revision>14</cp:revision>
  <dcterms:created xsi:type="dcterms:W3CDTF">2016-10-03T13:55:19Z</dcterms:created>
  <dcterms:modified xsi:type="dcterms:W3CDTF">2016-10-05T13:12:37Z</dcterms:modified>
</cp:coreProperties>
</file>