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7" r:id="rId5"/>
    <p:sldId id="295" r:id="rId6"/>
    <p:sldId id="291" r:id="rId7"/>
    <p:sldId id="290" r:id="rId8"/>
    <p:sldId id="278" r:id="rId9"/>
    <p:sldId id="29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8E85A-35ED-47FD-B205-BC3FF6792B5B}" type="datetimeFigureOut">
              <a:rPr lang="en-GB" smtClean="0"/>
              <a:t>09/07/2020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F4DFF-627B-44BF-A8ED-F8F3AB8EF48D}" type="slidenum">
              <a:rPr lang="en-GB" smtClean="0"/>
              <a:t>‹#›</a:t>
            </a:fld>
            <a:endParaRPr lang="en-GB"/>
          </a:p>
        </p:txBody>
      </p:sp>
    </p:spTree>
    <p:extLst>
      <p:ext uri="{BB962C8B-B14F-4D97-AF65-F5344CB8AC3E}">
        <p14:creationId xmlns:p14="http://schemas.microsoft.com/office/powerpoint/2010/main" val="348678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r>
              <a:rPr lang="en-US" sz="1200" b="1" kern="1200" dirty="0">
                <a:solidFill>
                  <a:schemeClr val="tx1"/>
                </a:solidFill>
                <a:latin typeface="Lucida Grande" pitchFamily="80" charset="0"/>
                <a:ea typeface="ＭＳ Ｐゴシック" charset="-128"/>
                <a:cs typeface="+mn-cs"/>
              </a:rPr>
              <a:t>LANCASTER UNIVERSITY POWERPOINT TEMPLATES</a:t>
            </a:r>
          </a:p>
          <a:p>
            <a:pPr eaLnBrk="1" hangingPunct="1"/>
            <a:r>
              <a:rPr lang="en-US" sz="1200" kern="1200" baseline="0" dirty="0">
                <a:solidFill>
                  <a:schemeClr val="tx1"/>
                </a:solidFill>
                <a:latin typeface="Lucida Grande" pitchFamily="80" charset="0"/>
                <a:ea typeface="ＭＳ Ｐゴシック" charset="-128"/>
                <a:cs typeface="+mn-cs"/>
              </a:rPr>
              <a:t>These PowerPoint templates are for use by all University staff. Please see below for further information regarding the use of these templates. Should you have any further queries, please contact the marketing team via webmaster@lancaster.ac.uk</a:t>
            </a: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3: Insert a new slide</a:t>
            </a:r>
          </a:p>
          <a:p>
            <a:pPr eaLnBrk="1" hangingPunct="1"/>
            <a:r>
              <a:rPr lang="en-US" sz="1200" kern="1200" dirty="0">
                <a:solidFill>
                  <a:srgbClr val="731F43"/>
                </a:solidFill>
                <a:latin typeface="Lucida Grande" pitchFamily="80" charset="0"/>
                <a:ea typeface="ＭＳ Ｐゴシック" charset="-128"/>
                <a:cs typeface="+mn-cs"/>
              </a:rPr>
              <a:t>If you need to insert a new slide, from </a:t>
            </a:r>
            <a:r>
              <a:rPr lang="en-US" sz="1200" kern="1200" baseline="0" dirty="0">
                <a:solidFill>
                  <a:srgbClr val="666666"/>
                </a:solidFill>
                <a:latin typeface="Lucida Grande" pitchFamily="80" charset="0"/>
                <a:ea typeface="ＭＳ Ｐゴシック" charset="-128"/>
                <a:cs typeface="+mn-cs"/>
              </a:rPr>
              <a:t>the ‘home’ toolbar, click on ‘new slide’ and select from the templates the style you require from the dropdown box.</a:t>
            </a:r>
            <a:endParaRPr lang="en-US" sz="1200" kern="1200" dirty="0">
              <a:solidFill>
                <a:srgbClr val="731F43"/>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4: </a:t>
            </a:r>
            <a:r>
              <a:rPr lang="en-US" sz="1200" b="1" kern="1200" baseline="0" dirty="0">
                <a:solidFill>
                  <a:schemeClr val="tx1"/>
                </a:solidFill>
                <a:latin typeface="Lucida Grande" pitchFamily="80" charset="0"/>
                <a:ea typeface="ＭＳ Ｐゴシック" charset="-128"/>
                <a:cs typeface="+mn-cs"/>
              </a:rPr>
              <a:t>Typing new text and copying text from another document</a:t>
            </a:r>
          </a:p>
          <a:p>
            <a:pPr eaLnBrk="1" hangingPunct="1"/>
            <a:r>
              <a:rPr lang="en-US" sz="1200" kern="1200" baseline="0" dirty="0">
                <a:solidFill>
                  <a:schemeClr val="tx1"/>
                </a:solidFill>
                <a:latin typeface="Lucida Grande" pitchFamily="80" charset="0"/>
                <a:ea typeface="ＭＳ Ｐゴシック" charset="-128"/>
                <a:cs typeface="+mn-cs"/>
              </a:rPr>
              <a:t>New text</a:t>
            </a:r>
            <a:r>
              <a:rPr lang="en-US" sz="1200" kern="1200" dirty="0">
                <a:solidFill>
                  <a:schemeClr val="tx1"/>
                </a:solidFill>
                <a:latin typeface="Lucida Grande" pitchFamily="80" charset="0"/>
                <a:ea typeface="ＭＳ Ｐゴシック" charset="-128"/>
                <a:cs typeface="+mn-cs"/>
              </a:rPr>
              <a:t> should be typed over the</a:t>
            </a:r>
            <a:r>
              <a:rPr lang="en-US" sz="1200" kern="1200" baseline="0" dirty="0">
                <a:solidFill>
                  <a:schemeClr val="tx1"/>
                </a:solidFill>
                <a:latin typeface="Lucida Grande" pitchFamily="80" charset="0"/>
                <a:ea typeface="ＭＳ Ｐゴシック" charset="-128"/>
                <a:cs typeface="+mn-cs"/>
              </a:rPr>
              <a:t> text </a:t>
            </a:r>
            <a:r>
              <a:rPr lang="en-US" sz="1200" kern="1200" dirty="0">
                <a:solidFill>
                  <a:schemeClr val="tx1"/>
                </a:solidFill>
                <a:latin typeface="Lucida Grande" pitchFamily="80" charset="0"/>
                <a:ea typeface="ＭＳ Ｐゴシック" charset="-128"/>
                <a:cs typeface="+mn-cs"/>
              </a:rPr>
              <a:t>in the appropriate template. Copy and pasting text from another document will result in changing the style of the typography and layout. This is unavoidable as it is part of the Microsoft</a:t>
            </a:r>
            <a:r>
              <a:rPr lang="en-US" sz="1200" kern="1200" baseline="0" dirty="0">
                <a:solidFill>
                  <a:schemeClr val="tx1"/>
                </a:solidFill>
                <a:latin typeface="Lucida Grande" pitchFamily="80" charset="0"/>
                <a:ea typeface="ＭＳ Ｐゴシック" charset="-128"/>
                <a:cs typeface="+mn-cs"/>
              </a:rPr>
              <a:t> software</a:t>
            </a:r>
            <a:r>
              <a:rPr lang="en-US" sz="1200" kern="1200" dirty="0">
                <a:solidFill>
                  <a:schemeClr val="tx1"/>
                </a:solidFill>
                <a:latin typeface="Lucida Grande" pitchFamily="80" charset="0"/>
                <a:ea typeface="ＭＳ Ｐゴシック" charset="-128"/>
                <a:cs typeface="+mn-cs"/>
              </a:rPr>
              <a:t>. We</a:t>
            </a:r>
            <a:r>
              <a:rPr lang="en-US" sz="1200" kern="1200" baseline="0" dirty="0">
                <a:solidFill>
                  <a:schemeClr val="tx1"/>
                </a:solidFill>
                <a:latin typeface="Lucida Grande" pitchFamily="80" charset="0"/>
                <a:ea typeface="ＭＳ Ｐゴシック" charset="-128"/>
                <a:cs typeface="+mn-cs"/>
              </a:rPr>
              <a:t> appreciate that in sometimes you will need to copy text from another document into this template. Once you have pasted the existing text into the template, you will need to change the formatting so that they typefaces, sizes, </a:t>
            </a:r>
            <a:r>
              <a:rPr lang="en-US" sz="1200" kern="1200" baseline="0" dirty="0" err="1">
                <a:solidFill>
                  <a:schemeClr val="tx1"/>
                </a:solidFill>
                <a:latin typeface="Lucida Grande" pitchFamily="80" charset="0"/>
                <a:ea typeface="ＭＳ Ｐゴシック" charset="-128"/>
                <a:cs typeface="+mn-cs"/>
              </a:rPr>
              <a:t>colour</a:t>
            </a:r>
            <a:r>
              <a:rPr lang="en-US" sz="1200" kern="1200" baseline="0" dirty="0">
                <a:solidFill>
                  <a:schemeClr val="tx1"/>
                </a:solidFill>
                <a:latin typeface="Lucida Grande" pitchFamily="80" charset="0"/>
                <a:ea typeface="ＭＳ Ｐゴシック" charset="-128"/>
                <a:cs typeface="+mn-cs"/>
              </a:rPr>
              <a:t>, line spacing and alignment are consistent with the rest of the template.</a:t>
            </a:r>
            <a:endParaRPr lang="en-US" sz="1200" kern="1200" dirty="0">
              <a:solidFill>
                <a:schemeClr val="tx1"/>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5: Inserting images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a:solidFill>
                  <a:srgbClr val="666666"/>
                </a:solidFill>
                <a:latin typeface="Calibri" pitchFamily="80" charset="0"/>
              </a:rPr>
              <a:t>There are three choices of templates with images already inserted. Please use the template with the relevant image size and positioning. </a:t>
            </a:r>
            <a:r>
              <a:rPr lang="en-US" sz="1200" kern="1200" dirty="0">
                <a:solidFill>
                  <a:srgbClr val="731F43"/>
                </a:solidFill>
                <a:latin typeface="Lucida Grande" pitchFamily="80" charset="0"/>
                <a:ea typeface="ＭＳ Ｐゴシック" charset="-128"/>
                <a:cs typeface="+mn-cs"/>
              </a:rPr>
              <a:t>To</a:t>
            </a:r>
            <a:r>
              <a:rPr lang="en-US" sz="1200" kern="1200" baseline="0" dirty="0">
                <a:solidFill>
                  <a:srgbClr val="731F43"/>
                </a:solidFill>
                <a:latin typeface="Lucida Grande" pitchFamily="80" charset="0"/>
                <a:ea typeface="ＭＳ Ｐゴシック" charset="-128"/>
                <a:cs typeface="+mn-cs"/>
              </a:rPr>
              <a:t> insert an i</a:t>
            </a:r>
            <a:r>
              <a:rPr lang="en-US" sz="1200" kern="1200" dirty="0">
                <a:solidFill>
                  <a:srgbClr val="731F43"/>
                </a:solidFill>
                <a:latin typeface="Lucida Grande" pitchFamily="80" charset="0"/>
                <a:ea typeface="ＭＳ Ｐゴシック" charset="-128"/>
                <a:cs typeface="+mn-cs"/>
              </a:rPr>
              <a:t>mage,</a:t>
            </a:r>
            <a:r>
              <a:rPr lang="en-US" sz="1200" kern="1200" baseline="0" dirty="0">
                <a:solidFill>
                  <a:srgbClr val="731F43"/>
                </a:solidFill>
                <a:latin typeface="Lucida Grande" pitchFamily="80" charset="0"/>
                <a:ea typeface="ＭＳ Ｐゴシック" charset="-128"/>
                <a:cs typeface="+mn-cs"/>
              </a:rPr>
              <a:t> please go to ‘insert’ then ‘picture’ and find your image, highlight it and ‘insert’. Resize the image and position as per the example template.</a:t>
            </a:r>
            <a:endParaRPr lang="en-US" sz="1200" kern="1200" dirty="0">
              <a:solidFill>
                <a:srgbClr val="731F43"/>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6: </a:t>
            </a:r>
            <a:r>
              <a:rPr lang="en-GB" sz="1200" b="1" kern="1200" dirty="0">
                <a:solidFill>
                  <a:schemeClr val="tx1"/>
                </a:solidFill>
                <a:latin typeface="Lucida Grande" pitchFamily="80" charset="0"/>
                <a:ea typeface="ＭＳ Ｐゴシック" charset="-128"/>
                <a:cs typeface="+mn-cs"/>
              </a:rPr>
              <a:t>Text boxes</a:t>
            </a:r>
          </a:p>
          <a:p>
            <a:pPr eaLnBrk="1" hangingPunct="1"/>
            <a:r>
              <a:rPr lang="en-GB" sz="1200" kern="1200" dirty="0">
                <a:solidFill>
                  <a:schemeClr val="tx1"/>
                </a:solidFill>
                <a:latin typeface="Lucida Grande" pitchFamily="80" charset="0"/>
                <a:ea typeface="ＭＳ Ｐゴシック" charset="-128"/>
                <a:cs typeface="+mn-cs"/>
              </a:rPr>
              <a:t>If</a:t>
            </a:r>
            <a:r>
              <a:rPr lang="en-GB" sz="1200" kern="1200" baseline="0" dirty="0">
                <a:solidFill>
                  <a:schemeClr val="tx1"/>
                </a:solidFill>
                <a:latin typeface="Lucida Grande" pitchFamily="80" charset="0"/>
                <a:ea typeface="ＭＳ Ｐゴシック" charset="-128"/>
                <a:cs typeface="+mn-cs"/>
              </a:rPr>
              <a:t> a text box is deleted, either insert a new slide (using the appropriate template) or go to another slide and copy a text box. To select a text box for copying, please click on the outer edge of the text box so that the line goes solid (not dashed). Right click your mouse and select ‘copy’, then go back and ‘paste’ it into the slide where the text box is missing which should paste into the correct position on the slide.</a:t>
            </a: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7: Other information</a:t>
            </a: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GB" sz="1200" b="1" kern="1200" dirty="0">
                <a:solidFill>
                  <a:schemeClr val="tx1"/>
                </a:solidFill>
                <a:latin typeface="Lucida Grande" pitchFamily="80" charset="0"/>
                <a:ea typeface="ＭＳ Ｐゴシック" charset="-128"/>
                <a:cs typeface="+mn-cs"/>
              </a:rPr>
              <a:t>Typefaces, sizes</a:t>
            </a:r>
            <a:r>
              <a:rPr lang="en-GB" sz="1200" b="1" kern="1200" baseline="0" dirty="0">
                <a:solidFill>
                  <a:schemeClr val="tx1"/>
                </a:solidFill>
                <a:latin typeface="Lucida Grande" pitchFamily="80" charset="0"/>
                <a:ea typeface="ＭＳ Ｐゴシック" charset="-128"/>
                <a:cs typeface="+mn-cs"/>
              </a:rPr>
              <a:t> and colours</a:t>
            </a:r>
            <a:br>
              <a:rPr lang="en-GB" sz="1200" kern="1200" dirty="0">
                <a:solidFill>
                  <a:schemeClr val="tx1"/>
                </a:solidFill>
                <a:latin typeface="Lucida Grande" pitchFamily="80" charset="0"/>
                <a:ea typeface="ＭＳ Ｐゴシック" charset="-128"/>
                <a:cs typeface="+mn-cs"/>
              </a:rPr>
            </a:br>
            <a:r>
              <a:rPr lang="en-GB" sz="1200" kern="1200" dirty="0">
                <a:solidFill>
                  <a:schemeClr val="tx1"/>
                </a:solidFill>
                <a:latin typeface="Lucida Grande" pitchFamily="80" charset="0"/>
                <a:ea typeface="ＭＳ Ｐゴシック" charset="-128"/>
                <a:cs typeface="+mn-cs"/>
              </a:rPr>
              <a:t>All copy is Calibri.</a:t>
            </a:r>
          </a:p>
          <a:p>
            <a:pPr eaLnBrk="1" hangingPunct="1"/>
            <a:endParaRPr lang="en-GB" sz="1200" kern="1200" dirty="0">
              <a:solidFill>
                <a:schemeClr val="tx1"/>
              </a:solidFill>
              <a:latin typeface="Lucida Grande" pitchFamily="80" charset="0"/>
              <a:ea typeface="ＭＳ Ｐゴシック" charset="-128"/>
              <a:cs typeface="+mn-cs"/>
            </a:endParaRPr>
          </a:p>
          <a:p>
            <a:pPr eaLnBrk="1" hangingPunct="1"/>
            <a:r>
              <a:rPr lang="en-GB" sz="1200" kern="1200" dirty="0">
                <a:solidFill>
                  <a:schemeClr val="tx1"/>
                </a:solidFill>
                <a:latin typeface="Lucida Grande" pitchFamily="80" charset="0"/>
                <a:ea typeface="ＭＳ Ｐゴシック" charset="-128"/>
                <a:cs typeface="+mn-cs"/>
              </a:rPr>
              <a:t>Slide</a:t>
            </a:r>
            <a:r>
              <a:rPr lang="en-GB" sz="1200" kern="1200" baseline="0" dirty="0">
                <a:solidFill>
                  <a:schemeClr val="tx1"/>
                </a:solidFill>
                <a:latin typeface="Lucida Grande" pitchFamily="80" charset="0"/>
                <a:ea typeface="ＭＳ Ｐゴシック" charset="-128"/>
                <a:cs typeface="+mn-cs"/>
              </a:rPr>
              <a:t> title</a:t>
            </a:r>
            <a:r>
              <a:rPr lang="en-GB" sz="1200" kern="1200" dirty="0">
                <a:solidFill>
                  <a:schemeClr val="tx1"/>
                </a:solidFill>
                <a:latin typeface="Lucida Grande" pitchFamily="80" charset="0"/>
                <a:ea typeface="ＭＳ Ｐゴシック" charset="-128"/>
                <a:cs typeface="+mn-cs"/>
              </a:rPr>
              <a:t> copy throughout:</a:t>
            </a:r>
          </a:p>
          <a:p>
            <a:pPr eaLnBrk="1" hangingPunct="1"/>
            <a:r>
              <a:rPr lang="en-GB" sz="1200" i="1" kern="1200" dirty="0">
                <a:solidFill>
                  <a:schemeClr val="tx1"/>
                </a:solidFill>
                <a:latin typeface="Lucida Grande" pitchFamily="80" charset="0"/>
                <a:ea typeface="ＭＳ Ｐゴシック" charset="-128"/>
                <a:cs typeface="+mn-cs"/>
              </a:rPr>
              <a:t>Size:  </a:t>
            </a:r>
            <a:r>
              <a:rPr lang="en-GB" sz="1200" i="0" kern="1200" dirty="0">
                <a:solidFill>
                  <a:schemeClr val="tx1"/>
                </a:solidFill>
                <a:latin typeface="Lucida Grande" pitchFamily="80" charset="0"/>
                <a:ea typeface="ＭＳ Ｐゴシック" charset="-128"/>
                <a:cs typeface="+mn-cs"/>
              </a:rPr>
              <a:t>36 point</a:t>
            </a:r>
            <a:endParaRPr lang="en-GB" sz="1200" kern="1200" dirty="0">
              <a:solidFill>
                <a:schemeClr val="tx1"/>
              </a:solidFill>
              <a:latin typeface="Lucida Grande" pitchFamily="80" charset="0"/>
              <a:ea typeface="ＭＳ Ｐゴシック" charset="-128"/>
              <a:cs typeface="+mn-cs"/>
            </a:endParaRPr>
          </a:p>
          <a:p>
            <a:pPr eaLnBrk="1" hangingPunct="1"/>
            <a:r>
              <a:rPr lang="en-GB" sz="1200" i="1" kern="1200" dirty="0">
                <a:solidFill>
                  <a:schemeClr val="tx1"/>
                </a:solidFill>
                <a:latin typeface="Lucida Grande" pitchFamily="80" charset="0"/>
                <a:ea typeface="ＭＳ Ｐゴシック" charset="-128"/>
                <a:cs typeface="+mn-cs"/>
              </a:rPr>
              <a:t>Colour Lancaster University red:  </a:t>
            </a:r>
            <a:r>
              <a:rPr lang="en-GB" sz="1200" kern="1200" dirty="0">
                <a:solidFill>
                  <a:schemeClr val="tx1"/>
                </a:solidFill>
                <a:latin typeface="Lucida Grande" pitchFamily="80" charset="0"/>
                <a:ea typeface="ＭＳ Ｐゴシック" charset="-128"/>
                <a:cs typeface="+mn-cs"/>
              </a:rPr>
              <a:t>(RGB) R: 181 G: 18 B: 27 (recent</a:t>
            </a:r>
            <a:r>
              <a:rPr lang="en-GB" sz="1200" kern="1200" baseline="0" dirty="0">
                <a:solidFill>
                  <a:schemeClr val="tx1"/>
                </a:solidFill>
                <a:latin typeface="Lucida Grande" pitchFamily="80" charset="0"/>
                <a:ea typeface="ＭＳ Ｐゴシック" charset="-128"/>
                <a:cs typeface="+mn-cs"/>
              </a:rPr>
              <a:t> colours on PowerPoint)</a:t>
            </a:r>
            <a:br>
              <a:rPr lang="en-GB" sz="1200" kern="1200" dirty="0">
                <a:solidFill>
                  <a:schemeClr val="tx1"/>
                </a:solidFill>
                <a:latin typeface="Lucida Grande" pitchFamily="80" charset="0"/>
                <a:ea typeface="ＭＳ Ｐゴシック" charset="-128"/>
                <a:cs typeface="+mn-cs"/>
              </a:rPr>
            </a:br>
            <a:br>
              <a:rPr lang="en-GB" sz="1200" kern="1200" dirty="0">
                <a:solidFill>
                  <a:schemeClr val="tx1"/>
                </a:solidFill>
                <a:latin typeface="Lucida Grande" pitchFamily="80" charset="0"/>
                <a:ea typeface="ＭＳ Ｐゴシック" charset="-128"/>
                <a:cs typeface="+mn-cs"/>
              </a:rPr>
            </a:br>
            <a:r>
              <a:rPr lang="en-GB" sz="1200" kern="1200" dirty="0">
                <a:solidFill>
                  <a:schemeClr val="tx1"/>
                </a:solidFill>
                <a:latin typeface="Lucida Grande" pitchFamily="80" charset="0"/>
                <a:ea typeface="ＭＳ Ｐゴシック" charset="-128"/>
                <a:cs typeface="+mn-cs"/>
              </a:rPr>
              <a:t>Small copy on first and last slide:</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Size:  </a:t>
            </a:r>
            <a:r>
              <a:rPr lang="en-GB" sz="1200" kern="1200" dirty="0">
                <a:solidFill>
                  <a:schemeClr val="tx1"/>
                </a:solidFill>
                <a:latin typeface="Lucida Grande" pitchFamily="80" charset="0"/>
                <a:ea typeface="ＭＳ Ｐゴシック" charset="-128"/>
                <a:cs typeface="+mn-cs"/>
              </a:rPr>
              <a:t>16 point</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Colour</a:t>
            </a:r>
            <a:r>
              <a:rPr lang="en-GB" sz="1200" i="1" kern="1200" baseline="0" dirty="0">
                <a:solidFill>
                  <a:schemeClr val="tx1"/>
                </a:solidFill>
                <a:latin typeface="Lucida Grande" pitchFamily="80" charset="0"/>
                <a:ea typeface="ＭＳ Ｐゴシック" charset="-128"/>
                <a:cs typeface="+mn-cs"/>
              </a:rPr>
              <a:t> </a:t>
            </a:r>
            <a:r>
              <a:rPr lang="en-GB" sz="1200" i="1" kern="1200" dirty="0">
                <a:solidFill>
                  <a:schemeClr val="tx1"/>
                </a:solidFill>
                <a:latin typeface="Lucida Grande" pitchFamily="80" charset="0"/>
                <a:ea typeface="ＭＳ Ｐゴシック" charset="-128"/>
                <a:cs typeface="+mn-cs"/>
              </a:rPr>
              <a:t>grey:  </a:t>
            </a:r>
            <a:r>
              <a:rPr lang="en-GB" sz="1200" kern="1200" dirty="0">
                <a:solidFill>
                  <a:schemeClr val="tx1"/>
                </a:solidFill>
                <a:latin typeface="Lucida Grande" pitchFamily="80" charset="0"/>
                <a:ea typeface="ＭＳ Ｐゴシック" charset="-128"/>
                <a:cs typeface="+mn-cs"/>
              </a:rPr>
              <a:t>(RGB) R: 102 G: 102 B: 102 (recent</a:t>
            </a:r>
            <a:r>
              <a:rPr lang="en-GB" sz="1200" kern="1200" baseline="0" dirty="0">
                <a:solidFill>
                  <a:schemeClr val="tx1"/>
                </a:solidFill>
                <a:latin typeface="Lucida Grande" pitchFamily="80" charset="0"/>
                <a:ea typeface="ＭＳ Ｐゴシック" charset="-128"/>
                <a:cs typeface="+mn-cs"/>
              </a:rPr>
              <a:t> colours on PowerPoint)</a:t>
            </a:r>
            <a:br>
              <a:rPr lang="en-GB" sz="1200" kern="1200" dirty="0">
                <a:solidFill>
                  <a:schemeClr val="tx1"/>
                </a:solidFill>
                <a:latin typeface="Lucida Grande" pitchFamily="80" charset="0"/>
                <a:ea typeface="ＭＳ Ｐゴシック" charset="-128"/>
                <a:cs typeface="+mn-cs"/>
              </a:rPr>
            </a:br>
            <a:endParaRPr lang="en-GB" sz="1200" kern="1200" dirty="0">
              <a:solidFill>
                <a:schemeClr val="tx1"/>
              </a:solidFill>
              <a:latin typeface="Lucida Grande" pitchFamily="80" charset="0"/>
              <a:ea typeface="ＭＳ Ｐゴシック" charset="-128"/>
              <a:cs typeface="+mn-cs"/>
            </a:endParaRPr>
          </a:p>
          <a:p>
            <a:pPr eaLnBrk="1" hangingPunct="1"/>
            <a:r>
              <a:rPr lang="en-GB" sz="1200" kern="1200" dirty="0">
                <a:solidFill>
                  <a:schemeClr val="tx1"/>
                </a:solidFill>
                <a:latin typeface="Lucida Grande" pitchFamily="80" charset="0"/>
                <a:ea typeface="ＭＳ Ｐゴシック" charset="-128"/>
                <a:cs typeface="+mn-cs"/>
              </a:rPr>
              <a:t>Sub-heading</a:t>
            </a:r>
            <a:r>
              <a:rPr lang="en-GB" sz="1200" kern="1200" baseline="0" dirty="0">
                <a:solidFill>
                  <a:schemeClr val="tx1"/>
                </a:solidFill>
                <a:latin typeface="Lucida Grande" pitchFamily="80" charset="0"/>
                <a:ea typeface="ＭＳ Ｐゴシック" charset="-128"/>
                <a:cs typeface="+mn-cs"/>
              </a:rPr>
              <a:t>s</a:t>
            </a:r>
            <a:r>
              <a:rPr lang="en-GB" sz="1200" kern="1200" dirty="0">
                <a:solidFill>
                  <a:schemeClr val="tx1"/>
                </a:solidFill>
                <a:latin typeface="Lucida Grande" pitchFamily="80" charset="0"/>
                <a:ea typeface="ＭＳ Ｐゴシック" charset="-128"/>
                <a:cs typeface="+mn-cs"/>
              </a:rPr>
              <a:t>:</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Size:  </a:t>
            </a:r>
            <a:r>
              <a:rPr lang="en-GB" sz="1200" i="0" kern="1200" dirty="0">
                <a:solidFill>
                  <a:schemeClr val="tx1"/>
                </a:solidFill>
                <a:latin typeface="Lucida Grande" pitchFamily="80" charset="0"/>
                <a:ea typeface="ＭＳ Ｐゴシック" charset="-128"/>
                <a:cs typeface="+mn-cs"/>
              </a:rPr>
              <a:t>24 point – italics</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Colour</a:t>
            </a:r>
            <a:r>
              <a:rPr lang="en-GB" sz="1200" i="1" kern="1200" baseline="0" dirty="0">
                <a:solidFill>
                  <a:schemeClr val="tx1"/>
                </a:solidFill>
                <a:latin typeface="Lucida Grande" pitchFamily="80" charset="0"/>
                <a:ea typeface="ＭＳ Ｐゴシック" charset="-128"/>
                <a:cs typeface="+mn-cs"/>
              </a:rPr>
              <a:t> </a:t>
            </a:r>
            <a:r>
              <a:rPr lang="en-GB" sz="1200" i="1" kern="1200" dirty="0">
                <a:solidFill>
                  <a:schemeClr val="tx1"/>
                </a:solidFill>
                <a:latin typeface="Lucida Grande" pitchFamily="80" charset="0"/>
                <a:ea typeface="ＭＳ Ｐゴシック" charset="-128"/>
                <a:cs typeface="+mn-cs"/>
              </a:rPr>
              <a:t>grey:  </a:t>
            </a:r>
            <a:r>
              <a:rPr lang="en-GB" sz="1200" kern="1200" dirty="0">
                <a:solidFill>
                  <a:schemeClr val="tx1"/>
                </a:solidFill>
                <a:latin typeface="Lucida Grande" pitchFamily="80" charset="0"/>
                <a:ea typeface="ＭＳ Ｐゴシック" charset="-128"/>
                <a:cs typeface="+mn-cs"/>
              </a:rPr>
              <a:t>(RGB) R: 102 G: 102 B: 102 (recent</a:t>
            </a:r>
            <a:r>
              <a:rPr lang="en-GB" sz="1200" kern="1200" baseline="0" dirty="0">
                <a:solidFill>
                  <a:schemeClr val="tx1"/>
                </a:solidFill>
                <a:latin typeface="Lucida Grande" pitchFamily="80" charset="0"/>
                <a:ea typeface="ＭＳ Ｐゴシック" charset="-128"/>
                <a:cs typeface="+mn-cs"/>
              </a:rPr>
              <a:t> colours on PowerPoint)</a:t>
            </a:r>
            <a:endParaRPr lang="en-GB" sz="1200" kern="1200" dirty="0">
              <a:solidFill>
                <a:schemeClr val="tx1"/>
              </a:solidFill>
              <a:latin typeface="Lucida Grande" pitchFamily="80" charset="0"/>
              <a:ea typeface="ＭＳ Ｐゴシック"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br>
              <a:rPr lang="en-GB" sz="1200" kern="1200" dirty="0">
                <a:solidFill>
                  <a:schemeClr val="tx1"/>
                </a:solidFill>
                <a:latin typeface="Lucida Grande" pitchFamily="80" charset="0"/>
                <a:ea typeface="ＭＳ Ｐゴシック" charset="-128"/>
                <a:cs typeface="+mn-cs"/>
              </a:rPr>
            </a:br>
            <a:r>
              <a:rPr lang="en-GB" sz="1200" kern="1200" dirty="0">
                <a:solidFill>
                  <a:schemeClr val="tx1"/>
                </a:solidFill>
                <a:latin typeface="Lucida Grande" pitchFamily="80" charset="0"/>
                <a:ea typeface="ＭＳ Ｐゴシック" charset="-128"/>
                <a:cs typeface="+mn-cs"/>
              </a:rPr>
              <a:t>Bullets copy and body copy:</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Size:</a:t>
            </a:r>
            <a:r>
              <a:rPr lang="en-GB" sz="1200" i="1" kern="1200" baseline="0" dirty="0">
                <a:solidFill>
                  <a:schemeClr val="tx1"/>
                </a:solidFill>
                <a:latin typeface="Lucida Grande" pitchFamily="80" charset="0"/>
                <a:ea typeface="ＭＳ Ｐゴシック" charset="-128"/>
                <a:cs typeface="+mn-cs"/>
              </a:rPr>
              <a:t>  </a:t>
            </a:r>
            <a:r>
              <a:rPr lang="en-GB" sz="1200" kern="1200" dirty="0">
                <a:solidFill>
                  <a:schemeClr val="tx1"/>
                </a:solidFill>
                <a:latin typeface="Lucida Grande" pitchFamily="80" charset="0"/>
                <a:ea typeface="ＭＳ Ｐゴシック" charset="-128"/>
                <a:cs typeface="+mn-cs"/>
              </a:rPr>
              <a:t>24 point</a:t>
            </a:r>
            <a:r>
              <a:rPr lang="en-GB" sz="1200" kern="1200" baseline="0" dirty="0">
                <a:solidFill>
                  <a:schemeClr val="tx1"/>
                </a:solidFill>
                <a:latin typeface="Lucida Grande" pitchFamily="80" charset="0"/>
                <a:ea typeface="ＭＳ Ｐゴシック" charset="-128"/>
                <a:cs typeface="+mn-cs"/>
              </a:rPr>
              <a:t> </a:t>
            </a:r>
            <a:r>
              <a:rPr lang="en-GB" sz="1200" kern="1200" dirty="0">
                <a:solidFill>
                  <a:schemeClr val="tx1"/>
                </a:solidFill>
                <a:latin typeface="Lucida Grande" pitchFamily="80" charset="0"/>
                <a:ea typeface="ＭＳ Ｐゴシック" charset="-128"/>
                <a:cs typeface="+mn-cs"/>
              </a:rPr>
              <a:t>(see below for a further option)</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Colour grey:  </a:t>
            </a:r>
            <a:r>
              <a:rPr lang="en-GB" sz="1200" kern="1200" dirty="0">
                <a:solidFill>
                  <a:schemeClr val="tx1"/>
                </a:solidFill>
                <a:latin typeface="Lucida Grande" pitchFamily="80" charset="0"/>
                <a:ea typeface="ＭＳ Ｐゴシック" charset="-128"/>
                <a:cs typeface="+mn-cs"/>
              </a:rPr>
              <a:t>(RGB) R: 102 G: 102 B: 102 (recent</a:t>
            </a:r>
            <a:r>
              <a:rPr lang="en-GB" sz="1200" kern="1200" baseline="0" dirty="0">
                <a:solidFill>
                  <a:schemeClr val="tx1"/>
                </a:solidFill>
                <a:latin typeface="Lucida Grande" pitchFamily="80" charset="0"/>
                <a:ea typeface="ＭＳ Ｐゴシック" charset="-128"/>
                <a:cs typeface="+mn-cs"/>
              </a:rPr>
              <a:t> colours on PowerPoint)</a:t>
            </a:r>
            <a:endParaRPr lang="en-GB" sz="1200" kern="1200" dirty="0">
              <a:solidFill>
                <a:schemeClr val="tx1"/>
              </a:solidFill>
              <a:latin typeface="Lucida Grande" pitchFamily="80" charset="0"/>
              <a:ea typeface="ＭＳ Ｐゴシック" charset="-128"/>
              <a:cs typeface="+mn-cs"/>
            </a:endParaRPr>
          </a:p>
          <a:p>
            <a:pPr eaLnBrk="1" hangingPunct="1"/>
            <a:r>
              <a:rPr lang="en-GB" sz="1200" kern="1200" dirty="0">
                <a:solidFill>
                  <a:schemeClr val="tx1"/>
                </a:solidFill>
                <a:latin typeface="Lucida Grande" pitchFamily="80" charset="0"/>
                <a:ea typeface="ＭＳ Ｐゴシック" charset="-128"/>
                <a:cs typeface="+mn-cs"/>
              </a:rPr>
              <a:t>It</a:t>
            </a:r>
            <a:r>
              <a:rPr lang="en-GB" sz="1200" kern="1200" baseline="0" dirty="0">
                <a:solidFill>
                  <a:schemeClr val="tx1"/>
                </a:solidFill>
                <a:latin typeface="Lucida Grande" pitchFamily="80" charset="0"/>
                <a:ea typeface="ＭＳ Ｐゴシック" charset="-128"/>
                <a:cs typeface="+mn-cs"/>
              </a:rPr>
              <a:t> isn’t advisable to have too much text on a slide, however on rare occasions it may be necessary, therefore there is a slide using 20 point bullet pointed text.</a:t>
            </a:r>
            <a:endParaRPr lang="en-US" sz="1200" kern="1200" dirty="0">
              <a:solidFill>
                <a:schemeClr val="tx1"/>
              </a:solidFill>
              <a:latin typeface="Lucida Grande" pitchFamily="80" charset="0"/>
              <a:ea typeface="ＭＳ Ｐゴシック" charset="-128"/>
              <a:cs typeface="+mn-cs"/>
            </a:endParaRPr>
          </a:p>
          <a:p>
            <a:pPr eaLnBrk="1" hangingPunct="1"/>
            <a:endParaRPr lang="en-US" sz="1200" kern="1200" dirty="0">
              <a:solidFill>
                <a:schemeClr val="tx1"/>
              </a:solidFill>
              <a:latin typeface="Lucida Grande" pitchFamily="80" charset="0"/>
              <a:ea typeface="ＭＳ Ｐゴシック" charset="-128"/>
              <a:cs typeface="+mn-cs"/>
            </a:endParaRPr>
          </a:p>
          <a:p>
            <a:pPr eaLnBrk="1" hangingPunct="1"/>
            <a:r>
              <a:rPr lang="en-US" sz="1200" b="1" kern="1200" dirty="0">
                <a:solidFill>
                  <a:schemeClr val="tx1"/>
                </a:solidFill>
                <a:latin typeface="Lucida Grande" pitchFamily="80" charset="0"/>
                <a:ea typeface="ＭＳ Ｐゴシック" charset="-128"/>
                <a:cs typeface="+mn-cs"/>
              </a:rPr>
              <a:t>Line</a:t>
            </a:r>
            <a:r>
              <a:rPr lang="en-US" sz="1200" b="1" kern="1200" baseline="0" dirty="0">
                <a:solidFill>
                  <a:schemeClr val="tx1"/>
                </a:solidFill>
                <a:latin typeface="Lucida Grande" pitchFamily="80" charset="0"/>
                <a:ea typeface="ＭＳ Ｐゴシック" charset="-128"/>
                <a:cs typeface="+mn-cs"/>
              </a:rPr>
              <a:t> spacing and alignment</a:t>
            </a:r>
          </a:p>
          <a:p>
            <a:pPr eaLnBrk="1" hangingPunct="1"/>
            <a:r>
              <a:rPr lang="en-US" sz="1200" kern="1200" baseline="0" dirty="0">
                <a:solidFill>
                  <a:schemeClr val="tx1"/>
                </a:solidFill>
                <a:latin typeface="Lucida Grande" pitchFamily="80" charset="0"/>
                <a:ea typeface="ＭＳ Ｐゴシック" charset="-128"/>
                <a:cs typeface="+mn-cs"/>
              </a:rPr>
              <a:t>Single line spacing (apart from the main headings which is ‘exactly 35 point’)</a:t>
            </a:r>
          </a:p>
          <a:p>
            <a:pPr eaLnBrk="1" hangingPunct="1"/>
            <a:r>
              <a:rPr lang="en-US" sz="1200" kern="1200" baseline="0" dirty="0">
                <a:solidFill>
                  <a:schemeClr val="tx1"/>
                </a:solidFill>
                <a:latin typeface="Lucida Grande" pitchFamily="80" charset="0"/>
                <a:ea typeface="ＭＳ Ｐゴシック" charset="-128"/>
                <a:cs typeface="+mn-cs"/>
              </a:rPr>
              <a:t>All text is aligned left</a:t>
            </a:r>
            <a:endParaRPr lang="en-US" sz="1200" kern="1200" dirty="0">
              <a:solidFill>
                <a:schemeClr val="tx1"/>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baseline="0" dirty="0">
                <a:solidFill>
                  <a:srgbClr val="731F43"/>
                </a:solidFill>
                <a:latin typeface="Lucida Grande" pitchFamily="80" charset="0"/>
                <a:ea typeface="ＭＳ Ｐゴシック" charset="-128"/>
                <a:cs typeface="+mn-cs"/>
              </a:rPr>
              <a:t>Slide title options</a:t>
            </a:r>
          </a:p>
          <a:p>
            <a:pPr eaLnBrk="1" hangingPunct="1"/>
            <a:r>
              <a:rPr lang="en-US" sz="1200" kern="1200" baseline="0" dirty="0">
                <a:solidFill>
                  <a:srgbClr val="731F43"/>
                </a:solidFill>
                <a:latin typeface="Lucida Grande" pitchFamily="80" charset="0"/>
                <a:ea typeface="ＭＳ Ｐゴシック" charset="-128"/>
                <a:cs typeface="+mn-cs"/>
              </a:rPr>
              <a:t>There are two options for titles on the slides – one line or two lines for longer titles. Ideally, the one line title should be used, however on rare occasions a two line title maybe needed.</a:t>
            </a:r>
            <a:endParaRPr lang="en-US" sz="1200" kern="1200" dirty="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kern="1200" dirty="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6</a:t>
            </a:fld>
            <a:endParaRPr lang="en-GB"/>
          </a:p>
        </p:txBody>
      </p:sp>
    </p:spTree>
    <p:extLst>
      <p:ext uri="{BB962C8B-B14F-4D97-AF65-F5344CB8AC3E}">
        <p14:creationId xmlns:p14="http://schemas.microsoft.com/office/powerpoint/2010/main" val="103830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8D765E-6947-4112-A313-D7450D70040B}"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296181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8D765E-6947-4112-A313-D7450D70040B}"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395562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8D765E-6947-4112-A313-D7450D70040B}"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325224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Tree>
    <p:extLst>
      <p:ext uri="{BB962C8B-B14F-4D97-AF65-F5344CB8AC3E}">
        <p14:creationId xmlns:p14="http://schemas.microsoft.com/office/powerpoint/2010/main" val="29014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4557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8D765E-6947-4112-A313-D7450D70040B}"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96013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D765E-6947-4112-A313-D7450D70040B}"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301551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8D765E-6947-4112-A313-D7450D70040B}"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309666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8D765E-6947-4112-A313-D7450D70040B}"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15304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8D765E-6947-4112-A313-D7450D70040B}"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19394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D765E-6947-4112-A313-D7450D70040B}"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322183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D765E-6947-4112-A313-D7450D70040B}"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402662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D765E-6947-4112-A313-D7450D70040B}"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64FFD5-857D-4E78-9487-744EAAF262D3}" type="slidenum">
              <a:rPr lang="en-GB" smtClean="0"/>
              <a:t>‹#›</a:t>
            </a:fld>
            <a:endParaRPr lang="en-GB"/>
          </a:p>
        </p:txBody>
      </p:sp>
    </p:spTree>
    <p:extLst>
      <p:ext uri="{BB962C8B-B14F-4D97-AF65-F5344CB8AC3E}">
        <p14:creationId xmlns:p14="http://schemas.microsoft.com/office/powerpoint/2010/main" val="223777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765E-6947-4112-A313-D7450D70040B}" type="datetimeFigureOut">
              <a:rPr lang="en-GB" smtClean="0"/>
              <a:t>09/07/2020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4FFD5-857D-4E78-9487-744EAAF262D3}" type="slidenum">
              <a:rPr lang="en-GB" smtClean="0"/>
              <a:t>‹#›</a:t>
            </a:fld>
            <a:endParaRPr lang="en-GB"/>
          </a:p>
        </p:txBody>
      </p:sp>
    </p:spTree>
    <p:extLst>
      <p:ext uri="{BB962C8B-B14F-4D97-AF65-F5344CB8AC3E}">
        <p14:creationId xmlns:p14="http://schemas.microsoft.com/office/powerpoint/2010/main" val="424561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gov.uk/government/publications/national-planning-policy-framework--2" TargetMode="External"/><Relationship Id="rId5" Type="http://schemas.openxmlformats.org/officeDocument/2006/relationships/image" Target="../media/image6.png"/><Relationship Id="rId4" Type="http://schemas.openxmlformats.org/officeDocument/2006/relationships/hyperlink" Target="https://www.gov.uk/government/publications/25-year-environment-plan"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hyperlink" Target="file:///\\localhost\Volumes\USB%20DISK\SPIES_tool_v1.0.xls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3.xml"/><Relationship Id="rId7" Type="http://schemas.openxmlformats.org/officeDocument/2006/relationships/image" Target="../media/image12.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15.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mailto:a.armstrong@lancaster.ac.uk" TargetMode="External"/><Relationship Id="rId5" Type="http://schemas.openxmlformats.org/officeDocument/2006/relationships/hyperlink" Target="http://www.lancaster.ac.uk/SPIES" TargetMode="External"/><Relationship Id="rId4" Type="http://schemas.openxmlformats.org/officeDocument/2006/relationships/notesSlide" Target="../notesSlides/notesSlide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67544" y="1482353"/>
            <a:ext cx="8208912" cy="1010543"/>
          </a:xfrm>
        </p:spPr>
        <p:txBody>
          <a:bodyPr>
            <a:noAutofit/>
          </a:bodyPr>
          <a:lstStyle/>
          <a:p>
            <a:pPr algn="l"/>
            <a:r>
              <a:rPr lang="en-GB" sz="3600" dirty="0">
                <a:solidFill>
                  <a:srgbClr val="C00000"/>
                </a:solidFill>
              </a:rPr>
              <a:t>Solar Park Impacts on Ecosystem Services</a:t>
            </a:r>
          </a:p>
        </p:txBody>
      </p:sp>
      <p:sp>
        <p:nvSpPr>
          <p:cNvPr id="7" name="Subtitle 2"/>
          <p:cNvSpPr>
            <a:spLocks noGrp="1"/>
          </p:cNvSpPr>
          <p:nvPr>
            <p:ph type="subTitle" idx="1"/>
          </p:nvPr>
        </p:nvSpPr>
        <p:spPr>
          <a:xfrm>
            <a:off x="251520" y="2708920"/>
            <a:ext cx="8208912" cy="1008112"/>
          </a:xfrm>
        </p:spPr>
        <p:txBody>
          <a:bodyPr>
            <a:normAutofit/>
          </a:bodyPr>
          <a:lstStyle/>
          <a:p>
            <a:pPr algn="l">
              <a:spcBef>
                <a:spcPts val="0"/>
              </a:spcBef>
            </a:pPr>
            <a:r>
              <a:rPr lang="en-GB" sz="1600" dirty="0">
                <a:solidFill>
                  <a:srgbClr val="666666"/>
                </a:solidFill>
              </a:rPr>
              <a:t>Academics: Dr Alona Armstrong &amp; Prof </a:t>
            </a:r>
            <a:r>
              <a:rPr lang="en-GB" sz="1600" dirty="0" err="1">
                <a:solidFill>
                  <a:srgbClr val="666666"/>
                </a:solidFill>
              </a:rPr>
              <a:t>Piran</a:t>
            </a:r>
            <a:r>
              <a:rPr lang="en-GB" sz="1600" dirty="0">
                <a:solidFill>
                  <a:srgbClr val="666666"/>
                </a:solidFill>
              </a:rPr>
              <a:t> White</a:t>
            </a:r>
          </a:p>
          <a:p>
            <a:pPr algn="l">
              <a:spcBef>
                <a:spcPts val="0"/>
              </a:spcBef>
            </a:pPr>
            <a:r>
              <a:rPr lang="en-GB" sz="1600" dirty="0">
                <a:solidFill>
                  <a:srgbClr val="666666"/>
                </a:solidFill>
              </a:rPr>
              <a:t>Postdoctoral research associates: Dr Joana Cruz &amp; Dr Richard Randle-</a:t>
            </a:r>
            <a:r>
              <a:rPr lang="en-GB" sz="1600" dirty="0" err="1">
                <a:solidFill>
                  <a:srgbClr val="666666"/>
                </a:solidFill>
              </a:rPr>
              <a:t>Boggis</a:t>
            </a:r>
            <a:endParaRPr lang="en-GB" sz="1600" dirty="0">
              <a:solidFill>
                <a:srgbClr val="666666"/>
              </a:solidFill>
            </a:endParaRPr>
          </a:p>
          <a:p>
            <a:pPr algn="l">
              <a:spcBef>
                <a:spcPts val="0"/>
              </a:spcBef>
            </a:pPr>
            <a:r>
              <a:rPr lang="en-GB" sz="1600" dirty="0">
                <a:solidFill>
                  <a:srgbClr val="666666"/>
                </a:solidFill>
              </a:rPr>
              <a:t>October 2018 </a:t>
            </a:r>
          </a:p>
        </p:txBody>
      </p:sp>
      <p:pic>
        <p:nvPicPr>
          <p:cNvPr id="5" name="Picture 5" descr="Image result for university of yor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712" y="-171400"/>
            <a:ext cx="312920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ndlebo\Dropbox\PostDoc\Branding\nerc-logo-1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188640"/>
            <a:ext cx="1080120" cy="751388"/>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4221822"/>
      </p:ext>
    </p:extLst>
  </p:cSld>
  <p:clrMapOvr>
    <a:masterClrMapping/>
  </p:clrMapOvr>
  <mc:AlternateContent xmlns:mc="http://schemas.openxmlformats.org/markup-compatibility/2006" xmlns:p14="http://schemas.microsoft.com/office/powerpoint/2010/main">
    <mc:Choice Requires="p14">
      <p:transition spd="slow" p14:dur="2000" advTm="20203"/>
    </mc:Choice>
    <mc:Fallback xmlns="">
      <p:transition spd="slow" advTm="20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B5121B"/>
                </a:solidFill>
              </a:rPr>
              <a:t>An opportunity</a:t>
            </a:r>
          </a:p>
        </p:txBody>
      </p:sp>
      <p:sp>
        <p:nvSpPr>
          <p:cNvPr id="3" name="Text Placeholder 2"/>
          <p:cNvSpPr>
            <a:spLocks noGrp="1"/>
          </p:cNvSpPr>
          <p:nvPr>
            <p:ph sz="half" idx="1"/>
          </p:nvPr>
        </p:nvSpPr>
        <p:spPr>
          <a:xfrm>
            <a:off x="354033" y="1844824"/>
            <a:ext cx="3610744" cy="4525963"/>
          </a:xfrm>
        </p:spPr>
        <p:txBody>
          <a:bodyPr>
            <a:normAutofit lnSpcReduction="10000"/>
          </a:bodyPr>
          <a:lstStyle/>
          <a:p>
            <a:pPr marL="0" indent="0" algn="ctr">
              <a:buNone/>
            </a:pPr>
            <a:r>
              <a:rPr lang="en-GB" sz="4000" i="1" dirty="0">
                <a:solidFill>
                  <a:srgbClr val="666666"/>
                </a:solidFill>
              </a:rPr>
              <a:t>Can solar parks be designed, constructed and managed for environmental benefits beyond that of low carbon energy?</a:t>
            </a:r>
          </a:p>
          <a:p>
            <a:endParaRPr lang="en-GB" dirty="0"/>
          </a:p>
        </p:txBody>
      </p:sp>
      <p:pic>
        <p:nvPicPr>
          <p:cNvPr id="8" name="Picture 7">
            <a:hlinkClick r:id="rId4"/>
          </p:cNvPr>
          <p:cNvPicPr>
            <a:picLocks noChangeAspect="1"/>
          </p:cNvPicPr>
          <p:nvPr/>
        </p:nvPicPr>
        <p:blipFill rotWithShape="1">
          <a:blip r:embed="rId5"/>
          <a:srcRect l="34189" t="20521" r="35670" b="6278"/>
          <a:stretch/>
        </p:blipFill>
        <p:spPr bwMode="auto">
          <a:xfrm>
            <a:off x="4067944" y="1772815"/>
            <a:ext cx="2745993" cy="3751511"/>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9" name="Picture 8">
            <a:hlinkClick r:id="rId6"/>
          </p:cNvPr>
          <p:cNvPicPr>
            <a:picLocks noChangeAspect="1"/>
          </p:cNvPicPr>
          <p:nvPr/>
        </p:nvPicPr>
        <p:blipFill rotWithShape="1">
          <a:blip r:embed="rId7"/>
          <a:srcRect l="17182" t="14984" r="67580" b="8936"/>
          <a:stretch/>
        </p:blipFill>
        <p:spPr>
          <a:xfrm>
            <a:off x="6228184" y="3068960"/>
            <a:ext cx="2520280" cy="3539116"/>
          </a:xfrm>
          <a:prstGeom prst="rect">
            <a:avLst/>
          </a:prstGeom>
          <a:ln>
            <a:solidFill>
              <a:schemeClr val="tx1"/>
            </a:solidFill>
          </a:ln>
        </p:spPr>
      </p:pic>
      <p:sp>
        <p:nvSpPr>
          <p:cNvPr id="5" name="TextBox 4"/>
          <p:cNvSpPr txBox="1"/>
          <p:nvPr/>
        </p:nvSpPr>
        <p:spPr>
          <a:xfrm>
            <a:off x="7092280" y="1772816"/>
            <a:ext cx="1440160" cy="923330"/>
          </a:xfrm>
          <a:prstGeom prst="rect">
            <a:avLst/>
          </a:prstGeom>
          <a:noFill/>
        </p:spPr>
        <p:txBody>
          <a:bodyPr wrap="square" rtlCol="0">
            <a:spAutoFit/>
          </a:bodyPr>
          <a:lstStyle/>
          <a:p>
            <a:pPr algn="ctr"/>
            <a:r>
              <a:rPr lang="en-GB" dirty="0"/>
              <a:t>Click to link to </a:t>
            </a:r>
            <a:r>
              <a:rPr lang="en-GB" dirty="0" err="1"/>
              <a:t>Govt</a:t>
            </a:r>
            <a:r>
              <a:rPr lang="en-GB" dirty="0"/>
              <a:t> webpages</a:t>
            </a:r>
          </a:p>
        </p:txBody>
      </p:sp>
      <p:sp>
        <p:nvSpPr>
          <p:cNvPr id="6" name="Left Arrow 5"/>
          <p:cNvSpPr/>
          <p:nvPr/>
        </p:nvSpPr>
        <p:spPr>
          <a:xfrm>
            <a:off x="7020272" y="2204864"/>
            <a:ext cx="288032" cy="21602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1" name="Left Arrow 10"/>
          <p:cNvSpPr/>
          <p:nvPr/>
        </p:nvSpPr>
        <p:spPr>
          <a:xfrm rot="16200000">
            <a:off x="7630145" y="2744925"/>
            <a:ext cx="288032" cy="21602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9" name="Audio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18333155"/>
      </p:ext>
    </p:extLst>
  </p:cSld>
  <p:clrMapOvr>
    <a:masterClrMapping/>
  </p:clrMapOvr>
  <mc:AlternateContent xmlns:mc="http://schemas.openxmlformats.org/markup-compatibility/2006" xmlns:p14="http://schemas.microsoft.com/office/powerpoint/2010/main">
    <mc:Choice Requires="p14">
      <p:transition spd="slow" p14:dur="2000" advTm="45346"/>
    </mc:Choice>
    <mc:Fallback xmlns="">
      <p:transition spd="slow" advTm="45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4294967295"/>
          </p:nvPr>
        </p:nvSpPr>
        <p:spPr>
          <a:xfrm>
            <a:off x="107504" y="1844824"/>
            <a:ext cx="4168552" cy="4752528"/>
          </a:xfrm>
          <a:prstGeom prst="rect">
            <a:avLst/>
          </a:prstGeom>
        </p:spPr>
        <p:txBody>
          <a:bodyPr>
            <a:normAutofit fontScale="92500" lnSpcReduction="20000"/>
          </a:bodyPr>
          <a:lstStyle/>
          <a:p>
            <a:r>
              <a:rPr lang="en-GB" dirty="0">
                <a:solidFill>
                  <a:srgbClr val="666666"/>
                </a:solidFill>
              </a:rPr>
              <a:t>Web-based app</a:t>
            </a:r>
          </a:p>
          <a:p>
            <a:r>
              <a:rPr lang="en-GB" b="1" dirty="0">
                <a:solidFill>
                  <a:srgbClr val="666666"/>
                </a:solidFill>
              </a:rPr>
              <a:t>Compare management strategies</a:t>
            </a:r>
            <a:r>
              <a:rPr lang="en-GB" dirty="0">
                <a:solidFill>
                  <a:srgbClr val="666666"/>
                </a:solidFill>
              </a:rPr>
              <a:t>: See how changing management strategies will affect ecosystem services</a:t>
            </a:r>
          </a:p>
          <a:p>
            <a:r>
              <a:rPr lang="en-GB" b="1" dirty="0">
                <a:solidFill>
                  <a:srgbClr val="666666"/>
                </a:solidFill>
              </a:rPr>
              <a:t>Investigate ecosystem services</a:t>
            </a:r>
            <a:r>
              <a:rPr lang="en-GB" dirty="0">
                <a:solidFill>
                  <a:srgbClr val="666666"/>
                </a:solidFill>
              </a:rPr>
              <a:t>: See which management </a:t>
            </a:r>
            <a:r>
              <a:rPr lang="en-GB">
                <a:solidFill>
                  <a:srgbClr val="666666"/>
                </a:solidFill>
              </a:rPr>
              <a:t>actions affect </a:t>
            </a:r>
            <a:r>
              <a:rPr lang="en-GB" dirty="0">
                <a:solidFill>
                  <a:srgbClr val="666666"/>
                </a:solidFill>
              </a:rPr>
              <a:t>your selected ecosystem services</a:t>
            </a:r>
          </a:p>
          <a:p>
            <a:pPr lvl="1"/>
            <a:endParaRPr lang="en-GB" dirty="0">
              <a:solidFill>
                <a:srgbClr val="666666"/>
              </a:solidFill>
            </a:endParaRPr>
          </a:p>
        </p:txBody>
      </p:sp>
      <p:sp>
        <p:nvSpPr>
          <p:cNvPr id="2" name="Title 1"/>
          <p:cNvSpPr>
            <a:spLocks noGrp="1"/>
          </p:cNvSpPr>
          <p:nvPr>
            <p:ph type="ctrTitle"/>
          </p:nvPr>
        </p:nvSpPr>
        <p:spPr/>
        <p:txBody>
          <a:bodyPr/>
          <a:lstStyle/>
          <a:p>
            <a:r>
              <a:rPr lang="en-GB" sz="3200" dirty="0"/>
              <a:t>The SPIES tool</a:t>
            </a:r>
          </a:p>
        </p:txBody>
      </p:sp>
      <p:sp>
        <p:nvSpPr>
          <p:cNvPr id="5" name="Rectangle 4">
            <a:hlinkClick r:id="rId4" action="ppaction://hlinkfile"/>
          </p:cNvPr>
          <p:cNvSpPr/>
          <p:nvPr/>
        </p:nvSpPr>
        <p:spPr>
          <a:xfrm>
            <a:off x="395536" y="3717032"/>
            <a:ext cx="3960440"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2" descr="Image result for ecosystem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844824"/>
            <a:ext cx="4454187" cy="4365104"/>
          </a:xfrm>
          <a:prstGeom prst="rect">
            <a:avLst/>
          </a:prstGeom>
          <a:noFill/>
          <a:extLst>
            <a:ext uri="{909E8E84-426E-40DD-AFC4-6F175D3DCCD1}">
              <a14:hiddenFill xmlns:a14="http://schemas.microsoft.com/office/drawing/2010/main">
                <a:solidFill>
                  <a:srgbClr val="FFFFFF"/>
                </a:solidFill>
              </a14:hiddenFill>
            </a:ext>
          </a:extLst>
        </p:spPr>
      </p:pic>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434688979"/>
      </p:ext>
    </p:extLst>
  </p:cSld>
  <p:clrMapOvr>
    <a:masterClrMapping/>
  </p:clrMapOvr>
  <mc:AlternateContent xmlns:mc="http://schemas.openxmlformats.org/markup-compatibility/2006" xmlns:p14="http://schemas.microsoft.com/office/powerpoint/2010/main">
    <mc:Choice Requires="p14">
      <p:transition spd="slow" p14:dur="2000" advTm="52613"/>
    </mc:Choice>
    <mc:Fallback xmlns="">
      <p:transition spd="slow" advTm="52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4294967295"/>
          </p:nvPr>
        </p:nvSpPr>
        <p:spPr>
          <a:xfrm>
            <a:off x="403448" y="1844824"/>
            <a:ext cx="8561040" cy="4752528"/>
          </a:xfrm>
          <a:prstGeom prst="rect">
            <a:avLst/>
          </a:prstGeom>
        </p:spPr>
        <p:txBody>
          <a:bodyPr>
            <a:normAutofit/>
          </a:bodyPr>
          <a:lstStyle/>
          <a:p>
            <a:r>
              <a:rPr lang="en-GB" sz="2400" dirty="0">
                <a:solidFill>
                  <a:srgbClr val="666666"/>
                </a:solidFill>
              </a:rPr>
              <a:t>Optimised for solar parks and co-developed by cross-sectoral solar and nature conservation stakeholders</a:t>
            </a:r>
          </a:p>
          <a:p>
            <a:r>
              <a:rPr lang="en-GB" sz="2400" dirty="0">
                <a:solidFill>
                  <a:srgbClr val="666666"/>
                </a:solidFill>
              </a:rPr>
              <a:t>Focuses on management actions, not habitat change</a:t>
            </a:r>
            <a:endParaRPr lang="en-GB" sz="1600" dirty="0">
              <a:solidFill>
                <a:srgbClr val="666666"/>
              </a:solidFill>
            </a:endParaRPr>
          </a:p>
          <a:p>
            <a:r>
              <a:rPr lang="en-GB" sz="2400" dirty="0">
                <a:solidFill>
                  <a:srgbClr val="666666"/>
                </a:solidFill>
              </a:rPr>
              <a:t>Evidence-based: robust, unbiased, and trustworthy information</a:t>
            </a:r>
          </a:p>
          <a:p>
            <a:pPr lvl="1"/>
            <a:r>
              <a:rPr lang="en-GB" sz="1800" dirty="0">
                <a:solidFill>
                  <a:srgbClr val="666666"/>
                </a:solidFill>
              </a:rPr>
              <a:t>704 pieces of evidence from 457 peer-reviewed published papers</a:t>
            </a:r>
          </a:p>
          <a:p>
            <a:pPr lvl="1"/>
            <a:r>
              <a:rPr lang="en-GB" sz="1800" dirty="0">
                <a:solidFill>
                  <a:srgbClr val="666666"/>
                </a:solidFill>
              </a:rPr>
              <a:t>Users can access the evidence</a:t>
            </a:r>
            <a:endParaRPr lang="en-GB" sz="1600" dirty="0">
              <a:solidFill>
                <a:srgbClr val="666666"/>
              </a:solidFill>
            </a:endParaRPr>
          </a:p>
        </p:txBody>
      </p:sp>
      <p:sp>
        <p:nvSpPr>
          <p:cNvPr id="2" name="Title 1"/>
          <p:cNvSpPr>
            <a:spLocks noGrp="1"/>
          </p:cNvSpPr>
          <p:nvPr>
            <p:ph type="ctrTitle"/>
          </p:nvPr>
        </p:nvSpPr>
        <p:spPr/>
        <p:txBody>
          <a:bodyPr/>
          <a:lstStyle/>
          <a:p>
            <a:r>
              <a:rPr lang="en-GB" sz="3200" dirty="0"/>
              <a:t>What we’ve developed</a:t>
            </a:r>
          </a:p>
        </p:txBody>
      </p:sp>
      <p:pic>
        <p:nvPicPr>
          <p:cNvPr id="8" name="Picture 7" descr="Screenshot 2017-06-15 18.51.2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968" y="4149568"/>
            <a:ext cx="4015256" cy="2299361"/>
          </a:xfrm>
          <a:prstGeom prst="rect">
            <a:avLst/>
          </a:prstGeom>
        </p:spPr>
      </p:pic>
      <p:grpSp>
        <p:nvGrpSpPr>
          <p:cNvPr id="15" name="Group 14"/>
          <p:cNvGrpSpPr/>
          <p:nvPr/>
        </p:nvGrpSpPr>
        <p:grpSpPr>
          <a:xfrm>
            <a:off x="403448" y="4369999"/>
            <a:ext cx="2528576" cy="2191208"/>
            <a:chOff x="763728" y="4107952"/>
            <a:chExt cx="2528576" cy="2191208"/>
          </a:xfrm>
        </p:grpSpPr>
        <p:pic>
          <p:nvPicPr>
            <p:cNvPr id="11" name="Picture 10" descr="1-s2.0-016788099500609V-mai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40528">
              <a:off x="763728" y="4107952"/>
              <a:ext cx="1526496" cy="2116741"/>
            </a:xfrm>
            <a:prstGeom prst="rect">
              <a:avLst/>
            </a:prstGeom>
          </p:spPr>
        </p:pic>
        <p:pic>
          <p:nvPicPr>
            <p:cNvPr id="14" name="Picture 13" descr="HORV-TH_et_al-2010-Conservation_Biolog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60783">
              <a:off x="1328458" y="4149252"/>
              <a:ext cx="1618684" cy="2134256"/>
            </a:xfrm>
            <a:prstGeom prst="rect">
              <a:avLst/>
            </a:prstGeom>
          </p:spPr>
        </p:pic>
        <p:pic>
          <p:nvPicPr>
            <p:cNvPr id="12" name="Picture 11" descr="1-s2.0-S1364032113005819-main.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3679">
              <a:off x="1720322" y="4116819"/>
              <a:ext cx="1571982" cy="2095553"/>
            </a:xfrm>
            <a:prstGeom prst="rect">
              <a:avLst/>
            </a:prstGeom>
          </p:spPr>
        </p:pic>
        <p:pic>
          <p:nvPicPr>
            <p:cNvPr id="13" name="Picture 12" descr="Armstrong_2016_Environ._Res._Lett._11_074016.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21522">
              <a:off x="1716802" y="4186838"/>
              <a:ext cx="1494170" cy="2112322"/>
            </a:xfrm>
            <a:prstGeom prst="rect">
              <a:avLst/>
            </a:prstGeom>
          </p:spPr>
        </p:pic>
      </p:grpSp>
      <p:sp>
        <p:nvSpPr>
          <p:cNvPr id="16" name="Right Arrow 15"/>
          <p:cNvSpPr/>
          <p:nvPr/>
        </p:nvSpPr>
        <p:spPr>
          <a:xfrm>
            <a:off x="3268669" y="5174614"/>
            <a:ext cx="936104" cy="5040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48397636"/>
      </p:ext>
    </p:extLst>
  </p:cSld>
  <p:clrMapOvr>
    <a:masterClrMapping/>
  </p:clrMapOvr>
  <mc:AlternateContent xmlns:mc="http://schemas.openxmlformats.org/markup-compatibility/2006" xmlns:p14="http://schemas.microsoft.com/office/powerpoint/2010/main">
    <mc:Choice Requires="p14">
      <p:transition spd="slow" p14:dur="2000" advTm="50090"/>
    </mc:Choice>
    <mc:Fallback xmlns="">
      <p:transition spd="slow" advTm="50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400" dirty="0"/>
              <a:t>Benefits to the industry</a:t>
            </a:r>
          </a:p>
        </p:txBody>
      </p:sp>
      <p:sp>
        <p:nvSpPr>
          <p:cNvPr id="3" name="Subtitle 2"/>
          <p:cNvSpPr>
            <a:spLocks noGrp="1"/>
          </p:cNvSpPr>
          <p:nvPr>
            <p:ph type="body" sz="quarter" idx="14"/>
          </p:nvPr>
        </p:nvSpPr>
        <p:spPr>
          <a:xfrm>
            <a:off x="251520" y="1844675"/>
            <a:ext cx="4464496" cy="4680669"/>
          </a:xfrm>
          <a:prstGeom prst="rect">
            <a:avLst/>
          </a:prstGeom>
        </p:spPr>
        <p:txBody>
          <a:bodyPr>
            <a:normAutofit/>
          </a:bodyPr>
          <a:lstStyle/>
          <a:p>
            <a:r>
              <a:rPr lang="en-GB" sz="3000" dirty="0"/>
              <a:t>Deliver to Government policies</a:t>
            </a:r>
          </a:p>
          <a:p>
            <a:r>
              <a:rPr lang="en-GB" sz="3000" dirty="0"/>
              <a:t>A stronger business case</a:t>
            </a:r>
          </a:p>
          <a:p>
            <a:r>
              <a:rPr lang="en-GB" sz="3000" dirty="0"/>
              <a:t>Streamline planning process</a:t>
            </a:r>
          </a:p>
          <a:p>
            <a:r>
              <a:rPr lang="en-GB" sz="3000" dirty="0"/>
              <a:t>Social, environment and governance</a:t>
            </a:r>
          </a:p>
          <a:p>
            <a:r>
              <a:rPr lang="en-GB" sz="3000" dirty="0"/>
              <a:t>Competitive edge</a:t>
            </a:r>
          </a:p>
          <a:p>
            <a:pPr marL="0" indent="0">
              <a:buNone/>
            </a:pPr>
            <a:endParaRPr lang="en-GB" sz="4000" dirty="0"/>
          </a:p>
        </p:txBody>
      </p:sp>
      <p:pic>
        <p:nvPicPr>
          <p:cNvPr id="1026" name="Picture 2" descr="Image result for planning appl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212976"/>
            <a:ext cx="2387823" cy="31837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17182" t="14984" r="67580" b="8936"/>
          <a:stretch/>
        </p:blipFill>
        <p:spPr>
          <a:xfrm>
            <a:off x="4746410" y="1844675"/>
            <a:ext cx="2268220" cy="3185159"/>
          </a:xfrm>
          <a:prstGeom prst="rect">
            <a:avLst/>
          </a:prstGeom>
          <a:ln>
            <a:solidFill>
              <a:schemeClr val="tx1"/>
            </a:solidFill>
          </a:ln>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51235665"/>
      </p:ext>
    </p:extLst>
  </p:cSld>
  <p:clrMapOvr>
    <a:masterClrMapping/>
  </p:clrMapOvr>
  <mc:AlternateContent xmlns:mc="http://schemas.openxmlformats.org/markup-compatibility/2006" xmlns:p14="http://schemas.microsoft.com/office/powerpoint/2010/main">
    <mc:Choice Requires="p14">
      <p:transition spd="slow" p14:dur="2000" advTm="20882"/>
    </mc:Choice>
    <mc:Fallback xmlns="">
      <p:transition spd="slow" advTm="20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4"/>
          <p:cNvSpPr txBox="1">
            <a:spLocks/>
          </p:cNvSpPr>
          <p:nvPr/>
        </p:nvSpPr>
        <p:spPr>
          <a:xfrm>
            <a:off x="162704" y="1567084"/>
            <a:ext cx="8818592" cy="2160240"/>
          </a:xfrm>
          <a:prstGeom prst="rect">
            <a:avLst/>
          </a:prstGeom>
        </p:spPr>
        <p:txBody>
          <a:bodyPr/>
          <a:lstStyle>
            <a:lvl1pPr marL="0" indent="0" algn="l" defTabSz="914400" rtl="0" eaLnBrk="1" latinLnBrk="0" hangingPunct="1">
              <a:spcBef>
                <a:spcPts val="0"/>
              </a:spcBef>
              <a:buFont typeface="Arial" pitchFamily="34" charset="0"/>
              <a:buNone/>
              <a:defRPr sz="1600" kern="1200">
                <a:solidFill>
                  <a:srgbClr val="666666"/>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a:p>
            <a:pPr algn="ctr"/>
            <a:r>
              <a:rPr lang="en-GB" sz="2400" dirty="0"/>
              <a:t>If you are interested in learning more please download the briefing paper, the screen capture walk-through, the associated academic journal article and the SPIES tool log in details: </a:t>
            </a:r>
            <a:r>
              <a:rPr lang="en-GB" sz="2400">
                <a:hlinkClick r:id="rId5"/>
              </a:rPr>
              <a:t>www.lancaster</a:t>
            </a:r>
            <a:r>
              <a:rPr lang="en-GB" sz="2400" dirty="0">
                <a:hlinkClick r:id="rId5"/>
              </a:rPr>
              <a:t>.ac.uk/SPIES</a:t>
            </a:r>
            <a:r>
              <a:rPr lang="en-GB" sz="2400" dirty="0"/>
              <a:t> </a:t>
            </a:r>
          </a:p>
          <a:p>
            <a:endParaRPr lang="en-GB" dirty="0"/>
          </a:p>
          <a:p>
            <a:pPr algn="ctr"/>
            <a:r>
              <a:rPr lang="en-GB" sz="2400" dirty="0"/>
              <a:t>Or email me: </a:t>
            </a:r>
            <a:r>
              <a:rPr lang="en-GB" sz="2400" dirty="0">
                <a:hlinkClick r:id="rId6"/>
              </a:rPr>
              <a:t>a.armstrong@lancaster.ac.uk</a:t>
            </a:r>
            <a:r>
              <a:rPr lang="en-GB" sz="2400" dirty="0"/>
              <a:t> </a:t>
            </a:r>
          </a:p>
        </p:txBody>
      </p:sp>
      <p:pic>
        <p:nvPicPr>
          <p:cNvPr id="18" name="Picture 2" descr="Image result for biodiverse solar farm"/>
          <p:cNvPicPr>
            <a:picLocks noChangeAspect="1" noChangeArrowheads="1"/>
          </p:cNvPicPr>
          <p:nvPr/>
        </p:nvPicPr>
        <p:blipFill rotWithShape="1">
          <a:blip r:embed="rId7">
            <a:extLst>
              <a:ext uri="{28A0092B-C50C-407E-A947-70E740481C1C}">
                <a14:useLocalDpi xmlns:a14="http://schemas.microsoft.com/office/drawing/2010/main" val="0"/>
              </a:ext>
            </a:extLst>
          </a:blip>
          <a:srcRect b="10908"/>
          <a:stretch/>
        </p:blipFill>
        <p:spPr bwMode="auto">
          <a:xfrm>
            <a:off x="1937578" y="4031592"/>
            <a:ext cx="5268844" cy="264045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Image result for university of york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712" y="-171400"/>
            <a:ext cx="3129206"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2D073FB-7D2B-4461-83D2-EDD84B1194E8}"/>
              </a:ext>
            </a:extLst>
          </p:cNvPr>
          <p:cNvSpPr>
            <a:spLocks noGrp="1"/>
          </p:cNvSpPr>
          <p:nvPr>
            <p:ph type="ctrTitle"/>
          </p:nvPr>
        </p:nvSpPr>
        <p:spPr>
          <a:xfrm>
            <a:off x="162704" y="625874"/>
            <a:ext cx="6768752" cy="1152128"/>
          </a:xfrm>
        </p:spPr>
        <p:txBody>
          <a:bodyPr>
            <a:normAutofit/>
          </a:bodyPr>
          <a:lstStyle/>
          <a:p>
            <a:pPr algn="l"/>
            <a:r>
              <a:rPr lang="en-GB" sz="4400" dirty="0">
                <a:solidFill>
                  <a:srgbClr val="C00000"/>
                </a:solidFill>
              </a:rPr>
              <a:t>Thanks for listening!</a:t>
            </a:r>
          </a:p>
        </p:txBody>
      </p:sp>
      <p:pic>
        <p:nvPicPr>
          <p:cNvPr id="5" name="Audio 4">
            <a:hlinkClick r:id="" action="ppaction://media"/>
            <a:extLst>
              <a:ext uri="{FF2B5EF4-FFF2-40B4-BE49-F238E27FC236}">
                <a16:creationId xmlns:a16="http://schemas.microsoft.com/office/drawing/2014/main" id="{4AA46C47-3442-4EB4-A41B-6A535CE1F07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26433284"/>
      </p:ext>
    </p:extLst>
  </p:cSld>
  <p:clrMapOvr>
    <a:masterClrMapping/>
  </p:clrMapOvr>
  <mc:AlternateContent xmlns:mc="http://schemas.openxmlformats.org/markup-compatibility/2006" xmlns:p14="http://schemas.microsoft.com/office/powerpoint/2010/main">
    <mc:Choice Requires="p14">
      <p:transition spd="slow" p14:dur="2000" advTm="28107"/>
    </mc:Choice>
    <mc:Fallback xmlns="">
      <p:transition spd="slow" advTm="28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77B98A70BACF44B058C698481DFE16" ma:contentTypeVersion="13" ma:contentTypeDescription="Create a new document." ma:contentTypeScope="" ma:versionID="37f70d557acfcad8a307046f75d40222">
  <xsd:schema xmlns:xsd="http://www.w3.org/2001/XMLSchema" xmlns:xs="http://www.w3.org/2001/XMLSchema" xmlns:p="http://schemas.microsoft.com/office/2006/metadata/properties" xmlns:ns3="6d028dfa-d236-4c3f-b33a-e6f6b60c8f9d" xmlns:ns4="c6837ba0-ae82-40c8-b926-53fb89b5a81d" targetNamespace="http://schemas.microsoft.com/office/2006/metadata/properties" ma:root="true" ma:fieldsID="a5393ecd1eea3691c5e37da362590419" ns3:_="" ns4:_="">
    <xsd:import namespace="6d028dfa-d236-4c3f-b33a-e6f6b60c8f9d"/>
    <xsd:import namespace="c6837ba0-ae82-40c8-b926-53fb89b5a81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028dfa-d236-4c3f-b33a-e6f6b60c8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837ba0-ae82-40c8-b926-53fb89b5a8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3D584-FD67-42DB-820B-87AC83D54E1A}">
  <ds:schemaRefs>
    <ds:schemaRef ds:uri="http://schemas.microsoft.com/sharepoint/v3/contenttype/forms"/>
  </ds:schemaRefs>
</ds:datastoreItem>
</file>

<file path=customXml/itemProps2.xml><?xml version="1.0" encoding="utf-8"?>
<ds:datastoreItem xmlns:ds="http://schemas.openxmlformats.org/officeDocument/2006/customXml" ds:itemID="{E97974A6-63EC-489C-8EA4-B3633BB65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028dfa-d236-4c3f-b33a-e6f6b60c8f9d"/>
    <ds:schemaRef ds:uri="c6837ba0-ae82-40c8-b926-53fb89b5a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82E23D-0761-4826-82D9-AEB813BFFAC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198</TotalTime>
  <Words>848</Words>
  <Application>Microsoft Office PowerPoint</Application>
  <PresentationFormat>On-screen Show (4:3)</PresentationFormat>
  <Paragraphs>62</Paragraphs>
  <Slides>6</Slides>
  <Notes>2</Notes>
  <HiddenSlides>0</HiddenSlides>
  <MMClips>6</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Solar Park Impacts on Ecosystem Services</vt:lpstr>
      <vt:lpstr>An opportunity</vt:lpstr>
      <vt:lpstr>The SPIES tool</vt:lpstr>
      <vt:lpstr>What we’ve developed</vt:lpstr>
      <vt:lpstr>Benefits to the industry</vt:lpstr>
      <vt:lpstr>Thanks for listening!</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slide 1:  presentation title goes here</dc:title>
  <dc:creator>Sanson, Jennie-Marie</dc:creator>
  <cp:lastModifiedBy>Armstrong, Alona</cp:lastModifiedBy>
  <cp:revision>51</cp:revision>
  <dcterms:created xsi:type="dcterms:W3CDTF">2014-09-30T09:05:22Z</dcterms:created>
  <dcterms:modified xsi:type="dcterms:W3CDTF">2020-07-09T11:40:10Z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0x0101004B77B98A70BACF44B058C698481DFE16</vt:lpwstr>
  </property>
</Properties>
</file>