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8"/>
  </p:notesMasterIdLst>
  <p:sldIdLst>
    <p:sldId id="256" r:id="rId2"/>
    <p:sldId id="282" r:id="rId3"/>
    <p:sldId id="280" r:id="rId4"/>
    <p:sldId id="281" r:id="rId5"/>
    <p:sldId id="279" r:id="rId6"/>
    <p:sldId id="261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1FC404B-FBEC-4428-A16D-9C94E4EC08E9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A16DB4D-2C81-4FAF-97A5-6FA37BFD70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2014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6DB4D-2C81-4FAF-97A5-6FA37BFD70E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C3724D6-6BCC-4A1F-A997-06A806325021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0F9B-AD31-4673-8FB6-9ABCAD3B06C0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2613-262B-417C-B945-0C8BAA1AAAA5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D4ADA-06E9-41AA-B8C7-8CD938BC830F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8C800F5-4793-4C4D-B12F-E5FC0D44CC3D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DF348-4553-44B8-B90D-636C3C04D0B0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B646-C640-4558-9309-F8F074AFD3C8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D16-0291-4423-8105-4DBFEE3588B4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BEA-F21E-4E84-A764-5E446967A3E5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EB04-7126-4C11-9D13-B8ADA238B6C1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F92E-D7C8-4679-990B-2E90DC861B77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433B80-D3AB-4EB7-9C7F-02772259FD02}" type="datetime1">
              <a:rPr lang="en-US" smtClean="0"/>
              <a:pPr/>
              <a:t>2/8/2013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283FAD-EB70-4E51-A8AB-F17E1766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latin typeface="Verdana" pitchFamily="34" charset="0"/>
              </a:rPr>
              <a:t>Introduction </a:t>
            </a:r>
            <a:endParaRPr lang="en-US" sz="4800" b="1" dirty="0"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762000"/>
            <a:ext cx="83058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GB" sz="3200" b="1" dirty="0" smtClean="0">
                <a:ln w="11430"/>
                <a:latin typeface="Verdana" pitchFamily="34" charset="0"/>
              </a:rPr>
              <a:t>Autonomous Learning Systems: </a:t>
            </a:r>
          </a:p>
          <a:p>
            <a:pPr algn="ctr"/>
            <a:r>
              <a:rPr lang="en-GB" sz="2400" dirty="0" smtClean="0">
                <a:ln w="11430"/>
                <a:latin typeface="Verdana" pitchFamily="34" charset="0"/>
              </a:rPr>
              <a:t>From Data Streams to Knowledge  in Real Time </a:t>
            </a:r>
          </a:p>
          <a:p>
            <a:pPr algn="ctr"/>
            <a:endParaRPr lang="en-GB" sz="3200" cap="none" spc="0" dirty="0" smtClean="0">
              <a:ln w="11430"/>
              <a:latin typeface="Verdana" pitchFamily="34" charset="0"/>
            </a:endParaRPr>
          </a:p>
          <a:p>
            <a:pPr lvl="0" algn="ctr"/>
            <a:r>
              <a:rPr lang="en-GB" sz="3200" dirty="0" smtClean="0">
                <a:latin typeface="Verdana" pitchFamily="34" charset="0"/>
              </a:rPr>
              <a:t>by Plamen Angelov</a:t>
            </a:r>
            <a:endParaRPr lang="en-US" sz="3200" cap="none" spc="0" dirty="0">
              <a:ln w="11430"/>
              <a:latin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5105400"/>
            <a:ext cx="7239000" cy="609600"/>
          </a:xfrm>
          <a:prstGeom prst="rect">
            <a:avLst/>
          </a:prstGeom>
        </p:spPr>
        <p:txBody>
          <a:bodyPr vert="horz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Lecture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 1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Verdana" pitchFamily="34" charset="0"/>
              </a:rPr>
              <a:t>Intro to ALS</a:t>
            </a:r>
            <a:endParaRPr lang="en-US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GB" sz="2800" dirty="0" smtClean="0">
                <a:latin typeface="Verdana" pitchFamily="34" charset="0"/>
              </a:rPr>
              <a:t>These lecture notes accompany the book on ALS</a:t>
            </a:r>
          </a:p>
          <a:p>
            <a:pPr>
              <a:spcBef>
                <a:spcPts val="1200"/>
              </a:spcBef>
            </a:pPr>
            <a:r>
              <a:rPr lang="en-GB" sz="2800" dirty="0" smtClean="0">
                <a:latin typeface="Verdana" pitchFamily="34" charset="0"/>
              </a:rPr>
              <a:t>They can be used with the book and the software for courses on ALS and related subjects of: </a:t>
            </a:r>
            <a:endParaRPr lang="en-GB" dirty="0">
              <a:latin typeface="Verdana" pitchFamily="34" charset="0"/>
            </a:endParaRPr>
          </a:p>
          <a:p>
            <a:pPr lvl="1">
              <a:spcBef>
                <a:spcPts val="1800"/>
              </a:spcBef>
            </a:pPr>
            <a:r>
              <a:rPr lang="en-GB" sz="2800" dirty="0" smtClean="0">
                <a:solidFill>
                  <a:schemeClr val="tx1"/>
                </a:solidFill>
                <a:latin typeface="Verdana" pitchFamily="34" charset="0"/>
              </a:rPr>
              <a:t>Machine learning (ML);</a:t>
            </a:r>
            <a:endParaRPr lang="en-US" sz="2800" dirty="0">
              <a:solidFill>
                <a:schemeClr val="tx1"/>
              </a:solidFill>
              <a:latin typeface="Verdana" pitchFamily="34" charset="0"/>
            </a:endParaRPr>
          </a:p>
          <a:p>
            <a:pPr lvl="1"/>
            <a:r>
              <a:rPr lang="en-GB" sz="2800" dirty="0" smtClean="0">
                <a:solidFill>
                  <a:schemeClr val="tx1"/>
                </a:solidFill>
                <a:latin typeface="Verdana" pitchFamily="34" charset="0"/>
              </a:rPr>
              <a:t>System engineering (specifically, system identification), SI;</a:t>
            </a:r>
            <a:endParaRPr lang="en-US" sz="2800" dirty="0">
              <a:solidFill>
                <a:schemeClr val="tx1"/>
              </a:solidFill>
              <a:latin typeface="Verdana" pitchFamily="34" charset="0"/>
            </a:endParaRPr>
          </a:p>
          <a:p>
            <a:pPr lvl="1"/>
            <a:r>
              <a:rPr lang="en-GB" sz="2800" dirty="0" smtClean="0">
                <a:solidFill>
                  <a:schemeClr val="tx1"/>
                </a:solidFill>
                <a:latin typeface="Verdana" pitchFamily="34" charset="0"/>
              </a:rPr>
              <a:t>Data mining, DM;</a:t>
            </a:r>
            <a:endParaRPr lang="en-US" sz="2800" dirty="0">
              <a:solidFill>
                <a:schemeClr val="tx1"/>
              </a:solidFill>
              <a:latin typeface="Verdana" pitchFamily="34" charset="0"/>
            </a:endParaRPr>
          </a:p>
          <a:p>
            <a:pPr lvl="1"/>
            <a:r>
              <a:rPr lang="en-GB" sz="2800" dirty="0" smtClean="0">
                <a:solidFill>
                  <a:schemeClr val="tx1"/>
                </a:solidFill>
                <a:latin typeface="Verdana" pitchFamily="34" charset="0"/>
              </a:rPr>
              <a:t>Statistical Analysis, SA;</a:t>
            </a:r>
            <a:endParaRPr lang="en-US" sz="2800" dirty="0">
              <a:solidFill>
                <a:schemeClr val="tx1"/>
              </a:solidFill>
              <a:latin typeface="Verdana" pitchFamily="34" charset="0"/>
            </a:endParaRPr>
          </a:p>
          <a:p>
            <a:pPr lvl="1"/>
            <a:r>
              <a:rPr lang="en-GB" sz="2800" dirty="0" smtClean="0">
                <a:solidFill>
                  <a:schemeClr val="tx1"/>
                </a:solidFill>
                <a:latin typeface="Verdana" pitchFamily="34" charset="0"/>
              </a:rPr>
              <a:t>Pattern Recognition including clustering, classification, PR; </a:t>
            </a:r>
            <a:endParaRPr lang="en-US" sz="2800" dirty="0">
              <a:solidFill>
                <a:schemeClr val="tx1"/>
              </a:solidFill>
              <a:latin typeface="Verdana" pitchFamily="34" charset="0"/>
            </a:endParaRPr>
          </a:p>
          <a:p>
            <a:pPr lvl="1"/>
            <a:r>
              <a:rPr lang="en-GB" sz="2800" dirty="0" smtClean="0">
                <a:solidFill>
                  <a:schemeClr val="tx1"/>
                </a:solidFill>
                <a:latin typeface="Verdana" pitchFamily="34" charset="0"/>
              </a:rPr>
              <a:t>Fuzzy logic and fuzzy systems, including </a:t>
            </a:r>
            <a:r>
              <a:rPr lang="en-GB" sz="2800" dirty="0" err="1" smtClean="0">
                <a:solidFill>
                  <a:schemeClr val="tx1"/>
                </a:solidFill>
                <a:latin typeface="Verdana" pitchFamily="34" charset="0"/>
              </a:rPr>
              <a:t>neuro</a:t>
            </a:r>
            <a:r>
              <a:rPr lang="en-GB" sz="2800" dirty="0" smtClean="0">
                <a:solidFill>
                  <a:schemeClr val="tx1"/>
                </a:solidFill>
                <a:latin typeface="Verdana" pitchFamily="34" charset="0"/>
              </a:rPr>
              <a:t>-fuzzy systems, FL;</a:t>
            </a:r>
            <a:endParaRPr lang="en-US" sz="2800" dirty="0" smtClean="0">
              <a:solidFill>
                <a:schemeClr val="tx1"/>
              </a:solidFill>
              <a:latin typeface="Verdan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426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Verdana" pitchFamily="34" charset="0"/>
              </a:rPr>
              <a:t>Outline of the ALS course</a:t>
            </a:r>
            <a:endParaRPr lang="en-US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34440"/>
            <a:ext cx="8229600" cy="516636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Verdana" pitchFamily="34" charset="0"/>
              </a:rPr>
              <a:t>20-30h lectures</a:t>
            </a:r>
          </a:p>
          <a:p>
            <a:r>
              <a:rPr lang="en-GB" dirty="0" smtClean="0">
                <a:latin typeface="Verdana" pitchFamily="34" charset="0"/>
              </a:rPr>
              <a:t>20 h practical session using the EST</a:t>
            </a:r>
            <a:r>
              <a:rPr lang="en-GB" dirty="0">
                <a:latin typeface="Verdana" pitchFamily="34" charset="0"/>
              </a:rPr>
              <a:t> software</a:t>
            </a:r>
            <a:endParaRPr lang="en-GB" dirty="0" smtClean="0">
              <a:latin typeface="Verdana" pitchFamily="34" charset="0"/>
            </a:endParaRPr>
          </a:p>
          <a:p>
            <a:pPr>
              <a:spcBef>
                <a:spcPts val="1800"/>
              </a:spcBef>
            </a:pPr>
            <a:r>
              <a:rPr lang="en-GB" dirty="0" smtClean="0">
                <a:latin typeface="Verdana" pitchFamily="34" charset="0"/>
              </a:rPr>
              <a:t>Lectures cover: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  <a:latin typeface="Verdana" pitchFamily="34" charset="0"/>
              </a:rPr>
              <a:t>Introduction to ALS (1h)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Probability theory-basics (2h)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Machine Learning &amp; Pattern recognition (2h)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Fuzzy Systems Theory – basics (2h)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Evolving System Structure (2h)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Parameters Learning (1h)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Autonomous Predictors/Estimators/Filters/ Inferential Sensors (1h)…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353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Verdana" pitchFamily="34" charset="0"/>
              </a:rPr>
              <a:t>Outline of the ALS course …</a:t>
            </a:r>
            <a:endParaRPr lang="en-US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34440"/>
            <a:ext cx="8229600" cy="5166360"/>
          </a:xfrm>
        </p:spPr>
        <p:txBody>
          <a:bodyPr>
            <a:normAutofit/>
          </a:bodyPr>
          <a:lstStyle/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…</a:t>
            </a:r>
          </a:p>
          <a:p>
            <a:pPr lvl="1"/>
            <a:r>
              <a:rPr lang="en-GB" dirty="0">
                <a:solidFill>
                  <a:schemeClr val="tx1"/>
                </a:solidFill>
                <a:latin typeface="Verdana" pitchFamily="34" charset="0"/>
              </a:rPr>
              <a:t>AL Classifiers (1h) </a:t>
            </a:r>
            <a:endParaRPr lang="en-GB" dirty="0" smtClean="0">
              <a:solidFill>
                <a:schemeClr val="tx1"/>
              </a:solidFill>
              <a:latin typeface="Verdana" pitchFamily="34" charset="0"/>
            </a:endParaRP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AL Controllers (1h)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Collaborative ALS (1h)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AL Sensors </a:t>
            </a:r>
            <a:r>
              <a:rPr lang="en-GB" dirty="0">
                <a:solidFill>
                  <a:schemeClr val="tx1"/>
                </a:solidFill>
                <a:latin typeface="Verdana" pitchFamily="34" charset="0"/>
              </a:rPr>
              <a:t>in (</a:t>
            </a:r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Petro-) Chemical </a:t>
            </a:r>
            <a:r>
              <a:rPr lang="en-GB" dirty="0">
                <a:solidFill>
                  <a:schemeClr val="tx1"/>
                </a:solidFill>
                <a:latin typeface="Verdana" pitchFamily="34" charset="0"/>
              </a:rPr>
              <a:t>industry </a:t>
            </a:r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(1h)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ALS in Mobile Robotics (1h)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Autonomous Novelty Detection (1h)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Modelling Evolving user behaviour with ALS (1h)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Review (1h)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Verdana" pitchFamily="34" charset="0"/>
              </a:rPr>
              <a:t>Tutorial (1h)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353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Verdana" pitchFamily="34" charset="0"/>
              </a:rPr>
              <a:t>Outline of Lecture1</a:t>
            </a:r>
            <a:endParaRPr lang="en-US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34440"/>
            <a:ext cx="8229600" cy="516636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Verdana" pitchFamily="34" charset="0"/>
              </a:rPr>
              <a:t>Introduction to ALS</a:t>
            </a:r>
          </a:p>
          <a:p>
            <a:r>
              <a:rPr lang="en-GB" dirty="0" smtClean="0">
                <a:latin typeface="Verdana" pitchFamily="34" charset="0"/>
              </a:rPr>
              <a:t>Autonomous Systems (AS)</a:t>
            </a:r>
          </a:p>
          <a:p>
            <a:r>
              <a:rPr lang="en-GB" dirty="0" smtClean="0">
                <a:latin typeface="Verdana" pitchFamily="34" charset="0"/>
              </a:rPr>
              <a:t>The role of Machine Learning (ML) in AS </a:t>
            </a:r>
          </a:p>
          <a:p>
            <a:r>
              <a:rPr lang="en-GB" dirty="0" smtClean="0">
                <a:latin typeface="Verdana" pitchFamily="34" charset="0"/>
              </a:rPr>
              <a:t>System Identification – A World Model</a:t>
            </a:r>
          </a:p>
          <a:p>
            <a:pPr lvl="1"/>
            <a:r>
              <a:rPr lang="en-GB" sz="2200" dirty="0" smtClean="0">
                <a:solidFill>
                  <a:schemeClr val="tx1"/>
                </a:solidFill>
                <a:latin typeface="Verdana" pitchFamily="34" charset="0"/>
              </a:rPr>
              <a:t>System structure identification</a:t>
            </a:r>
          </a:p>
          <a:p>
            <a:pPr lvl="1"/>
            <a:r>
              <a:rPr lang="en-GB" sz="2200" dirty="0" smtClean="0">
                <a:solidFill>
                  <a:schemeClr val="tx1"/>
                </a:solidFill>
                <a:latin typeface="Verdana" pitchFamily="34" charset="0"/>
              </a:rPr>
              <a:t>Parameter identification</a:t>
            </a:r>
          </a:p>
          <a:p>
            <a:pPr lvl="1"/>
            <a:r>
              <a:rPr lang="en-GB" sz="2200" dirty="0" smtClean="0">
                <a:solidFill>
                  <a:schemeClr val="tx1"/>
                </a:solidFill>
                <a:latin typeface="Verdana" pitchFamily="34" charset="0"/>
              </a:rPr>
              <a:t>Novelty detection, outliers, structure identification</a:t>
            </a:r>
          </a:p>
          <a:p>
            <a:r>
              <a:rPr lang="en-GB" sz="2400" dirty="0" smtClean="0">
                <a:latin typeface="Verdana" pitchFamily="34" charset="0"/>
              </a:rPr>
              <a:t>Online </a:t>
            </a:r>
            <a:r>
              <a:rPr lang="en-GB" sz="2400" dirty="0" err="1" smtClean="0">
                <a:latin typeface="Verdana" pitchFamily="34" charset="0"/>
              </a:rPr>
              <a:t>vs</a:t>
            </a:r>
            <a:r>
              <a:rPr lang="en-GB" sz="2400" dirty="0" smtClean="0">
                <a:latin typeface="Verdana" pitchFamily="34" charset="0"/>
              </a:rPr>
              <a:t> Offline</a:t>
            </a:r>
          </a:p>
          <a:p>
            <a:r>
              <a:rPr lang="en-GB" sz="2400" dirty="0" smtClean="0">
                <a:latin typeface="Verdana" pitchFamily="34" charset="0"/>
              </a:rPr>
              <a:t>Adaptive and Evolving</a:t>
            </a:r>
          </a:p>
          <a:p>
            <a:r>
              <a:rPr lang="en-GB" sz="2400" dirty="0" smtClean="0">
                <a:latin typeface="Verdana" pitchFamily="34" charset="0"/>
              </a:rPr>
              <a:t>Evolving </a:t>
            </a:r>
            <a:r>
              <a:rPr lang="en-GB" sz="2400" dirty="0" err="1" smtClean="0">
                <a:latin typeface="Verdana" pitchFamily="34" charset="0"/>
              </a:rPr>
              <a:t>vs</a:t>
            </a:r>
            <a:r>
              <a:rPr lang="en-GB" sz="2400" dirty="0" smtClean="0">
                <a:latin typeface="Verdana" pitchFamily="34" charset="0"/>
              </a:rPr>
              <a:t> Evolutionary</a:t>
            </a:r>
          </a:p>
          <a:p>
            <a:r>
              <a:rPr lang="en-GB" sz="2400" dirty="0" smtClean="0">
                <a:latin typeface="Verdana" pitchFamily="34" charset="0"/>
              </a:rPr>
              <a:t>Supervised </a:t>
            </a:r>
            <a:r>
              <a:rPr lang="en-GB" sz="2400" dirty="0" err="1" smtClean="0">
                <a:latin typeface="Verdana" pitchFamily="34" charset="0"/>
              </a:rPr>
              <a:t>vs</a:t>
            </a:r>
            <a:r>
              <a:rPr lang="en-GB" sz="2400" dirty="0" smtClean="0">
                <a:latin typeface="Verdana" pitchFamily="34" charset="0"/>
              </a:rPr>
              <a:t> unsupervised learning</a:t>
            </a:r>
            <a:endParaRPr lang="en-GB" sz="2400" dirty="0">
              <a:latin typeface="Verdana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342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Verdana" pitchFamily="34" charset="0"/>
              </a:rPr>
              <a:t>Introduction to ALS</a:t>
            </a:r>
            <a:endParaRPr lang="en-US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85800" y="1371600"/>
            <a:ext cx="8077200" cy="1295400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>
                <a:latin typeface="Verdana" pitchFamily="34" charset="0"/>
              </a:rPr>
              <a:t>ALS interacts with a number of well established areas of research ( a non exhaustive list is shown below): </a:t>
            </a:r>
            <a:endParaRPr lang="en-GB" dirty="0">
              <a:latin typeface="Verdana" pitchFamily="34" charset="0"/>
            </a:endParaRPr>
          </a:p>
          <a:p>
            <a:pPr>
              <a:buNone/>
            </a:pPr>
            <a:endParaRPr lang="en-US" dirty="0"/>
          </a:p>
        </p:txBody>
      </p:sp>
      <p:grpSp>
        <p:nvGrpSpPr>
          <p:cNvPr id="2064" name="Group 16"/>
          <p:cNvGrpSpPr>
            <a:grpSpLocks/>
          </p:cNvGrpSpPr>
          <p:nvPr/>
        </p:nvGrpSpPr>
        <p:grpSpPr bwMode="auto">
          <a:xfrm>
            <a:off x="2570626" y="2894774"/>
            <a:ext cx="4114800" cy="3048000"/>
            <a:chOff x="3830" y="6390"/>
            <a:chExt cx="3177" cy="2680"/>
          </a:xfrm>
        </p:grpSpPr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6070" y="7950"/>
              <a:ext cx="720" cy="4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ML</a:t>
              </a:r>
            </a:p>
          </p:txBody>
        </p:sp>
        <p:sp>
          <p:nvSpPr>
            <p:cNvPr id="2066" name="AutoShape 18"/>
            <p:cNvSpPr>
              <a:spLocks noChangeArrowheads="1"/>
            </p:cNvSpPr>
            <p:nvPr/>
          </p:nvSpPr>
          <p:spPr bwMode="auto">
            <a:xfrm>
              <a:off x="5727" y="7735"/>
              <a:ext cx="1280" cy="865"/>
            </a:xfrm>
            <a:prstGeom prst="hexagon">
              <a:avLst>
                <a:gd name="adj" fmla="val 35955"/>
                <a:gd name="vf" fmla="val 11547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AutoShape 19"/>
            <p:cNvSpPr>
              <a:spLocks noChangeArrowheads="1"/>
            </p:cNvSpPr>
            <p:nvPr/>
          </p:nvSpPr>
          <p:spPr bwMode="auto">
            <a:xfrm>
              <a:off x="4827" y="8180"/>
              <a:ext cx="1180" cy="890"/>
            </a:xfrm>
            <a:prstGeom prst="hexagon">
              <a:avLst>
                <a:gd name="adj" fmla="val 35955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" name="AutoShape 20"/>
            <p:cNvSpPr>
              <a:spLocks noChangeArrowheads="1"/>
            </p:cNvSpPr>
            <p:nvPr/>
          </p:nvSpPr>
          <p:spPr bwMode="auto">
            <a:xfrm>
              <a:off x="3830" y="7710"/>
              <a:ext cx="1280" cy="890"/>
            </a:xfrm>
            <a:prstGeom prst="hexagon">
              <a:avLst>
                <a:gd name="adj" fmla="val 35955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AutoShape 21"/>
            <p:cNvSpPr>
              <a:spLocks noChangeArrowheads="1"/>
            </p:cNvSpPr>
            <p:nvPr/>
          </p:nvSpPr>
          <p:spPr bwMode="auto">
            <a:xfrm>
              <a:off x="5727" y="6817"/>
              <a:ext cx="1280" cy="890"/>
            </a:xfrm>
            <a:prstGeom prst="hexagon">
              <a:avLst>
                <a:gd name="adj" fmla="val 35955"/>
                <a:gd name="vf" fmla="val 11547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>
              <a:off x="3830" y="6820"/>
              <a:ext cx="1280" cy="890"/>
            </a:xfrm>
            <a:prstGeom prst="hexagon">
              <a:avLst>
                <a:gd name="adj" fmla="val 35955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>
              <a:off x="4790" y="6390"/>
              <a:ext cx="1217" cy="890"/>
            </a:xfrm>
            <a:prstGeom prst="hexagon">
              <a:avLst>
                <a:gd name="adj" fmla="val 35955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6120" y="7090"/>
              <a:ext cx="570" cy="4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SI</a:t>
              </a:r>
            </a:p>
          </p:txBody>
        </p:sp>
        <p:sp>
          <p:nvSpPr>
            <p:cNvPr id="2073" name="Text Box 25"/>
            <p:cNvSpPr txBox="1">
              <a:spLocks noChangeArrowheads="1"/>
            </p:cNvSpPr>
            <p:nvPr/>
          </p:nvSpPr>
          <p:spPr bwMode="auto">
            <a:xfrm>
              <a:off x="5110" y="6590"/>
              <a:ext cx="720" cy="4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DM</a:t>
              </a:r>
            </a:p>
          </p:txBody>
        </p:sp>
        <p:sp>
          <p:nvSpPr>
            <p:cNvPr id="2074" name="Text Box 26"/>
            <p:cNvSpPr txBox="1">
              <a:spLocks noChangeArrowheads="1"/>
            </p:cNvSpPr>
            <p:nvPr/>
          </p:nvSpPr>
          <p:spPr bwMode="auto">
            <a:xfrm>
              <a:off x="4180" y="7080"/>
              <a:ext cx="720" cy="4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rPr>
                <a:t>SA</a:t>
              </a:r>
            </a:p>
          </p:txBody>
        </p:sp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4170" y="7940"/>
              <a:ext cx="720" cy="4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</a:t>
              </a:r>
            </a:p>
          </p:txBody>
        </p:sp>
        <p:sp>
          <p:nvSpPr>
            <p:cNvPr id="2076" name="Text Box 28"/>
            <p:cNvSpPr txBox="1">
              <a:spLocks noChangeArrowheads="1"/>
            </p:cNvSpPr>
            <p:nvPr/>
          </p:nvSpPr>
          <p:spPr bwMode="auto">
            <a:xfrm>
              <a:off x="5190" y="8440"/>
              <a:ext cx="537" cy="4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FL</a:t>
              </a:r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5060" y="7520"/>
              <a:ext cx="800" cy="4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Verdana" pitchFamily="34" charset="0"/>
                  <a:cs typeface="Arial" pitchFamily="34" charset="0"/>
                </a:rPr>
                <a:t>ALS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ALS by P Angelov (c) 2013 Wiley LN1 Intro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3FAD-EB70-4E51-A8AB-F17E1766065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691</TotalTime>
  <Words>364</Words>
  <Application>Microsoft Office PowerPoint</Application>
  <PresentationFormat>On-screen Show (4:3)</PresentationFormat>
  <Paragraphs>69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Introduction </vt:lpstr>
      <vt:lpstr>Intro to ALS</vt:lpstr>
      <vt:lpstr>Outline of the ALS course</vt:lpstr>
      <vt:lpstr>Outline of the ALS course …</vt:lpstr>
      <vt:lpstr>Outline of Lecture1</vt:lpstr>
      <vt:lpstr>Introduction to ALS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world is a wonderful place and it is really interesting.</dc:title>
  <dc:creator>Plamen Angeov</dc:creator>
  <cp:lastModifiedBy>angelov</cp:lastModifiedBy>
  <cp:revision>86</cp:revision>
  <dcterms:created xsi:type="dcterms:W3CDTF">2009-11-25T19:52:11Z</dcterms:created>
  <dcterms:modified xsi:type="dcterms:W3CDTF">2013-02-08T14:50:56Z</dcterms:modified>
</cp:coreProperties>
</file>