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0"/>
    <p:restoredTop sz="81711"/>
  </p:normalViewPr>
  <p:slideViewPr>
    <p:cSldViewPr snapToGrid="0" snapToObjects="1">
      <p:cViewPr varScale="1">
        <p:scale>
          <a:sx n="95" d="100"/>
          <a:sy n="95" d="100"/>
        </p:scale>
        <p:origin x="10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BD10D-7951-BF40-8B93-AE7A0A6D5461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1A14E-5FE5-1440-954D-40793A3D8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3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91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</a:t>
            </a:r>
            <a:r>
              <a:rPr lang="en-US" baseline="-25000" dirty="0"/>
              <a:t>2/3</a:t>
            </a:r>
            <a:r>
              <a:rPr lang="en-US" dirty="0"/>
              <a:t>FePO</a:t>
            </a:r>
            <a:r>
              <a:rPr lang="en-US" baseline="-25000" dirty="0"/>
              <a:t>4</a:t>
            </a:r>
            <a:r>
              <a:rPr lang="en-US" baseline="0" dirty="0"/>
              <a:t> - 400 atoms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7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</a:t>
            </a:r>
            <a:r>
              <a:rPr lang="en-US" baseline="-25000" dirty="0"/>
              <a:t>2/3</a:t>
            </a:r>
            <a:r>
              <a:rPr lang="en-US" dirty="0"/>
              <a:t>FePO</a:t>
            </a:r>
            <a:r>
              <a:rPr lang="en-US" baseline="-25000" dirty="0"/>
              <a:t>4</a:t>
            </a:r>
            <a:r>
              <a:rPr lang="en-US" baseline="0" dirty="0"/>
              <a:t> - 400 atoms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9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Trial run  (single node – get optimal size) – main run (many nodes) </a:t>
            </a:r>
          </a:p>
          <a:p>
            <a:endParaRPr lang="en-US" baseline="0" dirty="0"/>
          </a:p>
          <a:p>
            <a:r>
              <a:rPr lang="en-US" baseline="0" dirty="0"/>
              <a:t>More extreme case – 256 nodes with 4 cores per worker</a:t>
            </a:r>
          </a:p>
          <a:p>
            <a:endParaRPr lang="en-US" baseline="0" dirty="0"/>
          </a:p>
          <a:p>
            <a:r>
              <a:rPr lang="en-US" baseline="0" dirty="0"/>
              <a:t>Typically, increasing cores (after certain number) linear scaling (ideal speed up) breaks. And therefore allocating small number of </a:t>
            </a:r>
            <a:r>
              <a:rPr lang="en-US" baseline="0" dirty="0" err="1"/>
              <a:t>cpus</a:t>
            </a:r>
            <a:r>
              <a:rPr lang="en-US" baseline="0" dirty="0"/>
              <a:t> per worker will be ideal.</a:t>
            </a:r>
          </a:p>
          <a:p>
            <a:endParaRPr lang="en-US" baseline="0" dirty="0"/>
          </a:p>
          <a:p>
            <a:r>
              <a:rPr lang="en-US" baseline="0" dirty="0"/>
              <a:t>However, when this type of late delay occurs, since small number of cores result in much more delay. This is because, for a given number of relaxation cycles for the sample (if system is large) it takes more time to run over, while the rest of worker already finished their tasks and waiting!!!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51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unphysical atomic configuration (GULP and </a:t>
            </a:r>
            <a:r>
              <a:rPr lang="en-US" dirty="0" err="1"/>
              <a:t>FHIaims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could be tackled by applying pre-screening filter in KLMC level.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01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Keeping ‘</a:t>
            </a:r>
            <a:r>
              <a:rPr lang="en-US" sz="1600" b="1" dirty="0" err="1"/>
              <a:t>subcomm_tag</a:t>
            </a:r>
            <a:r>
              <a:rPr lang="en-US" sz="1600" b="1" dirty="0"/>
              <a:t>’ will be useful to access desired ‘</a:t>
            </a:r>
            <a:r>
              <a:rPr lang="en-US" sz="1600" b="1" dirty="0" err="1"/>
              <a:t>subcomm</a:t>
            </a:r>
            <a:r>
              <a:rPr lang="en-US" sz="1600" b="1" dirty="0"/>
              <a:t> (or worker)’ later!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05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Send Task, this message could be sent to where the right previous </a:t>
            </a:r>
            <a:r>
              <a:rPr lang="en-US" dirty="0" err="1"/>
              <a:t>Recv</a:t>
            </a:r>
            <a:r>
              <a:rPr lang="en-US" dirty="0"/>
              <a:t> message came from. (RECV-&gt;SEND-BACK)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</a:t>
            </a:r>
            <a:r>
              <a:rPr lang="en-US" dirty="0" err="1"/>
              <a:t>TasksQueue</a:t>
            </a:r>
            <a:r>
              <a:rPr lang="en-US" dirty="0"/>
              <a:t> is empty. For instance, returned NULL or False, call break the for loop and send ’kill message’ to workers. (kill message is for asking them to return).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Worker also include infinite loop, waiting for task message from Master.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6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Send Task, this message could be sent to where the right previous </a:t>
            </a:r>
            <a:r>
              <a:rPr lang="en-US" dirty="0" err="1"/>
              <a:t>Recv</a:t>
            </a:r>
            <a:r>
              <a:rPr lang="en-US" dirty="0"/>
              <a:t> message came from. (RECV-&gt;SEND-BACK)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</a:t>
            </a:r>
            <a:r>
              <a:rPr lang="en-US" dirty="0" err="1"/>
              <a:t>TasksQueue</a:t>
            </a:r>
            <a:r>
              <a:rPr lang="en-US" dirty="0"/>
              <a:t> is empty. For instance, returned NULL or False, call break the for loop and send ’kill message’ to workers. (kill message is for asking them to return).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16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Send Task, this message could be sent to where the right previous </a:t>
            </a:r>
            <a:r>
              <a:rPr lang="en-US" dirty="0" err="1"/>
              <a:t>Recv</a:t>
            </a:r>
            <a:r>
              <a:rPr lang="en-US" dirty="0"/>
              <a:t> message came from. (RECV-&gt;SEND-BACK)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</a:t>
            </a:r>
            <a:r>
              <a:rPr lang="en-US" dirty="0" err="1"/>
              <a:t>TasksQueue</a:t>
            </a:r>
            <a:r>
              <a:rPr lang="en-US" dirty="0"/>
              <a:t> is empty. For instance, returned NULL or False, call break the for loop and send ’kill message’ to workers. (kill message is for asking them to return).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91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(application level </a:t>
            </a:r>
            <a:r>
              <a:rPr lang="en-US" dirty="0" err="1"/>
              <a:t>elapt</a:t>
            </a:r>
            <a:r>
              <a:rPr lang="en-US" dirty="0"/>
              <a:t>) : ‘</a:t>
            </a:r>
            <a:r>
              <a:rPr lang="en-US" dirty="0" err="1"/>
              <a:t>app_elap_t</a:t>
            </a:r>
            <a:r>
              <a:rPr lang="en-US" dirty="0"/>
              <a:t>’</a:t>
            </a:r>
          </a:p>
          <a:p>
            <a:r>
              <a:rPr lang="en-US" dirty="0"/>
              <a:t>Green: ‘</a:t>
            </a:r>
            <a:r>
              <a:rPr lang="en-US" dirty="0" err="1"/>
              <a:t>app_launch_overhead</a:t>
            </a:r>
            <a:r>
              <a:rPr lang="en-US" dirty="0"/>
              <a:t>’</a:t>
            </a:r>
          </a:p>
          <a:p>
            <a:r>
              <a:rPr lang="en-US" dirty="0"/>
              <a:t>Blue: ’</a:t>
            </a:r>
            <a:r>
              <a:rPr lang="en-US" dirty="0" err="1"/>
              <a:t>mpi_overhead</a:t>
            </a:r>
            <a:r>
              <a:rPr lang="en-US" dirty="0"/>
              <a:t>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79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</a:t>
            </a:r>
            <a:r>
              <a:rPr lang="en-US" baseline="-25000" dirty="0"/>
              <a:t>2/3</a:t>
            </a:r>
            <a:r>
              <a:rPr lang="en-US" dirty="0"/>
              <a:t>FePO</a:t>
            </a:r>
            <a:r>
              <a:rPr lang="en-US" baseline="-25000" dirty="0"/>
              <a:t>4</a:t>
            </a:r>
            <a:r>
              <a:rPr lang="en-US" baseline="0" dirty="0"/>
              <a:t> - 400 atoms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34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</a:t>
            </a:r>
            <a:r>
              <a:rPr lang="en-US" baseline="-25000" dirty="0"/>
              <a:t>2/3</a:t>
            </a:r>
            <a:r>
              <a:rPr lang="en-US" dirty="0"/>
              <a:t>FePO</a:t>
            </a:r>
            <a:r>
              <a:rPr lang="en-US" baseline="-25000" dirty="0"/>
              <a:t>4</a:t>
            </a:r>
            <a:r>
              <a:rPr lang="en-US" baseline="0" dirty="0"/>
              <a:t> - 400 atoms system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14.26 / 512 =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0.02785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seconds (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MPI_Send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workgroup)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1A14E-5FE5-1440-954D-40793A3D8D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2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6C8C3-B0A1-4B4D-9704-F48884EDC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B331E-5288-BD4F-93B2-F29E58222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BC09-6177-F04F-90A5-C8923B54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31D91-52AD-E749-A8C1-00C6F2B1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177CB-3F5D-074A-9520-B025DA58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8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C06F-B1E7-4349-9C9C-663042465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701C8A-1451-724F-8802-7773FFCD3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56351-6A95-354B-B1EB-EA84C35A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0050C-49AC-F640-A292-28EF2E09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F346B-1AC5-C045-A55A-5A9D1014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91C0AA-4671-DF49-81D5-27238EE10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A591D-EF0A-C44F-92A6-617D2A10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433E3-252F-B34C-861E-63C30E29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DE013-118D-9042-A5F0-832CF4DC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FC244-E00C-7448-8D6F-8D7A2618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7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9A6C1-44FF-D040-8003-A9D948511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AE1C-BCE9-DD44-8407-643ABAAD2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D336A-644B-B644-B184-2A98E6DE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08A5B-73D8-3846-B2B6-E12AA119F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5A5F6-35CA-324B-8008-D283A3BA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0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AAFE9-3CAA-E045-B4EA-EE2643A7F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9CB0B-5DDF-8045-A75C-580AEB307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4ABBE-15EF-F24C-AD82-495C005AB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41C38-7C95-FC4C-8907-AB933324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B8EA5-FC6D-E44E-8265-B418DD4F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5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0426-5CE9-2545-9283-4DBF2155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95E8-E880-6447-A778-508EBE707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848D2-E795-6143-8D1B-1E3EE50DC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BE1F6-32C3-F742-B16B-9FF6F0305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99B43-9455-594D-B758-986C6501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210D0-4796-564A-BC66-94334EFA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9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A88E-4D3C-5E4D-AEAB-53001E9F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FE9B2-8DF3-8842-B903-6B09416C0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7E7E2-E1B6-674B-AD20-209AEF90E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EAE7E0-4393-9F44-83D5-B7DAE727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AEFF5A-70D1-C945-A509-49FC7AA4F3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DF0883-93B1-E942-97A8-9588950DF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F1F083-F654-8249-AA50-DC22E9C7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CC22FE-000E-D243-B5B3-EEF25A3D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C738-5915-4342-9D16-DAC5E37B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F2525-31D5-6344-816A-6E638B255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BD2D1F-31E9-5948-BE6D-7F76C262C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E87B7-8A20-A74E-BE82-5C118FE1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1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14057-3A25-5A49-89BC-44905939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7F814-368B-A740-9498-D92931761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91FF3-7335-1E4E-BB82-A1E4BEF1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3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0E68-4BB3-E44A-86AB-423968AC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EBD52-8338-F946-999F-75CA52037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C38E20-0D37-5441-B090-FFB5C8F50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12D6B-7003-CD43-807D-1F1EA9F70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DCAA7-E9D2-9344-AC2B-DC528DC73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B6E0B-4FDC-7240-8531-65BD009B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7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43E2-8DE9-EB4B-A2C8-6DE6B29B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C1027C-9FEB-0A4A-B81B-18F9639C7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D9CFA-758B-4742-BB91-1E76AF53F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78401-1680-2349-99A9-488AB439F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FEB82-412B-1248-BCB1-62E7D276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0F6F1-0ABE-B543-8202-3720F158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AD27D-834F-4F49-B5B9-4E9BB9C7C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4AD67-95A3-DF4F-AC32-CACBE5FA7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6E3E9-6C30-3347-A621-F0D5C714A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B7051-7B4F-3842-A801-6D415B3549B2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27C2F-B187-5A45-BECD-437849A7F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69D36-804D-9F4C-B323-BC63D9BF4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D6EB2-E8C2-4F47-8C8C-4F5B8B13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C5DA6C-38AF-8644-8703-3597C86A5F79}"/>
              </a:ext>
            </a:extLst>
          </p:cNvPr>
          <p:cNvSpPr/>
          <p:nvPr/>
        </p:nvSpPr>
        <p:spPr>
          <a:xfrm>
            <a:off x="352611" y="2211718"/>
            <a:ext cx="11486777" cy="187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Application of a Master-Worker Parallelism on Materials Modelling</a:t>
            </a:r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sz="2000" dirty="0"/>
              <a:t>PAX-HPC Meeting, Lancaster, 22th April 2024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/>
              <a:t>Woongkyu</a:t>
            </a:r>
            <a:r>
              <a:rPr lang="en-US" sz="2000" dirty="0"/>
              <a:t> </a:t>
            </a:r>
            <a:r>
              <a:rPr lang="en-US" sz="2000" dirty="0" err="1"/>
              <a:t>Jee</a:t>
            </a:r>
            <a:r>
              <a:rPr lang="en-US" sz="2000" dirty="0"/>
              <a:t>, University College London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2625031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DF5A62E-EFF4-B64F-86D3-580F3F2B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736" y="578222"/>
            <a:ext cx="5086219" cy="51838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074447-F699-D143-9D69-5B990A3AB991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D1CAA-DF11-1D44-95DC-EB867B00B7ED}"/>
              </a:ext>
            </a:extLst>
          </p:cNvPr>
          <p:cNvSpPr/>
          <p:nvPr/>
        </p:nvSpPr>
        <p:spPr>
          <a:xfrm>
            <a:off x="4446793" y="222413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latin typeface="Courier" pitchFamily="2" charset="0"/>
              </a:rPr>
              <a:t>Master</a:t>
            </a:r>
            <a:r>
              <a:rPr lang="en-GB" sz="1400" dirty="0">
                <a:latin typeface="Courier" pitchFamily="2" charset="0"/>
              </a:rPr>
              <a:t>();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3A0EEC-0A3D-8645-91DA-7280DA0054D1}"/>
              </a:ext>
            </a:extLst>
          </p:cNvPr>
          <p:cNvSpPr txBox="1"/>
          <p:nvPr/>
        </p:nvSpPr>
        <p:spPr>
          <a:xfrm>
            <a:off x="289111" y="907674"/>
            <a:ext cx="3644154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" pitchFamily="2" charset="0"/>
              </a:rPr>
              <a:t>/* main program */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void main() {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 err="1">
                <a:latin typeface="Courier" pitchFamily="2" charset="0"/>
              </a:rPr>
              <a:t>ConfigureCommunicator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if( rank == master )</a:t>
            </a:r>
          </a:p>
          <a:p>
            <a:r>
              <a:rPr lang="en-GB" sz="1200" dirty="0">
                <a:latin typeface="Courier" pitchFamily="2" charset="0"/>
              </a:rPr>
              <a:t>  </a:t>
            </a:r>
            <a:r>
              <a:rPr lang="en-GB" sz="1200" b="1" dirty="0">
                <a:solidFill>
                  <a:srgbClr val="00B050"/>
                </a:solidFill>
                <a:latin typeface="Courier" pitchFamily="2" charset="0"/>
              </a:rPr>
              <a:t>Master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else</a:t>
            </a:r>
          </a:p>
          <a:p>
            <a:r>
              <a:rPr lang="en-GB" sz="1200" dirty="0">
                <a:latin typeface="Courier" pitchFamily="2" charset="0"/>
              </a:rPr>
              <a:t>  Worker();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return;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14CF85-31FF-724C-8E04-93F76060F984}"/>
              </a:ext>
            </a:extLst>
          </p:cNvPr>
          <p:cNvSpPr/>
          <p:nvPr/>
        </p:nvSpPr>
        <p:spPr>
          <a:xfrm>
            <a:off x="4559893" y="1626359"/>
            <a:ext cx="2323801" cy="2315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5A2CD-5407-444D-8BF1-E985AE370E79}"/>
              </a:ext>
            </a:extLst>
          </p:cNvPr>
          <p:cNvSpPr txBox="1"/>
          <p:nvPr/>
        </p:nvSpPr>
        <p:spPr>
          <a:xfrm>
            <a:off x="987418" y="5440765"/>
            <a:ext cx="303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ourier" pitchFamily="2" charset="0"/>
              </a:rPr>
              <a:t>Init_tasks</a:t>
            </a:r>
            <a:r>
              <a:rPr lang="en-US" dirty="0">
                <a:latin typeface="Courier" pitchFamily="2" charset="0"/>
              </a:rPr>
              <a:t>();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A76B4-998C-234D-A6EE-33C3C187A4AD}"/>
              </a:ext>
            </a:extLst>
          </p:cNvPr>
          <p:cNvSpPr txBox="1"/>
          <p:nvPr/>
        </p:nvSpPr>
        <p:spPr>
          <a:xfrm>
            <a:off x="987418" y="5763930"/>
            <a:ext cx="8656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Filling-up the </a:t>
            </a:r>
            <a:r>
              <a:rPr lang="en-US" dirty="0" err="1"/>
              <a:t>TaskQueue</a:t>
            </a:r>
            <a:r>
              <a:rPr lang="en-US" dirty="0"/>
              <a:t>. Each task may require desired input-files or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Read-in input files from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runtime generation in worker-level, setting-up desired instructions.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31E3C5-4BDC-D94F-8AF8-BFD91C57CBA4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Implementation: Master()</a:t>
            </a:r>
          </a:p>
        </p:txBody>
      </p:sp>
    </p:spTree>
    <p:extLst>
      <p:ext uri="{BB962C8B-B14F-4D97-AF65-F5344CB8AC3E}">
        <p14:creationId xmlns:p14="http://schemas.microsoft.com/office/powerpoint/2010/main" val="3074330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DF5A62E-EFF4-B64F-86D3-580F3F2B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736" y="578222"/>
            <a:ext cx="5086219" cy="51838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074447-F699-D143-9D69-5B990A3AB991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D1CAA-DF11-1D44-95DC-EB867B00B7ED}"/>
              </a:ext>
            </a:extLst>
          </p:cNvPr>
          <p:cNvSpPr/>
          <p:nvPr/>
        </p:nvSpPr>
        <p:spPr>
          <a:xfrm>
            <a:off x="4446793" y="222413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latin typeface="Courier" pitchFamily="2" charset="0"/>
              </a:rPr>
              <a:t>Master</a:t>
            </a:r>
            <a:r>
              <a:rPr lang="en-GB" sz="1400" dirty="0">
                <a:latin typeface="Courier" pitchFamily="2" charset="0"/>
              </a:rPr>
              <a:t>();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3A0EEC-0A3D-8645-91DA-7280DA0054D1}"/>
              </a:ext>
            </a:extLst>
          </p:cNvPr>
          <p:cNvSpPr txBox="1"/>
          <p:nvPr/>
        </p:nvSpPr>
        <p:spPr>
          <a:xfrm>
            <a:off x="289111" y="907674"/>
            <a:ext cx="3644154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" pitchFamily="2" charset="0"/>
              </a:rPr>
              <a:t>/* main program */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void main() {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 err="1">
                <a:latin typeface="Courier" pitchFamily="2" charset="0"/>
              </a:rPr>
              <a:t>ConfigureCommunicator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if( rank == master )</a:t>
            </a:r>
          </a:p>
          <a:p>
            <a:r>
              <a:rPr lang="en-GB" sz="1200" dirty="0">
                <a:latin typeface="Courier" pitchFamily="2" charset="0"/>
              </a:rPr>
              <a:t>  </a:t>
            </a:r>
            <a:r>
              <a:rPr lang="en-GB" sz="1200" b="1" dirty="0">
                <a:solidFill>
                  <a:srgbClr val="00B050"/>
                </a:solidFill>
                <a:latin typeface="Courier" pitchFamily="2" charset="0"/>
              </a:rPr>
              <a:t>Master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else</a:t>
            </a:r>
          </a:p>
          <a:p>
            <a:r>
              <a:rPr lang="en-GB" sz="1200" dirty="0">
                <a:latin typeface="Courier" pitchFamily="2" charset="0"/>
              </a:rPr>
              <a:t>  Worker();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return;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14CF85-31FF-724C-8E04-93F76060F984}"/>
              </a:ext>
            </a:extLst>
          </p:cNvPr>
          <p:cNvSpPr/>
          <p:nvPr/>
        </p:nvSpPr>
        <p:spPr>
          <a:xfrm>
            <a:off x="4589503" y="2014949"/>
            <a:ext cx="3404773" cy="14812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5A2CD-5407-444D-8BF1-E985AE370E79}"/>
              </a:ext>
            </a:extLst>
          </p:cNvPr>
          <p:cNvSpPr txBox="1"/>
          <p:nvPr/>
        </p:nvSpPr>
        <p:spPr>
          <a:xfrm>
            <a:off x="389024" y="5440765"/>
            <a:ext cx="387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" pitchFamily="2" charset="0"/>
              </a:rPr>
              <a:t>Initial Task Messaging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A76B4-998C-234D-A6EE-33C3C187A4AD}"/>
              </a:ext>
            </a:extLst>
          </p:cNvPr>
          <p:cNvSpPr txBox="1"/>
          <p:nvPr/>
        </p:nvSpPr>
        <p:spPr>
          <a:xfrm>
            <a:off x="389024" y="5763930"/>
            <a:ext cx="865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GetNextTask</a:t>
            </a:r>
            <a:r>
              <a:rPr lang="en-US" dirty="0"/>
              <a:t>() return a task from </a:t>
            </a:r>
            <a:r>
              <a:rPr lang="en-US" dirty="0" err="1"/>
              <a:t>TaskQueue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A5671E-54E3-F447-8A4F-E68289F2B9B1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Implementation: Master()</a:t>
            </a:r>
          </a:p>
        </p:txBody>
      </p:sp>
    </p:spTree>
    <p:extLst>
      <p:ext uri="{BB962C8B-B14F-4D97-AF65-F5344CB8AC3E}">
        <p14:creationId xmlns:p14="http://schemas.microsoft.com/office/powerpoint/2010/main" val="2914962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DF5A62E-EFF4-B64F-86D3-580F3F2BC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36" y="578222"/>
            <a:ext cx="5086219" cy="51838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074447-F699-D143-9D69-5B990A3AB991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D1CAA-DF11-1D44-95DC-EB867B00B7ED}"/>
              </a:ext>
            </a:extLst>
          </p:cNvPr>
          <p:cNvSpPr/>
          <p:nvPr/>
        </p:nvSpPr>
        <p:spPr>
          <a:xfrm>
            <a:off x="4446793" y="222413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latin typeface="Courier" pitchFamily="2" charset="0"/>
              </a:rPr>
              <a:t>Master</a:t>
            </a:r>
            <a:r>
              <a:rPr lang="en-GB" sz="1400" dirty="0">
                <a:latin typeface="Courier" pitchFamily="2" charset="0"/>
              </a:rPr>
              <a:t>();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3A0EEC-0A3D-8645-91DA-7280DA0054D1}"/>
              </a:ext>
            </a:extLst>
          </p:cNvPr>
          <p:cNvSpPr txBox="1"/>
          <p:nvPr/>
        </p:nvSpPr>
        <p:spPr>
          <a:xfrm>
            <a:off x="289111" y="907674"/>
            <a:ext cx="3644154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" pitchFamily="2" charset="0"/>
              </a:rPr>
              <a:t>/* main program */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void main() {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 err="1">
                <a:latin typeface="Courier" pitchFamily="2" charset="0"/>
              </a:rPr>
              <a:t>ConfigureCommunicator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if( rank == master )</a:t>
            </a:r>
          </a:p>
          <a:p>
            <a:r>
              <a:rPr lang="en-GB" sz="1200" dirty="0">
                <a:latin typeface="Courier" pitchFamily="2" charset="0"/>
              </a:rPr>
              <a:t>  </a:t>
            </a:r>
            <a:r>
              <a:rPr lang="en-GB" sz="1200" b="1" dirty="0">
                <a:solidFill>
                  <a:srgbClr val="00B050"/>
                </a:solidFill>
                <a:latin typeface="Courier" pitchFamily="2" charset="0"/>
              </a:rPr>
              <a:t>Master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else</a:t>
            </a:r>
          </a:p>
          <a:p>
            <a:r>
              <a:rPr lang="en-GB" sz="1200" dirty="0">
                <a:latin typeface="Courier" pitchFamily="2" charset="0"/>
              </a:rPr>
              <a:t>  Worker();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return;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14CF85-31FF-724C-8E04-93F76060F984}"/>
              </a:ext>
            </a:extLst>
          </p:cNvPr>
          <p:cNvSpPr/>
          <p:nvPr/>
        </p:nvSpPr>
        <p:spPr>
          <a:xfrm>
            <a:off x="4622705" y="3585329"/>
            <a:ext cx="4339760" cy="18554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5A2CD-5407-444D-8BF1-E985AE370E79}"/>
              </a:ext>
            </a:extLst>
          </p:cNvPr>
          <p:cNvSpPr txBox="1"/>
          <p:nvPr/>
        </p:nvSpPr>
        <p:spPr>
          <a:xfrm>
            <a:off x="389024" y="5440765"/>
            <a:ext cx="387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ourier" pitchFamily="2" charset="0"/>
              </a:rPr>
              <a:t>Recv</a:t>
            </a:r>
            <a:r>
              <a:rPr lang="en-US" b="1" dirty="0">
                <a:latin typeface="Courier" pitchFamily="2" charset="0"/>
              </a:rPr>
              <a:t>-Send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A76B4-998C-234D-A6EE-33C3C187A4AD}"/>
              </a:ext>
            </a:extLst>
          </p:cNvPr>
          <p:cNvSpPr txBox="1"/>
          <p:nvPr/>
        </p:nvSpPr>
        <p:spPr>
          <a:xfrm>
            <a:off x="389024" y="5763930"/>
            <a:ext cx="1087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Recv</a:t>
            </a:r>
            <a:r>
              <a:rPr lang="en-US" dirty="0"/>
              <a:t> Task (which could be a derived datatype, including desired task results, e.g., struct, class, module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Task, sending next task in the </a:t>
            </a:r>
            <a:r>
              <a:rPr lang="en-US" dirty="0" err="1"/>
              <a:t>TaskQueue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8A88C-4E53-3745-B873-43BEBA43F6A3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Implementation: Master()</a:t>
            </a:r>
          </a:p>
        </p:txBody>
      </p:sp>
    </p:spTree>
    <p:extLst>
      <p:ext uri="{BB962C8B-B14F-4D97-AF65-F5344CB8AC3E}">
        <p14:creationId xmlns:p14="http://schemas.microsoft.com/office/powerpoint/2010/main" val="319471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EC6F65-16DA-3F47-B396-F42CBE08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793" y="546183"/>
            <a:ext cx="4385136" cy="28983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074447-F699-D143-9D69-5B990A3AB991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D1CAA-DF11-1D44-95DC-EB867B00B7ED}"/>
              </a:ext>
            </a:extLst>
          </p:cNvPr>
          <p:cNvSpPr/>
          <p:nvPr/>
        </p:nvSpPr>
        <p:spPr>
          <a:xfrm>
            <a:off x="4446793" y="222413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latin typeface="Courier" pitchFamily="2" charset="0"/>
              </a:rPr>
              <a:t>Worker</a:t>
            </a:r>
            <a:r>
              <a:rPr lang="en-GB" sz="1400" dirty="0">
                <a:latin typeface="Courier" pitchFamily="2" charset="0"/>
              </a:rPr>
              <a:t>();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3A0EEC-0A3D-8645-91DA-7280DA0054D1}"/>
              </a:ext>
            </a:extLst>
          </p:cNvPr>
          <p:cNvSpPr txBox="1"/>
          <p:nvPr/>
        </p:nvSpPr>
        <p:spPr>
          <a:xfrm>
            <a:off x="289111" y="907674"/>
            <a:ext cx="3644154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" pitchFamily="2" charset="0"/>
              </a:rPr>
              <a:t>/* main program */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void main() {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 err="1">
                <a:latin typeface="Courier" pitchFamily="2" charset="0"/>
              </a:rPr>
              <a:t>ConfigureCommunicator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if( rank == master )</a:t>
            </a:r>
          </a:p>
          <a:p>
            <a:r>
              <a:rPr lang="en-GB" sz="1200" dirty="0">
                <a:latin typeface="Courier" pitchFamily="2" charset="0"/>
              </a:rPr>
              <a:t>  Master();</a:t>
            </a:r>
          </a:p>
          <a:p>
            <a:r>
              <a:rPr lang="en-GB" sz="1200" dirty="0">
                <a:latin typeface="Courier" pitchFamily="2" charset="0"/>
              </a:rPr>
              <a:t>else</a:t>
            </a:r>
          </a:p>
          <a:p>
            <a:r>
              <a:rPr lang="en-GB" sz="1200" dirty="0">
                <a:latin typeface="Courier" pitchFamily="2" charset="0"/>
              </a:rPr>
              <a:t>  </a:t>
            </a:r>
            <a:r>
              <a:rPr lang="en-GB" sz="1200" b="1" dirty="0">
                <a:solidFill>
                  <a:srgbClr val="00B050"/>
                </a:solidFill>
                <a:latin typeface="Courier" pitchFamily="2" charset="0"/>
              </a:rPr>
              <a:t>Worker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return;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8A88C-4E53-3745-B873-43BEBA43F6A3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Implementation: Worker()</a:t>
            </a:r>
          </a:p>
        </p:txBody>
      </p:sp>
    </p:spTree>
    <p:extLst>
      <p:ext uri="{BB962C8B-B14F-4D97-AF65-F5344CB8AC3E}">
        <p14:creationId xmlns:p14="http://schemas.microsoft.com/office/powerpoint/2010/main" val="3321355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EC6F65-16DA-3F47-B396-F42CBE08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793" y="546183"/>
            <a:ext cx="4385136" cy="28983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074447-F699-D143-9D69-5B990A3AB991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D1CAA-DF11-1D44-95DC-EB867B00B7ED}"/>
              </a:ext>
            </a:extLst>
          </p:cNvPr>
          <p:cNvSpPr/>
          <p:nvPr/>
        </p:nvSpPr>
        <p:spPr>
          <a:xfrm>
            <a:off x="4446793" y="222413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latin typeface="Courier" pitchFamily="2" charset="0"/>
              </a:rPr>
              <a:t>Worker</a:t>
            </a:r>
            <a:r>
              <a:rPr lang="en-GB" sz="1400" dirty="0">
                <a:latin typeface="Courier" pitchFamily="2" charset="0"/>
              </a:rPr>
              <a:t>();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3A0EEC-0A3D-8645-91DA-7280DA0054D1}"/>
              </a:ext>
            </a:extLst>
          </p:cNvPr>
          <p:cNvSpPr txBox="1"/>
          <p:nvPr/>
        </p:nvSpPr>
        <p:spPr>
          <a:xfrm>
            <a:off x="289111" y="907674"/>
            <a:ext cx="3644154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" pitchFamily="2" charset="0"/>
              </a:rPr>
              <a:t>/* main program */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void main() {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 err="1">
                <a:latin typeface="Courier" pitchFamily="2" charset="0"/>
              </a:rPr>
              <a:t>ConfigureCommunicator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if( rank == master )</a:t>
            </a:r>
          </a:p>
          <a:p>
            <a:r>
              <a:rPr lang="en-GB" sz="1200" dirty="0">
                <a:latin typeface="Courier" pitchFamily="2" charset="0"/>
              </a:rPr>
              <a:t>  Master();</a:t>
            </a:r>
          </a:p>
          <a:p>
            <a:r>
              <a:rPr lang="en-GB" sz="1200" dirty="0">
                <a:latin typeface="Courier" pitchFamily="2" charset="0"/>
              </a:rPr>
              <a:t>else</a:t>
            </a:r>
          </a:p>
          <a:p>
            <a:r>
              <a:rPr lang="en-GB" sz="1200" dirty="0">
                <a:latin typeface="Courier" pitchFamily="2" charset="0"/>
              </a:rPr>
              <a:t>  </a:t>
            </a:r>
            <a:r>
              <a:rPr lang="en-GB" sz="1200" b="1" dirty="0">
                <a:solidFill>
                  <a:srgbClr val="00B050"/>
                </a:solidFill>
                <a:latin typeface="Courier" pitchFamily="2" charset="0"/>
              </a:rPr>
              <a:t>Worker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return;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14CF85-31FF-724C-8E04-93F76060F984}"/>
              </a:ext>
            </a:extLst>
          </p:cNvPr>
          <p:cNvSpPr/>
          <p:nvPr/>
        </p:nvSpPr>
        <p:spPr>
          <a:xfrm>
            <a:off x="4759505" y="1237890"/>
            <a:ext cx="3722095" cy="12749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5A2CD-5407-444D-8BF1-E985AE370E79}"/>
              </a:ext>
            </a:extLst>
          </p:cNvPr>
          <p:cNvSpPr txBox="1"/>
          <p:nvPr/>
        </p:nvSpPr>
        <p:spPr>
          <a:xfrm>
            <a:off x="504224" y="3807735"/>
            <a:ext cx="387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ourier" pitchFamily="2" charset="0"/>
              </a:rPr>
              <a:t>Recv</a:t>
            </a:r>
            <a:r>
              <a:rPr lang="en-US" b="1" dirty="0">
                <a:latin typeface="Courier" pitchFamily="2" charset="0"/>
              </a:rPr>
              <a:t> Task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A76B4-998C-234D-A6EE-33C3C187A4AD}"/>
              </a:ext>
            </a:extLst>
          </p:cNvPr>
          <p:cNvSpPr txBox="1"/>
          <p:nvPr/>
        </p:nvSpPr>
        <p:spPr>
          <a:xfrm>
            <a:off x="504224" y="4130900"/>
            <a:ext cx="1087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received task message is valid, do computation.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Computation includes launching materials application.</a:t>
            </a:r>
            <a:br>
              <a:rPr lang="en-US" dirty="0"/>
            </a:br>
            <a:r>
              <a:rPr lang="en-US" dirty="0"/>
              <a:t>materials application can be launched through (1) system call or (2) called as a function.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8A88C-4E53-3745-B873-43BEBA43F6A3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Implementation: Worker()</a:t>
            </a:r>
          </a:p>
        </p:txBody>
      </p:sp>
    </p:spTree>
    <p:extLst>
      <p:ext uri="{BB962C8B-B14F-4D97-AF65-F5344CB8AC3E}">
        <p14:creationId xmlns:p14="http://schemas.microsoft.com/office/powerpoint/2010/main" val="1666507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EC6F65-16DA-3F47-B396-F42CBE08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793" y="546183"/>
            <a:ext cx="4385136" cy="28983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074447-F699-D143-9D69-5B990A3AB991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D1CAA-DF11-1D44-95DC-EB867B00B7ED}"/>
              </a:ext>
            </a:extLst>
          </p:cNvPr>
          <p:cNvSpPr/>
          <p:nvPr/>
        </p:nvSpPr>
        <p:spPr>
          <a:xfrm>
            <a:off x="4446793" y="222413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latin typeface="Courier" pitchFamily="2" charset="0"/>
              </a:rPr>
              <a:t>Worker</a:t>
            </a:r>
            <a:r>
              <a:rPr lang="en-GB" sz="1400" dirty="0">
                <a:latin typeface="Courier" pitchFamily="2" charset="0"/>
              </a:rPr>
              <a:t>();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3A0EEC-0A3D-8645-91DA-7280DA0054D1}"/>
              </a:ext>
            </a:extLst>
          </p:cNvPr>
          <p:cNvSpPr txBox="1"/>
          <p:nvPr/>
        </p:nvSpPr>
        <p:spPr>
          <a:xfrm>
            <a:off x="289111" y="907674"/>
            <a:ext cx="3644154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" pitchFamily="2" charset="0"/>
              </a:rPr>
              <a:t>/* main program */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void main() {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 err="1">
                <a:latin typeface="Courier" pitchFamily="2" charset="0"/>
              </a:rPr>
              <a:t>ConfigureCommunicator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if( rank == master )</a:t>
            </a:r>
          </a:p>
          <a:p>
            <a:r>
              <a:rPr lang="en-GB" sz="1200" dirty="0">
                <a:latin typeface="Courier" pitchFamily="2" charset="0"/>
              </a:rPr>
              <a:t>  Master();</a:t>
            </a:r>
          </a:p>
          <a:p>
            <a:r>
              <a:rPr lang="en-GB" sz="1200" dirty="0">
                <a:latin typeface="Courier" pitchFamily="2" charset="0"/>
              </a:rPr>
              <a:t>else</a:t>
            </a:r>
          </a:p>
          <a:p>
            <a:r>
              <a:rPr lang="en-GB" sz="1200" dirty="0">
                <a:latin typeface="Courier" pitchFamily="2" charset="0"/>
              </a:rPr>
              <a:t>  </a:t>
            </a:r>
            <a:r>
              <a:rPr lang="en-GB" sz="1200" b="1" dirty="0">
                <a:solidFill>
                  <a:srgbClr val="00B050"/>
                </a:solidFill>
                <a:latin typeface="Courier" pitchFamily="2" charset="0"/>
              </a:rPr>
              <a:t>Worker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return;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14CF85-31FF-724C-8E04-93F76060F984}"/>
              </a:ext>
            </a:extLst>
          </p:cNvPr>
          <p:cNvSpPr/>
          <p:nvPr/>
        </p:nvSpPr>
        <p:spPr>
          <a:xfrm>
            <a:off x="4778313" y="2602717"/>
            <a:ext cx="3753687" cy="3060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5A2CD-5407-444D-8BF1-E985AE370E79}"/>
              </a:ext>
            </a:extLst>
          </p:cNvPr>
          <p:cNvSpPr txBox="1"/>
          <p:nvPr/>
        </p:nvSpPr>
        <p:spPr>
          <a:xfrm>
            <a:off x="504224" y="3807735"/>
            <a:ext cx="387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" pitchFamily="2" charset="0"/>
              </a:rPr>
              <a:t>Send Task (result)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A76B4-998C-234D-A6EE-33C3C187A4AD}"/>
              </a:ext>
            </a:extLst>
          </p:cNvPr>
          <p:cNvSpPr txBox="1"/>
          <p:nvPr/>
        </p:nvSpPr>
        <p:spPr>
          <a:xfrm>
            <a:off x="504224" y="4130900"/>
            <a:ext cx="1087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task result back to master</a:t>
            </a:r>
            <a:br>
              <a:rPr lang="en-US" dirty="0"/>
            </a:br>
            <a:r>
              <a:rPr lang="en-US" dirty="0"/>
              <a:t>(result may include desired information taken from the materials application)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8A88C-4E53-3745-B873-43BEBA43F6A3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Implementation: Worker()</a:t>
            </a:r>
          </a:p>
        </p:txBody>
      </p:sp>
    </p:spTree>
    <p:extLst>
      <p:ext uri="{BB962C8B-B14F-4D97-AF65-F5344CB8AC3E}">
        <p14:creationId xmlns:p14="http://schemas.microsoft.com/office/powerpoint/2010/main" val="2573036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7A1385-ABBF-6A40-A21A-2479CB6E3C15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Profiling on ARCHER 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D6E2C7-0A93-1145-A6F8-C17FAE8BCA6C}"/>
              </a:ext>
            </a:extLst>
          </p:cNvPr>
          <p:cNvGrpSpPr/>
          <p:nvPr/>
        </p:nvGrpSpPr>
        <p:grpSpPr>
          <a:xfrm>
            <a:off x="12406653" y="5774400"/>
            <a:ext cx="3254693" cy="370346"/>
            <a:chOff x="1526107" y="1130400"/>
            <a:chExt cx="3254693" cy="3703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CD9DA3-41E3-0C4E-87C6-2297238CBB64}"/>
                </a:ext>
              </a:extLst>
            </p:cNvPr>
            <p:cNvSpPr txBox="1"/>
            <p:nvPr/>
          </p:nvSpPr>
          <p:spPr>
            <a:xfrm>
              <a:off x="1526107" y="1131414"/>
              <a:ext cx="1793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Master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890D444-1A2A-9040-A40C-27F8F3848B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8883" y="1338668"/>
              <a:ext cx="611833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0CAF54-E52E-E14C-85E4-74F1AE91F58D}"/>
                </a:ext>
              </a:extLst>
            </p:cNvPr>
            <p:cNvSpPr txBox="1"/>
            <p:nvPr/>
          </p:nvSpPr>
          <p:spPr>
            <a:xfrm>
              <a:off x="2987707" y="1130400"/>
              <a:ext cx="1793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Worker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B75982-D175-D440-B57D-63EF2151F751}"/>
              </a:ext>
            </a:extLst>
          </p:cNvPr>
          <p:cNvSpPr txBox="1"/>
          <p:nvPr/>
        </p:nvSpPr>
        <p:spPr>
          <a:xfrm>
            <a:off x="3122748" y="635342"/>
            <a:ext cx="532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Closer look of a Worker communicating with Master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916C3F0-0262-9A42-8259-457C03486604}"/>
              </a:ext>
            </a:extLst>
          </p:cNvPr>
          <p:cNvSpPr/>
          <p:nvPr/>
        </p:nvSpPr>
        <p:spPr>
          <a:xfrm>
            <a:off x="8473845" y="1559932"/>
            <a:ext cx="1187044" cy="1834598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C34991-336D-5349-BD8C-2A9D146ABA0E}"/>
              </a:ext>
            </a:extLst>
          </p:cNvPr>
          <p:cNvSpPr/>
          <p:nvPr/>
        </p:nvSpPr>
        <p:spPr>
          <a:xfrm>
            <a:off x="1233259" y="1565063"/>
            <a:ext cx="1187044" cy="1834598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0341F2-F09A-BC4E-814E-B9CB8BEE4CFC}"/>
              </a:ext>
            </a:extLst>
          </p:cNvPr>
          <p:cNvCxnSpPr>
            <a:cxnSpLocks/>
          </p:cNvCxnSpPr>
          <p:nvPr/>
        </p:nvCxnSpPr>
        <p:spPr>
          <a:xfrm flipH="1">
            <a:off x="537649" y="1533938"/>
            <a:ext cx="10821558" cy="0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3D35B1-2C01-434C-901D-16D5BA981561}"/>
              </a:ext>
            </a:extLst>
          </p:cNvPr>
          <p:cNvCxnSpPr>
            <a:cxnSpLocks/>
          </p:cNvCxnSpPr>
          <p:nvPr/>
        </p:nvCxnSpPr>
        <p:spPr>
          <a:xfrm flipH="1">
            <a:off x="537649" y="3421538"/>
            <a:ext cx="10821558" cy="0"/>
          </a:xfrm>
          <a:prstGeom prst="straightConnector1">
            <a:avLst/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FC7679-A972-1843-8AFB-0630B8C645A7}"/>
              </a:ext>
            </a:extLst>
          </p:cNvPr>
          <p:cNvSpPr txBox="1"/>
          <p:nvPr/>
        </p:nvSpPr>
        <p:spPr>
          <a:xfrm>
            <a:off x="10251356" y="1533938"/>
            <a:ext cx="17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Master (time)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15EDB3-2286-6D47-9ED6-0DFB9FAE7605}"/>
              </a:ext>
            </a:extLst>
          </p:cNvPr>
          <p:cNvSpPr txBox="1"/>
          <p:nvPr/>
        </p:nvSpPr>
        <p:spPr>
          <a:xfrm>
            <a:off x="10346156" y="3477995"/>
            <a:ext cx="17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Worker (time)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2D51D5-7668-4541-BCCC-534A55F6B305}"/>
              </a:ext>
            </a:extLst>
          </p:cNvPr>
          <p:cNvCxnSpPr>
            <a:cxnSpLocks/>
          </p:cNvCxnSpPr>
          <p:nvPr/>
        </p:nvCxnSpPr>
        <p:spPr>
          <a:xfrm flipH="1" flipV="1">
            <a:off x="1903332" y="1533938"/>
            <a:ext cx="535117" cy="1887600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3295DB-4302-C04F-BBF4-30339097E9A4}"/>
              </a:ext>
            </a:extLst>
          </p:cNvPr>
          <p:cNvCxnSpPr>
            <a:cxnSpLocks/>
          </p:cNvCxnSpPr>
          <p:nvPr/>
        </p:nvCxnSpPr>
        <p:spPr>
          <a:xfrm flipH="1">
            <a:off x="1205798" y="1532924"/>
            <a:ext cx="697534" cy="1888614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90C790-3CA0-9549-AF3C-0F6055A9ECFC}"/>
              </a:ext>
            </a:extLst>
          </p:cNvPr>
          <p:cNvCxnSpPr>
            <a:cxnSpLocks/>
          </p:cNvCxnSpPr>
          <p:nvPr/>
        </p:nvCxnSpPr>
        <p:spPr>
          <a:xfrm flipH="1">
            <a:off x="1903331" y="1532924"/>
            <a:ext cx="1" cy="244834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8CF1AD6-E57F-BB4A-9992-DEC20A4AA04C}"/>
              </a:ext>
            </a:extLst>
          </p:cNvPr>
          <p:cNvSpPr txBox="1"/>
          <p:nvPr/>
        </p:nvSpPr>
        <p:spPr>
          <a:xfrm>
            <a:off x="1006785" y="1009197"/>
            <a:ext cx="1793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Master</a:t>
            </a:r>
          </a:p>
          <a:p>
            <a:pPr algn="ctr"/>
            <a:r>
              <a:rPr lang="en-US" sz="1400" dirty="0" err="1"/>
              <a:t>Recv</a:t>
            </a:r>
            <a:r>
              <a:rPr lang="en-US" sz="1400" dirty="0"/>
              <a:t> / Send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672338-23AF-2840-9689-E335008C0FC5}"/>
              </a:ext>
            </a:extLst>
          </p:cNvPr>
          <p:cNvCxnSpPr>
            <a:cxnSpLocks/>
          </p:cNvCxnSpPr>
          <p:nvPr/>
        </p:nvCxnSpPr>
        <p:spPr>
          <a:xfrm flipH="1" flipV="1">
            <a:off x="9148575" y="1533938"/>
            <a:ext cx="535117" cy="1887600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360EFA-12A7-8B40-9ADE-9E47BD3F62F4}"/>
              </a:ext>
            </a:extLst>
          </p:cNvPr>
          <p:cNvCxnSpPr>
            <a:cxnSpLocks/>
          </p:cNvCxnSpPr>
          <p:nvPr/>
        </p:nvCxnSpPr>
        <p:spPr>
          <a:xfrm flipH="1">
            <a:off x="8451041" y="1532924"/>
            <a:ext cx="697534" cy="1888614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428F61B-0D83-E94B-A741-CBBDF5F4D3CC}"/>
              </a:ext>
            </a:extLst>
          </p:cNvPr>
          <p:cNvSpPr txBox="1"/>
          <p:nvPr/>
        </p:nvSpPr>
        <p:spPr>
          <a:xfrm>
            <a:off x="-95995" y="2556870"/>
            <a:ext cx="17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69D419-6533-DB4B-B624-4CDB935B34E7}"/>
              </a:ext>
            </a:extLst>
          </p:cNvPr>
          <p:cNvSpPr txBox="1"/>
          <p:nvPr/>
        </p:nvSpPr>
        <p:spPr>
          <a:xfrm>
            <a:off x="9449609" y="2556870"/>
            <a:ext cx="17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0C7A050-DDEA-DC46-ABFF-5AE9C4D65041}"/>
              </a:ext>
            </a:extLst>
          </p:cNvPr>
          <p:cNvCxnSpPr>
            <a:cxnSpLocks/>
          </p:cNvCxnSpPr>
          <p:nvPr/>
        </p:nvCxnSpPr>
        <p:spPr>
          <a:xfrm>
            <a:off x="2451732" y="1525590"/>
            <a:ext cx="0" cy="18886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D82783-2A66-0C4F-B308-B5F44AC51192}"/>
              </a:ext>
            </a:extLst>
          </p:cNvPr>
          <p:cNvCxnSpPr>
            <a:cxnSpLocks/>
          </p:cNvCxnSpPr>
          <p:nvPr/>
        </p:nvCxnSpPr>
        <p:spPr>
          <a:xfrm>
            <a:off x="8451041" y="1532924"/>
            <a:ext cx="0" cy="18886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BE0C06A-3C85-2F46-BDB7-652F5186206B}"/>
              </a:ext>
            </a:extLst>
          </p:cNvPr>
          <p:cNvCxnSpPr>
            <a:cxnSpLocks/>
          </p:cNvCxnSpPr>
          <p:nvPr/>
        </p:nvCxnSpPr>
        <p:spPr>
          <a:xfrm>
            <a:off x="1205798" y="1534885"/>
            <a:ext cx="0" cy="18886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7754B4-DB96-E34C-840C-5B61FA3F6288}"/>
              </a:ext>
            </a:extLst>
          </p:cNvPr>
          <p:cNvCxnSpPr>
            <a:cxnSpLocks/>
          </p:cNvCxnSpPr>
          <p:nvPr/>
        </p:nvCxnSpPr>
        <p:spPr>
          <a:xfrm>
            <a:off x="9683692" y="1525590"/>
            <a:ext cx="0" cy="18886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8D14560-ECED-8349-86E9-AD384938AC47}"/>
              </a:ext>
            </a:extLst>
          </p:cNvPr>
          <p:cNvSpPr txBox="1"/>
          <p:nvPr/>
        </p:nvSpPr>
        <p:spPr>
          <a:xfrm>
            <a:off x="2973565" y="3044872"/>
            <a:ext cx="5030426" cy="369332"/>
          </a:xfrm>
          <a:prstGeom prst="rect">
            <a:avLst/>
          </a:prstGeom>
          <a:pattFill prst="pct30">
            <a:fgClr>
              <a:srgbClr val="FF0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app_elapsed_t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8B91FC-0D05-DB45-8F07-F8345371D5D1}"/>
              </a:ext>
            </a:extLst>
          </p:cNvPr>
          <p:cNvSpPr txBox="1"/>
          <p:nvPr/>
        </p:nvSpPr>
        <p:spPr>
          <a:xfrm>
            <a:off x="8252028" y="1009197"/>
            <a:ext cx="1793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Master</a:t>
            </a:r>
          </a:p>
          <a:p>
            <a:pPr algn="ctr"/>
            <a:r>
              <a:rPr lang="en-US" sz="1400" dirty="0" err="1"/>
              <a:t>Recv</a:t>
            </a:r>
            <a:r>
              <a:rPr lang="en-US" sz="1400" dirty="0"/>
              <a:t> / Send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81E49F-646D-6C40-AF8B-C9F24BF76C64}"/>
              </a:ext>
            </a:extLst>
          </p:cNvPr>
          <p:cNvCxnSpPr>
            <a:cxnSpLocks/>
          </p:cNvCxnSpPr>
          <p:nvPr/>
        </p:nvCxnSpPr>
        <p:spPr>
          <a:xfrm flipH="1">
            <a:off x="9148573" y="1568526"/>
            <a:ext cx="1" cy="244834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3B3D246-C224-694E-872E-FE4AF714BF64}"/>
              </a:ext>
            </a:extLst>
          </p:cNvPr>
          <p:cNvCxnSpPr>
            <a:cxnSpLocks/>
          </p:cNvCxnSpPr>
          <p:nvPr/>
        </p:nvCxnSpPr>
        <p:spPr>
          <a:xfrm flipH="1" flipV="1">
            <a:off x="1903330" y="3830247"/>
            <a:ext cx="7235741" cy="3415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4308DFD-5CAF-C244-AD10-7B8AF3A5CB02}"/>
              </a:ext>
            </a:extLst>
          </p:cNvPr>
          <p:cNvSpPr txBox="1"/>
          <p:nvPr/>
        </p:nvSpPr>
        <p:spPr>
          <a:xfrm>
            <a:off x="4156777" y="3864406"/>
            <a:ext cx="266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Master</a:t>
            </a:r>
          </a:p>
          <a:p>
            <a:pPr algn="ctr"/>
            <a:r>
              <a:rPr lang="en-US" dirty="0" err="1"/>
              <a:t>Recv</a:t>
            </a:r>
            <a:r>
              <a:rPr lang="en-US" i="1" baseline="-25000" dirty="0" err="1"/>
              <a:t>t</a:t>
            </a:r>
            <a:r>
              <a:rPr lang="en-US" dirty="0"/>
              <a:t> – </a:t>
            </a:r>
            <a:r>
              <a:rPr lang="en-US" dirty="0" err="1"/>
              <a:t>Send</a:t>
            </a:r>
            <a:r>
              <a:rPr lang="en-US" i="1" baseline="-25000" dirty="0" err="1"/>
              <a:t>t</a:t>
            </a:r>
            <a:endParaRPr lang="en-US" i="1" baseline="-250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F413EE6-08DF-4B43-B7F9-33FD4F3405B2}"/>
              </a:ext>
            </a:extLst>
          </p:cNvPr>
          <p:cNvSpPr/>
          <p:nvPr/>
        </p:nvSpPr>
        <p:spPr>
          <a:xfrm>
            <a:off x="2481112" y="1560947"/>
            <a:ext cx="479169" cy="1834598"/>
          </a:xfrm>
          <a:prstGeom prst="rect">
            <a:avLst/>
          </a:prstGeom>
          <a:pattFill prst="pct3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A9B6EE1-852A-064A-A9E2-2B5CA21145B4}"/>
              </a:ext>
            </a:extLst>
          </p:cNvPr>
          <p:cNvSpPr/>
          <p:nvPr/>
        </p:nvSpPr>
        <p:spPr>
          <a:xfrm>
            <a:off x="8026794" y="1553176"/>
            <a:ext cx="401444" cy="1834598"/>
          </a:xfrm>
          <a:prstGeom prst="rect">
            <a:avLst/>
          </a:prstGeom>
          <a:pattFill prst="pct3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D17C116-4E08-6F4B-874A-F93420832B9F}"/>
              </a:ext>
            </a:extLst>
          </p:cNvPr>
          <p:cNvCxnSpPr>
            <a:cxnSpLocks/>
          </p:cNvCxnSpPr>
          <p:nvPr/>
        </p:nvCxnSpPr>
        <p:spPr>
          <a:xfrm flipH="1" flipV="1">
            <a:off x="2465017" y="1813005"/>
            <a:ext cx="5963221" cy="2549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843FE28-032E-5F4A-9AE0-447A739BE4CD}"/>
              </a:ext>
            </a:extLst>
          </p:cNvPr>
          <p:cNvSpPr txBox="1"/>
          <p:nvPr/>
        </p:nvSpPr>
        <p:spPr>
          <a:xfrm>
            <a:off x="4119386" y="1835976"/>
            <a:ext cx="266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Worker</a:t>
            </a:r>
          </a:p>
          <a:p>
            <a:pPr algn="ctr"/>
            <a:r>
              <a:rPr lang="en-US" dirty="0" err="1"/>
              <a:t>Send</a:t>
            </a:r>
            <a:r>
              <a:rPr lang="en-US" i="1" baseline="-25000" dirty="0" err="1"/>
              <a:t>t</a:t>
            </a:r>
            <a:r>
              <a:rPr lang="en-US" dirty="0"/>
              <a:t> – </a:t>
            </a:r>
            <a:r>
              <a:rPr lang="en-US" dirty="0" err="1"/>
              <a:t>Recv</a:t>
            </a:r>
            <a:r>
              <a:rPr lang="en-US" i="1" baseline="-25000" dirty="0" err="1"/>
              <a:t>t</a:t>
            </a:r>
            <a:endParaRPr lang="en-US" i="1" baseline="-250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C375A8E-9BA2-644A-8026-38CDCE759C0F}"/>
              </a:ext>
            </a:extLst>
          </p:cNvPr>
          <p:cNvGrpSpPr/>
          <p:nvPr/>
        </p:nvGrpSpPr>
        <p:grpSpPr>
          <a:xfrm>
            <a:off x="432661" y="4594143"/>
            <a:ext cx="12331470" cy="1246448"/>
            <a:chOff x="418261" y="4670472"/>
            <a:chExt cx="12331470" cy="124644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E133F8C-65C5-2541-BDC6-9A896DE8981C}"/>
                </a:ext>
              </a:extLst>
            </p:cNvPr>
            <p:cNvGrpSpPr/>
            <p:nvPr/>
          </p:nvGrpSpPr>
          <p:grpSpPr>
            <a:xfrm>
              <a:off x="418262" y="4670472"/>
              <a:ext cx="12331469" cy="1246448"/>
              <a:chOff x="346262" y="5312411"/>
              <a:chExt cx="12331469" cy="124644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1178582-2497-0E4D-8F0C-AB8530FD18B6}"/>
                  </a:ext>
                </a:extLst>
              </p:cNvPr>
              <p:cNvSpPr txBox="1"/>
              <p:nvPr/>
            </p:nvSpPr>
            <p:spPr>
              <a:xfrm>
                <a:off x="1133798" y="5312411"/>
                <a:ext cx="115439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application-level measured ~ pure computation time consumed by the application  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6E84631-2ED2-0B43-81EB-BA10229598BB}"/>
                  </a:ext>
                </a:extLst>
              </p:cNvPr>
              <p:cNvSpPr/>
              <p:nvPr/>
            </p:nvSpPr>
            <p:spPr>
              <a:xfrm flipV="1">
                <a:off x="346263" y="5857440"/>
                <a:ext cx="719337" cy="212160"/>
              </a:xfrm>
              <a:prstGeom prst="rect">
                <a:avLst/>
              </a:prstGeom>
              <a:pattFill prst="pct30">
                <a:fgClr>
                  <a:srgbClr val="00B05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9A35FE0-C879-C148-88C9-F65329509A59}"/>
                  </a:ext>
                </a:extLst>
              </p:cNvPr>
              <p:cNvSpPr txBox="1"/>
              <p:nvPr/>
            </p:nvSpPr>
            <p:spPr>
              <a:xfrm>
                <a:off x="1121749" y="5758494"/>
                <a:ext cx="115439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overhead from before (unpacking task and preparing app-launching) and after (packing result) launching application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01FD288-ECDF-E347-9458-0AB7D0D3D3E9}"/>
                  </a:ext>
                </a:extLst>
              </p:cNvPr>
              <p:cNvSpPr/>
              <p:nvPr/>
            </p:nvSpPr>
            <p:spPr>
              <a:xfrm flipV="1">
                <a:off x="346262" y="6247304"/>
                <a:ext cx="719337" cy="212160"/>
              </a:xfrm>
              <a:prstGeom prst="rect">
                <a:avLst/>
              </a:prstGeom>
              <a:pattFill prst="pct3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9586D-C33E-0A4A-9F19-DC1BD0C08DE4}"/>
                  </a:ext>
                </a:extLst>
              </p:cNvPr>
              <p:cNvSpPr txBox="1"/>
              <p:nvPr/>
            </p:nvSpPr>
            <p:spPr>
              <a:xfrm>
                <a:off x="1121748" y="6189527"/>
                <a:ext cx="115439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overhead from MPI (Send/</a:t>
                </a:r>
                <a:r>
                  <a:rPr lang="en-US" dirty="0" err="1"/>
                  <a:t>Recv</a:t>
                </a:r>
                <a:r>
                  <a:rPr lang="en-US" dirty="0"/>
                  <a:t>) + Master-Worker architecture (delay in Master looping workers)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463B442-BB6C-0A4D-8555-1E79E5455646}"/>
                </a:ext>
              </a:extLst>
            </p:cNvPr>
            <p:cNvSpPr/>
            <p:nvPr/>
          </p:nvSpPr>
          <p:spPr>
            <a:xfrm flipV="1">
              <a:off x="418261" y="4787434"/>
              <a:ext cx="719337" cy="212160"/>
            </a:xfrm>
            <a:prstGeom prst="rect">
              <a:avLst/>
            </a:prstGeom>
            <a:pattFill prst="pct30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91EC6DBE-D066-7942-9115-5687D13F9071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</p:spTree>
    <p:extLst>
      <p:ext uri="{BB962C8B-B14F-4D97-AF65-F5344CB8AC3E}">
        <p14:creationId xmlns:p14="http://schemas.microsoft.com/office/powerpoint/2010/main" val="13868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37" grpId="0" animBg="1"/>
      <p:bldP spid="43" grpId="0"/>
      <p:bldP spid="46" grpId="0" animBg="1"/>
      <p:bldP spid="47" grpId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00304-F33B-3F48-9FB3-9D82632273C3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Profiling on ARCHER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B5E65-8AEB-2741-A3A1-F35FC2EBFA16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D9971-B0BB-3644-9871-9E176F510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50" y="780991"/>
            <a:ext cx="5420150" cy="4458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0B516-7B06-E246-ACF5-425EDD82B1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50" t="6257" r="26732" b="3441"/>
          <a:stretch/>
        </p:blipFill>
        <p:spPr>
          <a:xfrm rot="16200000">
            <a:off x="7793316" y="883574"/>
            <a:ext cx="2499945" cy="3771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75B32E-3C3C-9E48-8198-185B26B03ECB}"/>
              </a:ext>
            </a:extLst>
          </p:cNvPr>
          <p:cNvSpPr/>
          <p:nvPr/>
        </p:nvSpPr>
        <p:spPr>
          <a:xfrm>
            <a:off x="8360087" y="4019143"/>
            <a:ext cx="136640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Na</a:t>
            </a:r>
            <a:r>
              <a:rPr lang="en-US" sz="1400" baseline="-25000" dirty="0"/>
              <a:t>2/3</a:t>
            </a:r>
            <a:r>
              <a:rPr lang="en-US" sz="1400" dirty="0"/>
              <a:t>FePO</a:t>
            </a:r>
            <a:r>
              <a:rPr lang="en-US" sz="1400" baseline="-25000" dirty="0"/>
              <a:t>4</a:t>
            </a:r>
            <a:br>
              <a:rPr lang="en-US" sz="1400" baseline="-25000" dirty="0"/>
            </a:br>
            <a:r>
              <a:rPr lang="en-US" sz="1400" dirty="0"/>
              <a:t>crystal structure</a:t>
            </a:r>
          </a:p>
          <a:p>
            <a:pPr algn="ctr"/>
            <a:r>
              <a:rPr lang="en-US" sz="1400" dirty="0"/>
              <a:t>~ 400 atoms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50C1B5-B27F-D049-BD58-B17C68FBC343}"/>
              </a:ext>
            </a:extLst>
          </p:cNvPr>
          <p:cNvSpPr txBox="1"/>
          <p:nvPr/>
        </p:nvSpPr>
        <p:spPr>
          <a:xfrm>
            <a:off x="473152" y="5315134"/>
            <a:ext cx="562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</a:t>
            </a:r>
            <a:r>
              <a:rPr lang="en-US" sz="1600" baseline="-25000" dirty="0"/>
              <a:t>2/3</a:t>
            </a:r>
            <a:r>
              <a:rPr lang="en-US" sz="1600" dirty="0"/>
              <a:t>FePO</a:t>
            </a:r>
            <a:r>
              <a:rPr lang="en-US" sz="1600" baseline="-25000" dirty="0"/>
              <a:t>4</a:t>
            </a:r>
            <a:r>
              <a:rPr lang="en-US" sz="1600" dirty="0"/>
              <a:t> 100,000 samples  (energy model: IP - GULP)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ARCHER 2 : 64 nodes 16 cores per worker (512 workers)</a:t>
            </a:r>
          </a:p>
          <a:p>
            <a:pPr algn="ctr"/>
            <a:r>
              <a:rPr lang="en-US" sz="1600" dirty="0"/>
              <a:t>Using prepared </a:t>
            </a:r>
            <a:r>
              <a:rPr lang="en-US" sz="1600" dirty="0" err="1"/>
              <a:t>TaskQueue</a:t>
            </a:r>
            <a:r>
              <a:rPr lang="en-US" sz="1600" dirty="0"/>
              <a:t> from disk</a:t>
            </a:r>
            <a:br>
              <a:rPr lang="en-US" sz="1600" dirty="0"/>
            </a:br>
            <a:r>
              <a:rPr lang="en-US" sz="1600" dirty="0"/>
              <a:t>(i.e., no preparation overhead)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B0335-6729-6E43-AA7A-856600C76177}"/>
              </a:ext>
            </a:extLst>
          </p:cNvPr>
          <p:cNvSpPr txBox="1"/>
          <p:nvPr/>
        </p:nvSpPr>
        <p:spPr>
          <a:xfrm>
            <a:off x="5966400" y="5350469"/>
            <a:ext cx="58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Overheads (blue/green) are negligible compared to application runtime (red) </a:t>
            </a:r>
          </a:p>
        </p:txBody>
      </p:sp>
    </p:spTree>
    <p:extLst>
      <p:ext uri="{BB962C8B-B14F-4D97-AF65-F5344CB8AC3E}">
        <p14:creationId xmlns:p14="http://schemas.microsoft.com/office/powerpoint/2010/main" val="280509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00304-F33B-3F48-9FB3-9D82632273C3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Profiling on ARCHER 2 - 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B5E65-8AEB-2741-A3A1-F35FC2EBFA16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D9971-B0BB-3644-9871-9E176F510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50" y="780991"/>
            <a:ext cx="5420150" cy="4458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72EEED-8F99-884F-A8C3-258FF3F1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400" y="883412"/>
            <a:ext cx="5420150" cy="451812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D5A250-4661-4546-89B6-E9E0592390F7}"/>
              </a:ext>
            </a:extLst>
          </p:cNvPr>
          <p:cNvCxnSpPr>
            <a:cxnSpLocks/>
          </p:cNvCxnSpPr>
          <p:nvPr/>
        </p:nvCxnSpPr>
        <p:spPr>
          <a:xfrm flipV="1">
            <a:off x="11004218" y="2957806"/>
            <a:ext cx="0" cy="185179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167EB6-2B79-B348-8D61-7BAED0FD5A2A}"/>
              </a:ext>
            </a:extLst>
          </p:cNvPr>
          <p:cNvSpPr txBox="1"/>
          <p:nvPr/>
        </p:nvSpPr>
        <p:spPr>
          <a:xfrm>
            <a:off x="10080000" y="3729814"/>
            <a:ext cx="117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14.26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BAEB81-7C78-574F-AC70-BA1B43483286}"/>
              </a:ext>
            </a:extLst>
          </p:cNvPr>
          <p:cNvSpPr txBox="1"/>
          <p:nvPr/>
        </p:nvSpPr>
        <p:spPr>
          <a:xfrm>
            <a:off x="473152" y="5315134"/>
            <a:ext cx="562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</a:t>
            </a:r>
            <a:r>
              <a:rPr lang="en-US" sz="1600" baseline="-25000" dirty="0"/>
              <a:t>2/3</a:t>
            </a:r>
            <a:r>
              <a:rPr lang="en-US" sz="1600" dirty="0"/>
              <a:t>FePO</a:t>
            </a:r>
            <a:r>
              <a:rPr lang="en-US" sz="1600" baseline="-25000" dirty="0"/>
              <a:t>4</a:t>
            </a:r>
            <a:r>
              <a:rPr lang="en-US" sz="1600" dirty="0"/>
              <a:t> 100,000 samples  (energy model: IP - GULP)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ARCHER 2 : 64 nodes 16 cores per worker (512 workers)</a:t>
            </a:r>
          </a:p>
          <a:p>
            <a:pPr algn="ctr"/>
            <a:r>
              <a:rPr lang="en-US" sz="1600" dirty="0"/>
              <a:t>Using prepared </a:t>
            </a:r>
            <a:r>
              <a:rPr lang="en-US" sz="1600" dirty="0" err="1"/>
              <a:t>TaskQueue</a:t>
            </a:r>
            <a:r>
              <a:rPr lang="en-US" sz="1600" dirty="0"/>
              <a:t> from disk</a:t>
            </a:r>
            <a:br>
              <a:rPr lang="en-US" sz="1600" dirty="0"/>
            </a:br>
            <a:r>
              <a:rPr lang="en-US" sz="1600" dirty="0"/>
              <a:t>(i.e., no preparation overhead)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0505F4-4E2D-814B-B517-B548AF491DE1}"/>
              </a:ext>
            </a:extLst>
          </p:cNvPr>
          <p:cNvSpPr/>
          <p:nvPr/>
        </p:nvSpPr>
        <p:spPr>
          <a:xfrm>
            <a:off x="6721060" y="5337683"/>
            <a:ext cx="4476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400" dirty="0"/>
              <a:t>14.26 / 512 = </a:t>
            </a:r>
            <a:r>
              <a:rPr lang="en-GB" sz="1400" dirty="0"/>
              <a:t>0.02785</a:t>
            </a:r>
            <a:r>
              <a:rPr lang="en-US" sz="1400" dirty="0"/>
              <a:t> seconds (</a:t>
            </a:r>
            <a:r>
              <a:rPr lang="en-US" sz="1400" dirty="0" err="1"/>
              <a:t>MPI_Send</a:t>
            </a:r>
            <a:r>
              <a:rPr lang="en-US" sz="1400" dirty="0"/>
              <a:t>) per workgroup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92303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F3E268A-4036-9445-85AC-1351A08B5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000" y="596515"/>
            <a:ext cx="5791414" cy="4827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900304-F33B-3F48-9FB3-9D82632273C3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Profiling on ARCHER 2 - 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B5E65-8AEB-2741-A3A1-F35FC2EBFA16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D9971-B0BB-3644-9871-9E176F510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50" y="780991"/>
            <a:ext cx="5420150" cy="4458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9EE8F6-CD29-9941-A509-A15C2EA54D28}"/>
              </a:ext>
            </a:extLst>
          </p:cNvPr>
          <p:cNvSpPr txBox="1"/>
          <p:nvPr/>
        </p:nvSpPr>
        <p:spPr>
          <a:xfrm>
            <a:off x="473152" y="5315134"/>
            <a:ext cx="562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</a:t>
            </a:r>
            <a:r>
              <a:rPr lang="en-US" sz="1600" baseline="-25000" dirty="0"/>
              <a:t>2/3</a:t>
            </a:r>
            <a:r>
              <a:rPr lang="en-US" sz="1600" dirty="0"/>
              <a:t>FePO</a:t>
            </a:r>
            <a:r>
              <a:rPr lang="en-US" sz="1600" baseline="-25000" dirty="0"/>
              <a:t>4</a:t>
            </a:r>
            <a:r>
              <a:rPr lang="en-US" sz="1600" dirty="0"/>
              <a:t> 100,000 samples  (energy model: IP - GULP)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ARCHER 2 : 64 nodes 16 cores per worker (512 workers)</a:t>
            </a:r>
          </a:p>
          <a:p>
            <a:pPr algn="ctr"/>
            <a:r>
              <a:rPr lang="en-US" sz="1600" dirty="0"/>
              <a:t>Using prepared </a:t>
            </a:r>
            <a:r>
              <a:rPr lang="en-US" sz="1600" dirty="0" err="1"/>
              <a:t>TaskQueue</a:t>
            </a:r>
            <a:r>
              <a:rPr lang="en-US" sz="1600" dirty="0"/>
              <a:t> from disk</a:t>
            </a:r>
            <a:br>
              <a:rPr lang="en-US" sz="1600" dirty="0"/>
            </a:br>
            <a:r>
              <a:rPr lang="en-US" sz="1600" dirty="0"/>
              <a:t>(i.e., no preparation overhead)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9D464C-3F66-6D4F-96FF-7CA53B7E0CD9}"/>
              </a:ext>
            </a:extLst>
          </p:cNvPr>
          <p:cNvCxnSpPr>
            <a:cxnSpLocks/>
          </p:cNvCxnSpPr>
          <p:nvPr/>
        </p:nvCxnSpPr>
        <p:spPr>
          <a:xfrm flipV="1">
            <a:off x="6609600" y="532800"/>
            <a:ext cx="648000" cy="89747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A7FC114-D43F-FE45-8831-D6B8A912FED9}"/>
              </a:ext>
            </a:extLst>
          </p:cNvPr>
          <p:cNvSpPr txBox="1"/>
          <p:nvPr/>
        </p:nvSpPr>
        <p:spPr>
          <a:xfrm>
            <a:off x="7257599" y="347054"/>
            <a:ext cx="4725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main program return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9FB8F8-564B-4C4E-9F7B-C576E62C2106}"/>
              </a:ext>
            </a:extLst>
          </p:cNvPr>
          <p:cNvSpPr txBox="1"/>
          <p:nvPr/>
        </p:nvSpPr>
        <p:spPr>
          <a:xfrm>
            <a:off x="11390400" y="3590791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Ave. time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42B773-9397-8145-A241-B42F99FF466D}"/>
              </a:ext>
            </a:extLst>
          </p:cNvPr>
          <p:cNvCxnSpPr>
            <a:cxnSpLocks/>
          </p:cNvCxnSpPr>
          <p:nvPr/>
        </p:nvCxnSpPr>
        <p:spPr>
          <a:xfrm flipV="1">
            <a:off x="11335418" y="1508722"/>
            <a:ext cx="0" cy="222087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2F98A91-C9F8-3B41-BDD1-52532F27C590}"/>
              </a:ext>
            </a:extLst>
          </p:cNvPr>
          <p:cNvSpPr txBox="1"/>
          <p:nvPr/>
        </p:nvSpPr>
        <p:spPr>
          <a:xfrm>
            <a:off x="10411200" y="2280730"/>
            <a:ext cx="117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160.78 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AA19B5-9F49-DE4F-B95A-B7B11B81353F}"/>
              </a:ext>
            </a:extLst>
          </p:cNvPr>
          <p:cNvSpPr txBox="1"/>
          <p:nvPr/>
        </p:nvSpPr>
        <p:spPr>
          <a:xfrm>
            <a:off x="7466185" y="5389446"/>
            <a:ext cx="4725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160.78 s : such late delay varies depending on samples. </a:t>
            </a:r>
          </a:p>
        </p:txBody>
      </p:sp>
    </p:spTree>
    <p:extLst>
      <p:ext uri="{BB962C8B-B14F-4D97-AF65-F5344CB8AC3E}">
        <p14:creationId xmlns:p14="http://schemas.microsoft.com/office/powerpoint/2010/main" val="485890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03C632-3014-A14F-A29B-A4060096D9A5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DBF88E-16A1-504E-A75B-F7506A1DD65A}"/>
              </a:ext>
            </a:extLst>
          </p:cNvPr>
          <p:cNvSpPr txBox="1"/>
          <p:nvPr/>
        </p:nvSpPr>
        <p:spPr>
          <a:xfrm>
            <a:off x="246969" y="147323"/>
            <a:ext cx="11698062" cy="517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On today’s talk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Introduction</a:t>
            </a:r>
            <a:br>
              <a:rPr lang="en-US" b="1" dirty="0"/>
            </a:br>
            <a:r>
              <a:rPr lang="en-US" dirty="0"/>
              <a:t>Modelling stochastic processes in materials science</a:t>
            </a:r>
            <a:br>
              <a:rPr lang="en-US" dirty="0"/>
            </a:br>
            <a:r>
              <a:rPr lang="en-US" dirty="0"/>
              <a:t>(e.g., ion-batteries/conductors, solid-oxide fuel cell, </a:t>
            </a:r>
            <a:r>
              <a:rPr lang="en-US" dirty="0" err="1"/>
              <a:t>etcs</a:t>
            </a:r>
            <a:r>
              <a:rPr lang="en-US" dirty="0"/>
              <a:t>.)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Master-Worker Parallelism and application</a:t>
            </a:r>
            <a:br>
              <a:rPr lang="en-US" b="1" dirty="0"/>
            </a:br>
            <a:r>
              <a:rPr lang="en-US" dirty="0"/>
              <a:t>Implementation of the master-worker parallelism</a:t>
            </a:r>
            <a:br>
              <a:rPr lang="en-US" dirty="0"/>
            </a:br>
            <a:r>
              <a:rPr lang="en-US" dirty="0"/>
              <a:t>Profiling results on ARCHER 2</a:t>
            </a:r>
            <a:br>
              <a:rPr lang="en-US" dirty="0"/>
            </a:br>
            <a:r>
              <a:rPr lang="en-US" dirty="0"/>
              <a:t>Issues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Outlook</a:t>
            </a:r>
            <a:br>
              <a:rPr lang="en-US" b="1" dirty="0"/>
            </a:br>
            <a:r>
              <a:rPr lang="en-US" dirty="0"/>
              <a:t>Future plan (upcoming tasks)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6036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00304-F33B-3F48-9FB3-9D82632273C3}"/>
              </a:ext>
            </a:extLst>
          </p:cNvPr>
          <p:cNvSpPr/>
          <p:nvPr/>
        </p:nvSpPr>
        <p:spPr>
          <a:xfrm>
            <a:off x="95132" y="107543"/>
            <a:ext cx="6644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Profiling on ARCHER 2 – Initial delay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B5E65-8AEB-2741-A3A1-F35FC2EBFA16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612267-E3DB-E24F-A14A-B45142790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24" y="1067400"/>
            <a:ext cx="3175568" cy="27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DC1AD7-12F6-5643-A693-CAF98F6E3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850" y="1067400"/>
            <a:ext cx="3175568" cy="270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31C0B8-112B-0D4D-BD1D-752B2716F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776" y="1067400"/>
            <a:ext cx="3175568" cy="270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E8A91BA-9D4C-1E42-A63C-11C7021A8FD0}"/>
              </a:ext>
            </a:extLst>
          </p:cNvPr>
          <p:cNvSpPr/>
          <p:nvPr/>
        </p:nvSpPr>
        <p:spPr>
          <a:xfrm>
            <a:off x="711200" y="3808387"/>
            <a:ext cx="29359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64 nodes 16 cores per worker (512 workers)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575A2E-D07D-524E-80AD-9802CDD0C2F3}"/>
              </a:ext>
            </a:extLst>
          </p:cNvPr>
          <p:cNvSpPr/>
          <p:nvPr/>
        </p:nvSpPr>
        <p:spPr>
          <a:xfrm>
            <a:off x="3982689" y="3808386"/>
            <a:ext cx="3093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128 nodes 16 cores per worker (1024 workers)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37036C-99DB-8342-91B9-36F0F7E5CB1C}"/>
              </a:ext>
            </a:extLst>
          </p:cNvPr>
          <p:cNvSpPr/>
          <p:nvPr/>
        </p:nvSpPr>
        <p:spPr>
          <a:xfrm>
            <a:off x="7304254" y="3808386"/>
            <a:ext cx="3093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256 nodes 16 cores per worker (2048 workers)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BDB7880-1D56-4847-BBCE-A93C30D7D03F}"/>
              </a:ext>
            </a:extLst>
          </p:cNvPr>
          <p:cNvCxnSpPr>
            <a:cxnSpLocks/>
          </p:cNvCxnSpPr>
          <p:nvPr/>
        </p:nvCxnSpPr>
        <p:spPr>
          <a:xfrm flipV="1">
            <a:off x="3417166" y="2965006"/>
            <a:ext cx="0" cy="55579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4426C88-503B-3942-9D7F-013B8B4632A3}"/>
              </a:ext>
            </a:extLst>
          </p:cNvPr>
          <p:cNvSpPr txBox="1"/>
          <p:nvPr/>
        </p:nvSpPr>
        <p:spPr>
          <a:xfrm>
            <a:off x="2411892" y="3160208"/>
            <a:ext cx="117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14.26 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5F6EEF4-F2A3-D240-A53D-65EE3C3206B3}"/>
              </a:ext>
            </a:extLst>
          </p:cNvPr>
          <p:cNvCxnSpPr>
            <a:cxnSpLocks/>
          </p:cNvCxnSpPr>
          <p:nvPr/>
        </p:nvCxnSpPr>
        <p:spPr>
          <a:xfrm flipV="1">
            <a:off x="6766366" y="2491006"/>
            <a:ext cx="0" cy="102979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9BC0B61-8060-F74F-9BE5-520B9F153B91}"/>
              </a:ext>
            </a:extLst>
          </p:cNvPr>
          <p:cNvCxnSpPr>
            <a:cxnSpLocks/>
          </p:cNvCxnSpPr>
          <p:nvPr/>
        </p:nvCxnSpPr>
        <p:spPr>
          <a:xfrm flipV="1">
            <a:off x="10201966" y="1520206"/>
            <a:ext cx="0" cy="200059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9418409-CC1F-A54A-BF45-888DF4BBEEB2}"/>
              </a:ext>
            </a:extLst>
          </p:cNvPr>
          <p:cNvSpPr txBox="1"/>
          <p:nvPr/>
        </p:nvSpPr>
        <p:spPr>
          <a:xfrm>
            <a:off x="5778984" y="2965006"/>
            <a:ext cx="117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26.33 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7A6EB6-6CEA-D54B-BDB9-881E00C01444}"/>
              </a:ext>
            </a:extLst>
          </p:cNvPr>
          <p:cNvSpPr txBox="1"/>
          <p:nvPr/>
        </p:nvSpPr>
        <p:spPr>
          <a:xfrm>
            <a:off x="9130083" y="2599006"/>
            <a:ext cx="117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51.29 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4ED101-19C8-D548-B2AF-9B34759DA377}"/>
              </a:ext>
            </a:extLst>
          </p:cNvPr>
          <p:cNvSpPr/>
          <p:nvPr/>
        </p:nvSpPr>
        <p:spPr>
          <a:xfrm>
            <a:off x="711200" y="4179567"/>
            <a:ext cx="24978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0.02785</a:t>
            </a:r>
            <a:r>
              <a:rPr lang="en-US" sz="1000" dirty="0"/>
              <a:t> seconds (</a:t>
            </a:r>
            <a:r>
              <a:rPr lang="en-US" sz="1000" dirty="0" err="1"/>
              <a:t>MPI_Send</a:t>
            </a:r>
            <a:r>
              <a:rPr lang="en-US" sz="1000" dirty="0"/>
              <a:t>) per workgroup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43737B9-7FDA-0942-896B-895A96E60816}"/>
              </a:ext>
            </a:extLst>
          </p:cNvPr>
          <p:cNvSpPr/>
          <p:nvPr/>
        </p:nvSpPr>
        <p:spPr>
          <a:xfrm>
            <a:off x="3982689" y="4196569"/>
            <a:ext cx="24978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0.02572</a:t>
            </a:r>
            <a:r>
              <a:rPr lang="en-US" sz="1000" dirty="0"/>
              <a:t> seconds (</a:t>
            </a:r>
            <a:r>
              <a:rPr lang="en-US" sz="1000" dirty="0" err="1"/>
              <a:t>MPI_Send</a:t>
            </a:r>
            <a:r>
              <a:rPr lang="en-US" sz="1000" dirty="0"/>
              <a:t>) per workgroup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71B9C2-B039-4742-A9C7-D7DF1CD294CA}"/>
              </a:ext>
            </a:extLst>
          </p:cNvPr>
          <p:cNvSpPr/>
          <p:nvPr/>
        </p:nvSpPr>
        <p:spPr>
          <a:xfrm>
            <a:off x="7399235" y="4196569"/>
            <a:ext cx="24978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0.02504</a:t>
            </a:r>
            <a:r>
              <a:rPr lang="en-US" sz="1000" dirty="0"/>
              <a:t> seconds (</a:t>
            </a:r>
            <a:r>
              <a:rPr lang="en-US" sz="1000" dirty="0" err="1"/>
              <a:t>MPI_Send</a:t>
            </a:r>
            <a:r>
              <a:rPr lang="en-US" sz="1000" dirty="0"/>
              <a:t>) per workgroup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19D600-0385-BB47-9667-189FCC8451B7}"/>
              </a:ext>
            </a:extLst>
          </p:cNvPr>
          <p:cNvSpPr/>
          <p:nvPr/>
        </p:nvSpPr>
        <p:spPr>
          <a:xfrm>
            <a:off x="409924" y="4874944"/>
            <a:ext cx="64228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Initial delay scales up linearly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Necessary to introduce multiple masters to reduce this delay?</a:t>
            </a:r>
          </a:p>
        </p:txBody>
      </p:sp>
    </p:spTree>
    <p:extLst>
      <p:ext uri="{BB962C8B-B14F-4D97-AF65-F5344CB8AC3E}">
        <p14:creationId xmlns:p14="http://schemas.microsoft.com/office/powerpoint/2010/main" val="1924261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00304-F33B-3F48-9FB3-9D82632273C3}"/>
              </a:ext>
            </a:extLst>
          </p:cNvPr>
          <p:cNvSpPr/>
          <p:nvPr/>
        </p:nvSpPr>
        <p:spPr>
          <a:xfrm>
            <a:off x="95132" y="107543"/>
            <a:ext cx="6644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Profiling on ARCHER 2 – late delay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B5E65-8AEB-2741-A3A1-F35FC2EBFA16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8A91BA-9D4C-1E42-A63C-11C7021A8FD0}"/>
              </a:ext>
            </a:extLst>
          </p:cNvPr>
          <p:cNvSpPr/>
          <p:nvPr/>
        </p:nvSpPr>
        <p:spPr>
          <a:xfrm>
            <a:off x="711200" y="3808387"/>
            <a:ext cx="29359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64 nodes 16 cores per worker (512 workers)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575A2E-D07D-524E-80AD-9802CDD0C2F3}"/>
              </a:ext>
            </a:extLst>
          </p:cNvPr>
          <p:cNvSpPr/>
          <p:nvPr/>
        </p:nvSpPr>
        <p:spPr>
          <a:xfrm>
            <a:off x="3982689" y="3808386"/>
            <a:ext cx="3093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128 nodes 16 cores per worker (1024 workers)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37036C-99DB-8342-91B9-36F0F7E5CB1C}"/>
              </a:ext>
            </a:extLst>
          </p:cNvPr>
          <p:cNvSpPr/>
          <p:nvPr/>
        </p:nvSpPr>
        <p:spPr>
          <a:xfrm>
            <a:off x="7304254" y="3808386"/>
            <a:ext cx="3093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256 nodes 16 cores per worker (2048 workers)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4ED101-19C8-D548-B2AF-9B34759DA377}"/>
              </a:ext>
            </a:extLst>
          </p:cNvPr>
          <p:cNvSpPr/>
          <p:nvPr/>
        </p:nvSpPr>
        <p:spPr>
          <a:xfrm>
            <a:off x="711200" y="4196568"/>
            <a:ext cx="2457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4.18 % out of 3843.74 s (total elapsed time)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43737B9-7FDA-0942-896B-895A96E60816}"/>
              </a:ext>
            </a:extLst>
          </p:cNvPr>
          <p:cNvSpPr/>
          <p:nvPr/>
        </p:nvSpPr>
        <p:spPr>
          <a:xfrm>
            <a:off x="3982689" y="4196569"/>
            <a:ext cx="2457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8.79 % out of 2044.69 s (total elapsed time)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71B9C2-B039-4742-A9C7-D7DF1CD294CA}"/>
              </a:ext>
            </a:extLst>
          </p:cNvPr>
          <p:cNvSpPr/>
          <p:nvPr/>
        </p:nvSpPr>
        <p:spPr>
          <a:xfrm>
            <a:off x="7399235" y="4196569"/>
            <a:ext cx="25234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15.32 % out of 1122.42 s (total elapsed time)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19D600-0385-BB47-9667-189FCC8451B7}"/>
              </a:ext>
            </a:extLst>
          </p:cNvPr>
          <p:cNvSpPr/>
          <p:nvPr/>
        </p:nvSpPr>
        <p:spPr>
          <a:xfrm>
            <a:off x="409924" y="4751257"/>
            <a:ext cx="10908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These late delays can be caused by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Undesired </a:t>
            </a:r>
            <a:r>
              <a:rPr lang="en-US" sz="1400" dirty="0" err="1"/>
              <a:t>behaviour</a:t>
            </a:r>
            <a:r>
              <a:rPr lang="en-US" sz="1400" dirty="0"/>
              <a:t> of application (e.g., energy relaxation got stuck,  usually caused by unphysical initial atomic configuration, </a:t>
            </a:r>
            <a:r>
              <a:rPr lang="en-US" sz="1400" dirty="0" err="1"/>
              <a:t>etcs</a:t>
            </a:r>
            <a:r>
              <a:rPr lang="en-US" sz="14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9E678-16FC-3648-9AC6-8531C963C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24" y="900352"/>
            <a:ext cx="3288528" cy="27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6968D6-4EC6-C449-AA36-772459632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320" y="900352"/>
            <a:ext cx="3288528" cy="27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A03CD-328A-A94C-B547-3FA6ED233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716" y="909360"/>
            <a:ext cx="3288528" cy="270000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BA97010-E452-034A-9B2F-33A5055D643D}"/>
              </a:ext>
            </a:extLst>
          </p:cNvPr>
          <p:cNvCxnSpPr>
            <a:cxnSpLocks/>
          </p:cNvCxnSpPr>
          <p:nvPr/>
        </p:nvCxnSpPr>
        <p:spPr>
          <a:xfrm flipV="1">
            <a:off x="851600" y="1125513"/>
            <a:ext cx="0" cy="63848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5F5A223-DC39-4B41-9FFD-C9D4F79F0F95}"/>
              </a:ext>
            </a:extLst>
          </p:cNvPr>
          <p:cNvSpPr txBox="1"/>
          <p:nvPr/>
        </p:nvSpPr>
        <p:spPr>
          <a:xfrm>
            <a:off x="711200" y="1255409"/>
            <a:ext cx="117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160.78 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F402C45-CA6C-7E48-A3B5-EFE985293E82}"/>
              </a:ext>
            </a:extLst>
          </p:cNvPr>
          <p:cNvCxnSpPr>
            <a:cxnSpLocks/>
          </p:cNvCxnSpPr>
          <p:nvPr/>
        </p:nvCxnSpPr>
        <p:spPr>
          <a:xfrm flipV="1">
            <a:off x="4251200" y="1090054"/>
            <a:ext cx="0" cy="108434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84E637D-A05E-D142-9F03-502299B64B1C}"/>
              </a:ext>
            </a:extLst>
          </p:cNvPr>
          <p:cNvSpPr txBox="1"/>
          <p:nvPr/>
        </p:nvSpPr>
        <p:spPr>
          <a:xfrm>
            <a:off x="4018478" y="1324450"/>
            <a:ext cx="117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171.71 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D2A999D-5DAA-9B4F-8CA0-165A323611B4}"/>
              </a:ext>
            </a:extLst>
          </p:cNvPr>
          <p:cNvCxnSpPr>
            <a:cxnSpLocks/>
          </p:cNvCxnSpPr>
          <p:nvPr/>
        </p:nvCxnSpPr>
        <p:spPr>
          <a:xfrm flipV="1">
            <a:off x="7592071" y="1063240"/>
            <a:ext cx="0" cy="144236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AA3E8CC-0CB5-1C48-B3F0-FC95F695B0B9}"/>
              </a:ext>
            </a:extLst>
          </p:cNvPr>
          <p:cNvSpPr txBox="1"/>
          <p:nvPr/>
        </p:nvSpPr>
        <p:spPr>
          <a:xfrm>
            <a:off x="7399235" y="2020511"/>
            <a:ext cx="117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171.93 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13BB88-0E27-0C4B-8A3A-7872687D49AD}"/>
              </a:ext>
            </a:extLst>
          </p:cNvPr>
          <p:cNvGrpSpPr/>
          <p:nvPr/>
        </p:nvGrpSpPr>
        <p:grpSpPr>
          <a:xfrm>
            <a:off x="2599200" y="870196"/>
            <a:ext cx="7547766" cy="1799648"/>
            <a:chOff x="2599200" y="870196"/>
            <a:chExt cx="7547766" cy="179964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3D39B5-9F93-494A-ABBD-843C0403ACBF}"/>
                </a:ext>
              </a:extLst>
            </p:cNvPr>
            <p:cNvSpPr/>
            <p:nvPr/>
          </p:nvSpPr>
          <p:spPr>
            <a:xfrm>
              <a:off x="2599200" y="909360"/>
              <a:ext cx="201600" cy="111115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213B541-0EB8-A04F-891A-83D6E12F2DFD}"/>
                </a:ext>
              </a:extLst>
            </p:cNvPr>
            <p:cNvSpPr/>
            <p:nvPr/>
          </p:nvSpPr>
          <p:spPr>
            <a:xfrm>
              <a:off x="5380059" y="915352"/>
              <a:ext cx="201600" cy="14129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BAA86BD-0611-004A-BFF3-ACAF0FA72187}"/>
                </a:ext>
              </a:extLst>
            </p:cNvPr>
            <p:cNvSpPr/>
            <p:nvPr/>
          </p:nvSpPr>
          <p:spPr>
            <a:xfrm>
              <a:off x="9945366" y="870196"/>
              <a:ext cx="201600" cy="179964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C30921E-91E6-2241-B0B6-4BB654F09F38}"/>
              </a:ext>
            </a:extLst>
          </p:cNvPr>
          <p:cNvSpPr txBox="1"/>
          <p:nvPr/>
        </p:nvSpPr>
        <p:spPr>
          <a:xfrm>
            <a:off x="10366660" y="2402094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Ave. time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634121-DEF9-4846-BFBE-F9AC4A2A0C59}"/>
              </a:ext>
            </a:extLst>
          </p:cNvPr>
          <p:cNvSpPr txBox="1"/>
          <p:nvPr/>
        </p:nvSpPr>
        <p:spPr>
          <a:xfrm>
            <a:off x="10366660" y="900352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main program return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6013BC-D60F-7845-A2E1-F55E95A9F9A4}"/>
              </a:ext>
            </a:extLst>
          </p:cNvPr>
          <p:cNvSpPr/>
          <p:nvPr/>
        </p:nvSpPr>
        <p:spPr>
          <a:xfrm>
            <a:off x="409924" y="5592141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Possible solutions?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Limit the number of maximum energy relaxation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Apply pre-screener to filter undesired initial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Fundamentally? Limit the runtime in application level (pass the runtime as an input parameter).</a:t>
            </a:r>
          </a:p>
        </p:txBody>
      </p:sp>
    </p:spTree>
    <p:extLst>
      <p:ext uri="{BB962C8B-B14F-4D97-AF65-F5344CB8AC3E}">
        <p14:creationId xmlns:p14="http://schemas.microsoft.com/office/powerpoint/2010/main" val="71151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3FADFF-EE94-CF44-89FC-C85BF1A90EEB}"/>
              </a:ext>
            </a:extLst>
          </p:cNvPr>
          <p:cNvSpPr txBox="1"/>
          <p:nvPr/>
        </p:nvSpPr>
        <p:spPr>
          <a:xfrm>
            <a:off x="339600" y="813600"/>
            <a:ext cx="11512800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Master-worker parallelism is implemented in KLMC (Knowledge-Led Master Code)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KLMC is linked to GULP &amp; </a:t>
            </a:r>
            <a:r>
              <a:rPr lang="en-US" dirty="0" err="1"/>
              <a:t>FHIaims</a:t>
            </a:r>
            <a:r>
              <a:rPr lang="en-US" dirty="0"/>
              <a:t> library</a:t>
            </a:r>
            <a:br>
              <a:rPr lang="en-US" dirty="0"/>
            </a:br>
            <a:r>
              <a:rPr lang="en-US" dirty="0"/>
              <a:t>Fortran </a:t>
            </a:r>
            <a:r>
              <a:rPr lang="en-US" b="1" dirty="0"/>
              <a:t>stop </a:t>
            </a:r>
            <a:r>
              <a:rPr lang="en-US" dirty="0"/>
              <a:t>is destructive (crashing entire program, instead of returning back to main)</a:t>
            </a:r>
            <a:br>
              <a:rPr lang="en-US" dirty="0"/>
            </a:br>
            <a:r>
              <a:rPr lang="en-US" dirty="0"/>
              <a:t>Subroutines in GULP – </a:t>
            </a:r>
            <a:r>
              <a:rPr lang="en-US" dirty="0" err="1"/>
              <a:t>stopnow</a:t>
            </a:r>
            <a:r>
              <a:rPr lang="en-US" dirty="0"/>
              <a:t>() / </a:t>
            </a:r>
            <a:r>
              <a:rPr lang="en-US" dirty="0" err="1"/>
              <a:t>FHIaims</a:t>
            </a:r>
            <a:r>
              <a:rPr lang="en-US" dirty="0"/>
              <a:t> – </a:t>
            </a:r>
            <a:r>
              <a:rPr lang="en-US" dirty="0" err="1"/>
              <a:t>aims_stop</a:t>
            </a:r>
            <a:r>
              <a:rPr lang="en-US" dirty="0"/>
              <a:t>()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occurs, when application finds something that doesn’t look right</a:t>
            </a:r>
            <a:br>
              <a:rPr lang="en-US" dirty="0"/>
            </a:br>
            <a:r>
              <a:rPr lang="en-US" dirty="0"/>
              <a:t>For instance,</a:t>
            </a:r>
            <a:br>
              <a:rPr lang="en-US" dirty="0"/>
            </a:br>
            <a:r>
              <a:rPr lang="en-US" dirty="0"/>
              <a:t>* unphysical atomic configuration (GULP and </a:t>
            </a:r>
            <a:r>
              <a:rPr lang="en-US" dirty="0" err="1"/>
              <a:t>FHIaims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* undesired input tolerance used – lowering accuracy – call stop SCF convergence (</a:t>
            </a:r>
            <a:r>
              <a:rPr lang="en-US" dirty="0" err="1"/>
              <a:t>FHIaims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9E8CB4-760E-3246-8E15-EA5B773636D9}"/>
              </a:ext>
            </a:extLst>
          </p:cNvPr>
          <p:cNvSpPr/>
          <p:nvPr/>
        </p:nvSpPr>
        <p:spPr>
          <a:xfrm>
            <a:off x="95132" y="107543"/>
            <a:ext cx="4203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Possible pitfalls of using </a:t>
            </a:r>
            <a:r>
              <a:rPr lang="en-US" sz="1400" dirty="0" err="1"/>
              <a:t>libridised</a:t>
            </a:r>
            <a:r>
              <a:rPr lang="en-US" sz="1400" dirty="0"/>
              <a:t> materials application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8AAD6A-EF63-974B-A1FD-E83089DC188B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B5BD7F-84B9-5247-9CD5-6910D065A9DF}"/>
              </a:ext>
            </a:extLst>
          </p:cNvPr>
          <p:cNvSpPr txBox="1"/>
          <p:nvPr/>
        </p:nvSpPr>
        <p:spPr>
          <a:xfrm>
            <a:off x="339600" y="4769906"/>
            <a:ext cx="15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Solution?</a:t>
            </a:r>
          </a:p>
        </p:txBody>
      </p:sp>
    </p:spTree>
    <p:extLst>
      <p:ext uri="{BB962C8B-B14F-4D97-AF65-F5344CB8AC3E}">
        <p14:creationId xmlns:p14="http://schemas.microsoft.com/office/powerpoint/2010/main" val="85627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3FADFF-EE94-CF44-89FC-C85BF1A90EEB}"/>
              </a:ext>
            </a:extLst>
          </p:cNvPr>
          <p:cNvSpPr txBox="1"/>
          <p:nvPr/>
        </p:nvSpPr>
        <p:spPr>
          <a:xfrm>
            <a:off x="339600" y="813600"/>
            <a:ext cx="11512800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Master-worker parallelism is implemented in KLMC (Knowledge-Led Master Code)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KLMC is designed to support various types of stochastic sampling:</a:t>
            </a:r>
            <a:br>
              <a:rPr lang="en-US" dirty="0"/>
            </a:br>
            <a:r>
              <a:rPr lang="en-US" dirty="0"/>
              <a:t>1. </a:t>
            </a:r>
            <a:r>
              <a:rPr lang="en-US" b="1" dirty="0"/>
              <a:t>Solid Solutions</a:t>
            </a:r>
            <a:br>
              <a:rPr lang="en-US" dirty="0"/>
            </a:br>
            <a:r>
              <a:rPr lang="en-US" dirty="0"/>
              <a:t>2. Basin-Hopping or Random Quenching</a:t>
            </a:r>
            <a:br>
              <a:rPr lang="en-US" dirty="0"/>
            </a:br>
            <a:r>
              <a:rPr lang="en-US" dirty="0"/>
              <a:t>3. Genetic algorithm for nanoclusters</a:t>
            </a:r>
            <a:br>
              <a:rPr lang="en-US" dirty="0"/>
            </a:br>
            <a:r>
              <a:rPr lang="en-US" dirty="0"/>
              <a:t>4. Nanoclusters on surfaces</a:t>
            </a:r>
            <a:br>
              <a:rPr lang="en-US" dirty="0"/>
            </a:br>
            <a:r>
              <a:rPr lang="en-US" dirty="0"/>
              <a:t>5. Simulated annealing – Metropolis Monte-Carlo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As materials simulation applications, supporting: GULP (2023) and FHI-aims (2023)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9E8CB4-760E-3246-8E15-EA5B773636D9}"/>
              </a:ext>
            </a:extLst>
          </p:cNvPr>
          <p:cNvSpPr/>
          <p:nvPr/>
        </p:nvSpPr>
        <p:spPr>
          <a:xfrm>
            <a:off x="95132" y="107543"/>
            <a:ext cx="1348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Outlook</a:t>
            </a:r>
          </a:p>
          <a:p>
            <a:r>
              <a:rPr lang="en-US" sz="1400" dirty="0"/>
              <a:t>Upcoming Tasks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8AAD6A-EF63-974B-A1FD-E83089DC188B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</p:spTree>
    <p:extLst>
      <p:ext uri="{BB962C8B-B14F-4D97-AF65-F5344CB8AC3E}">
        <p14:creationId xmlns:p14="http://schemas.microsoft.com/office/powerpoint/2010/main" val="1821629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A52C5B-CA01-6A48-8C82-764DFCD4DB17}"/>
              </a:ext>
            </a:extLst>
          </p:cNvPr>
          <p:cNvSpPr/>
          <p:nvPr/>
        </p:nvSpPr>
        <p:spPr>
          <a:xfrm>
            <a:off x="3048000" y="291956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Thank you very much for your attention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B8E9D4-560E-1D44-9959-D5464D0C0D84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</p:spTree>
    <p:extLst>
      <p:ext uri="{BB962C8B-B14F-4D97-AF65-F5344CB8AC3E}">
        <p14:creationId xmlns:p14="http://schemas.microsoft.com/office/powerpoint/2010/main" val="269475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127FF9-E209-E547-B574-3B9B6BC66C85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3D96A-04B2-E54A-85CC-CEE1B0836861}"/>
              </a:ext>
            </a:extLst>
          </p:cNvPr>
          <p:cNvGrpSpPr/>
          <p:nvPr/>
        </p:nvGrpSpPr>
        <p:grpSpPr>
          <a:xfrm>
            <a:off x="842950" y="866499"/>
            <a:ext cx="3503673" cy="3611546"/>
            <a:chOff x="506491" y="1451631"/>
            <a:chExt cx="3503673" cy="361154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5383D6A-4F71-0143-8784-4959CD0CA239}"/>
                </a:ext>
              </a:extLst>
            </p:cNvPr>
            <p:cNvGrpSpPr/>
            <p:nvPr/>
          </p:nvGrpSpPr>
          <p:grpSpPr>
            <a:xfrm>
              <a:off x="600563" y="1451631"/>
              <a:ext cx="3317017" cy="2445014"/>
              <a:chOff x="7007442" y="225024"/>
              <a:chExt cx="3317017" cy="2445014"/>
            </a:xfrm>
          </p:grpSpPr>
          <p:pic>
            <p:nvPicPr>
              <p:cNvPr id="9" name="Picture 8" descr="A diagram of a cell&#10;&#10;Description automatically generated">
                <a:extLst>
                  <a:ext uri="{FF2B5EF4-FFF2-40B4-BE49-F238E27FC236}">
                    <a16:creationId xmlns:a16="http://schemas.microsoft.com/office/drawing/2014/main" id="{75FDE580-EBE0-D74A-AE4A-D777AA3D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07442" y="225024"/>
                <a:ext cx="3317017" cy="2369927"/>
              </a:xfrm>
              <a:prstGeom prst="rect">
                <a:avLst/>
              </a:prstGeom>
            </p:spPr>
          </p:pic>
          <p:pic>
            <p:nvPicPr>
              <p:cNvPr id="10" name="Picture 9" descr="Diagram of a diagram of a electrolytic battery&#10;&#10;Description automatically generated">
                <a:extLst>
                  <a:ext uri="{FF2B5EF4-FFF2-40B4-BE49-F238E27FC236}">
                    <a16:creationId xmlns:a16="http://schemas.microsoft.com/office/drawing/2014/main" id="{69908F4A-C0BD-2D46-8489-4D14D933C6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7535" r="17990" b="87350"/>
              <a:stretch/>
            </p:blipFill>
            <p:spPr>
              <a:xfrm rot="10800000" flipH="1">
                <a:off x="7749256" y="2367161"/>
                <a:ext cx="1428445" cy="302877"/>
              </a:xfrm>
              <a:prstGeom prst="rect">
                <a:avLst/>
              </a:prstGeom>
            </p:spPr>
          </p:pic>
        </p:grpSp>
        <p:pic>
          <p:nvPicPr>
            <p:cNvPr id="8" name="Picture 7" descr="Diagram of a diagram of a electrolytic battery&#10;&#10;Description automatically generated">
              <a:extLst>
                <a:ext uri="{FF2B5EF4-FFF2-40B4-BE49-F238E27FC236}">
                  <a16:creationId xmlns:a16="http://schemas.microsoft.com/office/drawing/2014/main" id="{7DE2C272-9401-2446-8C58-8A8ABA648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66579" r="-320"/>
            <a:stretch/>
          </p:blipFill>
          <p:spPr>
            <a:xfrm>
              <a:off x="506491" y="3972343"/>
              <a:ext cx="3503673" cy="109083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15E4EB-3EBD-DE49-AA41-0E67FD80845E}"/>
              </a:ext>
            </a:extLst>
          </p:cNvPr>
          <p:cNvSpPr txBox="1"/>
          <p:nvPr/>
        </p:nvSpPr>
        <p:spPr>
          <a:xfrm>
            <a:off x="158466" y="4488706"/>
            <a:ext cx="4884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Fig 1 </a:t>
            </a:r>
            <a:r>
              <a:rPr lang="en-US" sz="1200" dirty="0"/>
              <a:t>Schematic diagram of discharging reaction in a Li-ion battery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611262-BE7B-3E47-BE0B-9C15FF40C3BC}"/>
              </a:ext>
            </a:extLst>
          </p:cNvPr>
          <p:cNvSpPr/>
          <p:nvPr/>
        </p:nvSpPr>
        <p:spPr>
          <a:xfrm>
            <a:off x="95132" y="107543"/>
            <a:ext cx="3915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Introduction</a:t>
            </a:r>
          </a:p>
          <a:p>
            <a:r>
              <a:rPr lang="en-US" sz="1400" dirty="0"/>
              <a:t>Modelling stochastic processes in materials science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AAF381-E788-AE4F-A8A0-805B1AC4A6AC}"/>
              </a:ext>
            </a:extLst>
          </p:cNvPr>
          <p:cNvGrpSpPr/>
          <p:nvPr/>
        </p:nvGrpSpPr>
        <p:grpSpPr>
          <a:xfrm>
            <a:off x="276330" y="4826468"/>
            <a:ext cx="1776549" cy="2057192"/>
            <a:chOff x="5298087" y="793004"/>
            <a:chExt cx="1776549" cy="2057192"/>
          </a:xfrm>
        </p:grpSpPr>
        <p:pic>
          <p:nvPicPr>
            <p:cNvPr id="14" name="Picture 13" descr="A computer and phone connected to a power outlet&#10;&#10;Description automatically generated">
              <a:extLst>
                <a:ext uri="{FF2B5EF4-FFF2-40B4-BE49-F238E27FC236}">
                  <a16:creationId xmlns:a16="http://schemas.microsoft.com/office/drawing/2014/main" id="{BEBB577A-EE2D-1041-B0EA-04C961BBC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8072" y="793004"/>
              <a:ext cx="1746564" cy="1746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8CB6E0-1E3B-0B4F-9C71-67DA62D0038C}"/>
                </a:ext>
              </a:extLst>
            </p:cNvPr>
            <p:cNvSpPr txBox="1"/>
            <p:nvPr/>
          </p:nvSpPr>
          <p:spPr>
            <a:xfrm>
              <a:off x="5298087" y="2542419"/>
              <a:ext cx="1776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Mobile devices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0F76BB-1B4C-E440-A257-92A742E1F329}"/>
              </a:ext>
            </a:extLst>
          </p:cNvPr>
          <p:cNvGrpSpPr/>
          <p:nvPr/>
        </p:nvGrpSpPr>
        <p:grpSpPr>
          <a:xfrm>
            <a:off x="2234103" y="4925007"/>
            <a:ext cx="2728177" cy="1955691"/>
            <a:chOff x="7870387" y="591961"/>
            <a:chExt cx="2728177" cy="1955691"/>
          </a:xfrm>
        </p:grpSpPr>
        <p:pic>
          <p:nvPicPr>
            <p:cNvPr id="17" name="Picture 16" descr="A car charging station with a green battery&#10;&#10;Description automatically generated with medium confidence">
              <a:extLst>
                <a:ext uri="{FF2B5EF4-FFF2-40B4-BE49-F238E27FC236}">
                  <a16:creationId xmlns:a16="http://schemas.microsoft.com/office/drawing/2014/main" id="{953652D5-FEE9-EA4C-BA86-F23884FDE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8118" y="591961"/>
              <a:ext cx="2417744" cy="16063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99A5CB-2CFE-CD42-A8E4-8279304AD7B1}"/>
                </a:ext>
              </a:extLst>
            </p:cNvPr>
            <p:cNvSpPr txBox="1"/>
            <p:nvPr/>
          </p:nvSpPr>
          <p:spPr>
            <a:xfrm>
              <a:off x="7870387" y="2239875"/>
              <a:ext cx="27281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Battery packs in EV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DBDE1CF-B0D2-C346-AF4C-DDB0A0C9977D}"/>
              </a:ext>
            </a:extLst>
          </p:cNvPr>
          <p:cNvSpPr txBox="1"/>
          <p:nvPr/>
        </p:nvSpPr>
        <p:spPr>
          <a:xfrm>
            <a:off x="5043060" y="2309351"/>
            <a:ext cx="6785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Fig 2 </a:t>
            </a:r>
            <a:r>
              <a:rPr lang="en-US" sz="1200" dirty="0"/>
              <a:t>Ceria as electrolyte materials in hydrogen fuel cells</a:t>
            </a:r>
            <a:br>
              <a:rPr lang="en-US" sz="1200" dirty="0"/>
            </a:br>
            <a:r>
              <a:rPr lang="en-US" sz="800" dirty="0" err="1"/>
              <a:t>doi.org</a:t>
            </a:r>
            <a:r>
              <a:rPr lang="en-US" sz="800" dirty="0"/>
              <a:t>/10.1016/j.electacta.2021.139067</a:t>
            </a:r>
          </a:p>
        </p:txBody>
      </p:sp>
      <p:pic>
        <p:nvPicPr>
          <p:cNvPr id="20" name="Picture 19" descr="A diagram of a cell structure&#10;&#10;Description automatically generated">
            <a:extLst>
              <a:ext uri="{FF2B5EF4-FFF2-40B4-BE49-F238E27FC236}">
                <a16:creationId xmlns:a16="http://schemas.microsoft.com/office/drawing/2014/main" id="{3884DC32-AAB4-E34A-A66E-F70C10C7F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665" y="107543"/>
            <a:ext cx="4523148" cy="2107645"/>
          </a:xfrm>
          <a:prstGeom prst="rect">
            <a:avLst/>
          </a:prstGeom>
        </p:spPr>
      </p:pic>
      <p:pic>
        <p:nvPicPr>
          <p:cNvPr id="21" name="Picture 20" descr="A graph showing the amount of lithium ion battery&#10;&#10;Description automatically generated">
            <a:extLst>
              <a:ext uri="{FF2B5EF4-FFF2-40B4-BE49-F238E27FC236}">
                <a16:creationId xmlns:a16="http://schemas.microsoft.com/office/drawing/2014/main" id="{2261554B-6B44-C64A-B771-5EEA00885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751" y="2930928"/>
            <a:ext cx="5676227" cy="34869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0EA5CE-2180-D04D-9F45-79885E17B18B}"/>
              </a:ext>
            </a:extLst>
          </p:cNvPr>
          <p:cNvSpPr txBox="1"/>
          <p:nvPr/>
        </p:nvSpPr>
        <p:spPr>
          <a:xfrm>
            <a:off x="5741367" y="7171968"/>
            <a:ext cx="553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Fig 2 </a:t>
            </a:r>
            <a:r>
              <a:rPr lang="en-US" sz="1200" dirty="0"/>
              <a:t>Market expectation of various cathode materials</a:t>
            </a:r>
          </a:p>
        </p:txBody>
      </p:sp>
    </p:spTree>
    <p:extLst>
      <p:ext uri="{BB962C8B-B14F-4D97-AF65-F5344CB8AC3E}">
        <p14:creationId xmlns:p14="http://schemas.microsoft.com/office/powerpoint/2010/main" val="377079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E9FFAE-FC1C-6F43-BCF2-ACE05D1129E4}"/>
              </a:ext>
            </a:extLst>
          </p:cNvPr>
          <p:cNvSpPr/>
          <p:nvPr/>
        </p:nvSpPr>
        <p:spPr>
          <a:xfrm>
            <a:off x="95132" y="107543"/>
            <a:ext cx="3138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Introduction</a:t>
            </a:r>
          </a:p>
          <a:p>
            <a:r>
              <a:rPr lang="en-US" sz="1400" dirty="0"/>
              <a:t>stochastic processes in materials science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166AC1-7BBD-9947-87FA-E3EF8DD7A270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2E2D6D-0B38-1A44-96A3-23AA4A66C633}"/>
              </a:ext>
            </a:extLst>
          </p:cNvPr>
          <p:cNvGrpSpPr/>
          <p:nvPr/>
        </p:nvGrpSpPr>
        <p:grpSpPr>
          <a:xfrm>
            <a:off x="167023" y="1020996"/>
            <a:ext cx="4687645" cy="5230665"/>
            <a:chOff x="471823" y="1062832"/>
            <a:chExt cx="4687645" cy="5230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98DDD2-1ED8-F74B-B360-8F07F1743634}"/>
                </a:ext>
              </a:extLst>
            </p:cNvPr>
            <p:cNvSpPr txBox="1"/>
            <p:nvPr/>
          </p:nvSpPr>
          <p:spPr>
            <a:xfrm>
              <a:off x="703669" y="1062832"/>
              <a:ext cx="276061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W. Jee et al, 2024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45644E-6A4B-7441-8880-DB770397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823" y="1279579"/>
              <a:ext cx="4687645" cy="437701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912375-EC0F-494D-A502-AD71A905998A}"/>
                </a:ext>
              </a:extLst>
            </p:cNvPr>
            <p:cNvSpPr txBox="1"/>
            <p:nvPr/>
          </p:nvSpPr>
          <p:spPr>
            <a:xfrm>
              <a:off x="644009" y="5831832"/>
              <a:ext cx="4416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Fig 1 </a:t>
              </a:r>
              <a:r>
                <a:rPr lang="en-US" sz="1200" dirty="0"/>
                <a:t>Li intercalation energy distribution and the global minimum structure of </a:t>
              </a:r>
              <a:r>
                <a:rPr lang="en-US" sz="1200" dirty="0" err="1"/>
                <a:t>Ramsdellite</a:t>
              </a:r>
              <a:r>
                <a:rPr lang="en-US" sz="1200" dirty="0"/>
                <a:t> Li</a:t>
              </a:r>
              <a:r>
                <a:rPr lang="en-US" sz="1200" i="1" baseline="-25000" dirty="0"/>
                <a:t>x</a:t>
              </a:r>
              <a:r>
                <a:rPr lang="en-US" sz="1200" dirty="0"/>
                <a:t>MnO2.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0A7603-5204-1B48-B0C8-F025FF91FE41}"/>
              </a:ext>
            </a:extLst>
          </p:cNvPr>
          <p:cNvGrpSpPr/>
          <p:nvPr/>
        </p:nvGrpSpPr>
        <p:grpSpPr>
          <a:xfrm>
            <a:off x="6374773" y="525897"/>
            <a:ext cx="4455086" cy="4091109"/>
            <a:chOff x="6344890" y="603591"/>
            <a:chExt cx="4455086" cy="40911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60C55A4-8994-794B-B709-94EBA8631274}"/>
                </a:ext>
              </a:extLst>
            </p:cNvPr>
            <p:cNvGrpSpPr/>
            <p:nvPr/>
          </p:nvGrpSpPr>
          <p:grpSpPr>
            <a:xfrm>
              <a:off x="6344890" y="603591"/>
              <a:ext cx="4455086" cy="3439115"/>
              <a:chOff x="7246616" y="3032806"/>
              <a:chExt cx="4455086" cy="3439115"/>
            </a:xfrm>
          </p:grpSpPr>
          <p:pic>
            <p:nvPicPr>
              <p:cNvPr id="9" name="Picture 8" descr="A diagram of different types of objects&#10;&#10;Description automatically generated">
                <a:extLst>
                  <a:ext uri="{FF2B5EF4-FFF2-40B4-BE49-F238E27FC236}">
                    <a16:creationId xmlns:a16="http://schemas.microsoft.com/office/drawing/2014/main" id="{FF8063A5-856D-E442-ACB7-20B841FD3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46616" y="3223135"/>
                <a:ext cx="4455086" cy="324878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5DF9C0-139D-CA4C-AADC-B47B98150E9F}"/>
                  </a:ext>
                </a:extLst>
              </p:cNvPr>
              <p:cNvSpPr txBox="1"/>
              <p:nvPr/>
            </p:nvSpPr>
            <p:spPr>
              <a:xfrm>
                <a:off x="7351350" y="3032806"/>
                <a:ext cx="276061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X. Zhang et al, 2024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5CCF2-88A7-B543-AD02-0DA239B9FE34}"/>
                </a:ext>
              </a:extLst>
            </p:cNvPr>
            <p:cNvSpPr/>
            <p:nvPr/>
          </p:nvSpPr>
          <p:spPr>
            <a:xfrm>
              <a:off x="6344890" y="4233035"/>
              <a:ext cx="44550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i="0" dirty="0">
                  <a:solidFill>
                    <a:srgbClr val="000000"/>
                  </a:solidFill>
                  <a:effectLst/>
                  <a:latin typeface="Aptos"/>
                </a:rPr>
                <a:t>Fig 2 </a:t>
              </a:r>
              <a:r>
                <a:rPr lang="en-GB" sz="1200" b="0" i="0" dirty="0">
                  <a:solidFill>
                    <a:srgbClr val="000000"/>
                  </a:solidFill>
                  <a:effectLst/>
                  <a:latin typeface="Aptos"/>
                </a:rPr>
                <a:t>Understanding order and disorder in reduced Ceria SOFC by large-scale Monte-Carlo simulations</a:t>
              </a:r>
              <a:endParaRPr lang="en-US" sz="12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8D285B6-E351-F248-A0EF-3F99B5E7114F}"/>
              </a:ext>
            </a:extLst>
          </p:cNvPr>
          <p:cNvSpPr txBox="1"/>
          <p:nvPr/>
        </p:nvSpPr>
        <p:spPr>
          <a:xfrm>
            <a:off x="5558117" y="5082419"/>
            <a:ext cx="6741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Other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Neutral Atom Quantum Annealing for the Configurational Analysis of Solid Solutions, B. Camino.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Study of Magnesium Intercalation Mechanism in Spinel-MnO</a:t>
            </a:r>
            <a:r>
              <a:rPr lang="en-GB" sz="1200" baseline="-25000" dirty="0"/>
              <a:t>2</a:t>
            </a:r>
            <a:r>
              <a:rPr lang="en-GB" sz="1200" dirty="0"/>
              <a:t>, J. A. Nasir.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3361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61E5A8-55C4-974B-8589-8243B87B848F}"/>
              </a:ext>
            </a:extLst>
          </p:cNvPr>
          <p:cNvSpPr/>
          <p:nvPr/>
        </p:nvSpPr>
        <p:spPr>
          <a:xfrm>
            <a:off x="95132" y="107543"/>
            <a:ext cx="3138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Introduction</a:t>
            </a:r>
          </a:p>
          <a:p>
            <a:r>
              <a:rPr lang="en-US" sz="1400" dirty="0"/>
              <a:t>stochastic processes in materials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1A668-648E-174B-BEC9-763EA0A1FBBD}"/>
              </a:ext>
            </a:extLst>
          </p:cNvPr>
          <p:cNvSpPr txBox="1"/>
          <p:nvPr/>
        </p:nvSpPr>
        <p:spPr>
          <a:xfrm>
            <a:off x="2832100" y="1216770"/>
            <a:ext cx="4255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1. Monte-</a:t>
            </a:r>
            <a:r>
              <a:rPr lang="en-US" sz="1200" b="1" dirty="0" err="1"/>
              <a:t>Calro</a:t>
            </a:r>
            <a:r>
              <a:rPr lang="en-US" sz="1200" b="1" dirty="0"/>
              <a:t> </a:t>
            </a:r>
            <a:r>
              <a:rPr lang="en-US" sz="1200" b="1" dirty="0" err="1"/>
              <a:t>appraoch</a:t>
            </a:r>
            <a:endParaRPr lang="en-US" sz="1200" b="1" dirty="0"/>
          </a:p>
          <a:p>
            <a:r>
              <a:rPr lang="en-US" sz="1200" dirty="0"/>
              <a:t>For instance, sampling Li intercalation sites in Li</a:t>
            </a:r>
            <a:r>
              <a:rPr lang="en-US" sz="1200" i="1" baseline="-25000" dirty="0"/>
              <a:t>x</a:t>
            </a:r>
            <a:r>
              <a:rPr lang="en-US" sz="1200" dirty="0"/>
              <a:t>MnO</a:t>
            </a:r>
            <a:r>
              <a:rPr lang="en-US" sz="1200" baseline="-250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B3851-31C5-EC4D-9B08-97C7E3377716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5D0CF1B-5AE4-5E42-847D-7609B565DFE4}"/>
              </a:ext>
            </a:extLst>
          </p:cNvPr>
          <p:cNvGrpSpPr/>
          <p:nvPr/>
        </p:nvGrpSpPr>
        <p:grpSpPr>
          <a:xfrm>
            <a:off x="238568" y="1117882"/>
            <a:ext cx="4040585" cy="5086977"/>
            <a:chOff x="238568" y="1117882"/>
            <a:chExt cx="4040585" cy="50869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C1FA2E-DB52-8749-81C8-3C96ED792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758" y="1117882"/>
              <a:ext cx="2264511" cy="43340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05E103-1495-C34E-ACD0-5B4085273F84}"/>
                </a:ext>
              </a:extLst>
            </p:cNvPr>
            <p:cNvSpPr txBox="1"/>
            <p:nvPr/>
          </p:nvSpPr>
          <p:spPr>
            <a:xfrm>
              <a:off x="238568" y="5558528"/>
              <a:ext cx="4040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/>
                <a:t>Fig 1 </a:t>
              </a:r>
              <a:r>
                <a:rPr lang="en-US" sz="1200" dirty="0"/>
                <a:t>(a) Possible Li intercalation sites (green spheres) and (b) the energy density of states with selected different number of samples.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2F6E81-A6E2-934D-9086-A5E4E0CB1677}"/>
              </a:ext>
            </a:extLst>
          </p:cNvPr>
          <p:cNvGrpSpPr/>
          <p:nvPr/>
        </p:nvGrpSpPr>
        <p:grpSpPr>
          <a:xfrm>
            <a:off x="2832100" y="2030998"/>
            <a:ext cx="4255994" cy="1253915"/>
            <a:chOff x="2832100" y="1926946"/>
            <a:chExt cx="4255994" cy="12539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D4B5DF-8ACE-5C4F-97B8-0DC69741EC4B}"/>
                </a:ext>
              </a:extLst>
            </p:cNvPr>
            <p:cNvSpPr txBox="1"/>
            <p:nvPr/>
          </p:nvSpPr>
          <p:spPr>
            <a:xfrm>
              <a:off x="2832100" y="1926946"/>
              <a:ext cx="4255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 Apply statistical mechanics</a:t>
              </a:r>
            </a:p>
            <a:p>
              <a:endParaRPr lang="en-US" sz="1200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B81DD33-DBDF-0B40-80C5-5B4220EC8C1C}"/>
                </a:ext>
              </a:extLst>
            </p:cNvPr>
            <p:cNvGrpSpPr/>
            <p:nvPr/>
          </p:nvGrpSpPr>
          <p:grpSpPr>
            <a:xfrm>
              <a:off x="2849302" y="2306831"/>
              <a:ext cx="1906494" cy="874030"/>
              <a:chOff x="2849302" y="2306831"/>
              <a:chExt cx="1906494" cy="87403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1682D90E-6F0E-C347-A295-E10138551CFC}"/>
                      </a:ext>
                    </a:extLst>
                  </p:cNvPr>
                  <p:cNvSpPr/>
                  <p:nvPr/>
                </p:nvSpPr>
                <p:spPr>
                  <a:xfrm>
                    <a:off x="3246235" y="2637122"/>
                    <a:ext cx="1311513" cy="54373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 b="0" i="0" smtClean="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nary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1682D90E-6F0E-C347-A295-E10138551C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6235" y="2637122"/>
                    <a:ext cx="1311513" cy="54373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3462" t="-113953" b="-1604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BDCA2D-8122-A043-9061-29438706E366}"/>
                  </a:ext>
                </a:extLst>
              </p:cNvPr>
              <p:cNvSpPr txBox="1"/>
              <p:nvPr/>
            </p:nvSpPr>
            <p:spPr>
              <a:xfrm>
                <a:off x="2849302" y="2306831"/>
                <a:ext cx="1906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Canonical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271692E-E76F-6944-BE3E-7FE96E6DF13A}"/>
                </a:ext>
              </a:extLst>
            </p:cNvPr>
            <p:cNvGrpSpPr/>
            <p:nvPr/>
          </p:nvGrpSpPr>
          <p:grpSpPr>
            <a:xfrm>
              <a:off x="4557748" y="2303403"/>
              <a:ext cx="1955055" cy="874188"/>
              <a:chOff x="4557748" y="2303403"/>
              <a:chExt cx="1955055" cy="8741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0E5E094D-B878-A44B-A674-3AB8B3DACF89}"/>
                      </a:ext>
                    </a:extLst>
                  </p:cNvPr>
                  <p:cNvSpPr/>
                  <p:nvPr/>
                </p:nvSpPr>
                <p:spPr>
                  <a:xfrm>
                    <a:off x="4758925" y="2637122"/>
                    <a:ext cx="1753878" cy="54046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200" b="0" i="0" smtClean="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nary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0E5E094D-B878-A44B-A674-3AB8B3DACF8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8925" y="2637122"/>
                    <a:ext cx="1753878" cy="54046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633" t="-116667" b="-16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D9B8BA-F80B-5A4D-A52C-40A15DAE41BA}"/>
                  </a:ext>
                </a:extLst>
              </p:cNvPr>
              <p:cNvSpPr txBox="1"/>
              <p:nvPr/>
            </p:nvSpPr>
            <p:spPr>
              <a:xfrm>
                <a:off x="4557748" y="2303403"/>
                <a:ext cx="1906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Grand canonical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F7A08A9-0150-9B4A-925A-836EAE1B116E}"/>
              </a:ext>
            </a:extLst>
          </p:cNvPr>
          <p:cNvGrpSpPr/>
          <p:nvPr/>
        </p:nvGrpSpPr>
        <p:grpSpPr>
          <a:xfrm>
            <a:off x="5706885" y="292208"/>
            <a:ext cx="6293868" cy="6228068"/>
            <a:chOff x="5706885" y="292208"/>
            <a:chExt cx="6293868" cy="622806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C8F7A5-2993-BC4C-9016-445585B5EAF3}"/>
                </a:ext>
              </a:extLst>
            </p:cNvPr>
            <p:cNvSpPr txBox="1"/>
            <p:nvPr/>
          </p:nvSpPr>
          <p:spPr>
            <a:xfrm>
              <a:off x="7516159" y="292208"/>
              <a:ext cx="4484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3. Calculate desired properties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565B8F3-429E-6847-90F7-26812D8ADF3B}"/>
                </a:ext>
              </a:extLst>
            </p:cNvPr>
            <p:cNvGrpSpPr/>
            <p:nvPr/>
          </p:nvGrpSpPr>
          <p:grpSpPr>
            <a:xfrm>
              <a:off x="7325571" y="614723"/>
              <a:ext cx="4320988" cy="2760212"/>
              <a:chOff x="7325571" y="614723"/>
              <a:chExt cx="4320988" cy="276021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D4EB4EE-2EE7-D148-BB35-61682AB15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5805" y="614723"/>
                <a:ext cx="3375355" cy="253341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9098402-83C5-574B-83FE-01FE81736625}"/>
                  </a:ext>
                </a:extLst>
              </p:cNvPr>
              <p:cNvSpPr txBox="1"/>
              <p:nvPr/>
            </p:nvSpPr>
            <p:spPr>
              <a:xfrm>
                <a:off x="7325571" y="3097936"/>
                <a:ext cx="43209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Fig 2 </a:t>
                </a:r>
                <a:r>
                  <a:rPr lang="en-US" sz="1200" dirty="0"/>
                  <a:t>Calculated and experimental voltage profile of Li</a:t>
                </a:r>
                <a:r>
                  <a:rPr lang="en-US" sz="1200" i="1" baseline="-25000" dirty="0"/>
                  <a:t>x</a:t>
                </a:r>
                <a:r>
                  <a:rPr lang="en-US" sz="1200" dirty="0"/>
                  <a:t>MnO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. 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48B108D-0364-BE45-915A-239F17BCC802}"/>
                </a:ext>
              </a:extLst>
            </p:cNvPr>
            <p:cNvGrpSpPr/>
            <p:nvPr/>
          </p:nvGrpSpPr>
          <p:grpSpPr>
            <a:xfrm>
              <a:off x="5706885" y="3669508"/>
              <a:ext cx="6207763" cy="2850768"/>
              <a:chOff x="5706885" y="3669508"/>
              <a:chExt cx="6207763" cy="285076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B3E1E9C-4046-3342-85A4-8B812C989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86829" y="3669508"/>
                <a:ext cx="3349525" cy="259588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755F285-98A1-B34A-B18D-A490D7550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6950" t="6257" r="26732" b="3441"/>
              <a:stretch/>
            </p:blipFill>
            <p:spPr>
              <a:xfrm rot="16200000">
                <a:off x="9732499" y="3493226"/>
                <a:ext cx="1739797" cy="2624501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14FDB00-2728-E948-AA47-03FFFD29F582}"/>
                  </a:ext>
                </a:extLst>
              </p:cNvPr>
              <p:cNvSpPr/>
              <p:nvPr/>
            </p:nvSpPr>
            <p:spPr>
              <a:xfrm>
                <a:off x="10027873" y="5694291"/>
                <a:ext cx="136640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/>
                  <a:t>Na</a:t>
                </a:r>
                <a:r>
                  <a:rPr lang="en-US" sz="1400" baseline="-25000" dirty="0"/>
                  <a:t>2/3</a:t>
                </a:r>
                <a:r>
                  <a:rPr lang="en-US" sz="1400" dirty="0"/>
                  <a:t>FePO</a:t>
                </a:r>
                <a:r>
                  <a:rPr lang="en-US" sz="1400" baseline="-25000" dirty="0"/>
                  <a:t>4</a:t>
                </a:r>
                <a:br>
                  <a:rPr lang="en-US" sz="1400" baseline="-25000" dirty="0"/>
                </a:br>
                <a:r>
                  <a:rPr lang="en-US" sz="1400" dirty="0"/>
                  <a:t>crystal structure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513DDD1-B43B-6241-982B-1DF852D5D279}"/>
                  </a:ext>
                </a:extLst>
              </p:cNvPr>
              <p:cNvSpPr txBox="1"/>
              <p:nvPr/>
            </p:nvSpPr>
            <p:spPr>
              <a:xfrm>
                <a:off x="5706885" y="6243277"/>
                <a:ext cx="43209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00" b="1" dirty="0"/>
                  <a:t>Fig 3 </a:t>
                </a:r>
                <a:r>
                  <a:rPr lang="en-US" sz="1200" dirty="0"/>
                  <a:t>Calculated and experimental voltage profile of Na</a:t>
                </a:r>
                <a:r>
                  <a:rPr lang="en-US" sz="1200" i="1" baseline="-25000" dirty="0"/>
                  <a:t>x</a:t>
                </a:r>
                <a:r>
                  <a:rPr lang="en-US" sz="1200" dirty="0"/>
                  <a:t>FePO</a:t>
                </a:r>
                <a:r>
                  <a:rPr lang="en-US" sz="1200" baseline="-25000" dirty="0"/>
                  <a:t>4</a:t>
                </a:r>
                <a:r>
                  <a:rPr lang="en-US" sz="1200" dirty="0"/>
                  <a:t>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0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41A668-648E-174B-BEC9-763EA0A1FBBD}"/>
              </a:ext>
            </a:extLst>
          </p:cNvPr>
          <p:cNvSpPr txBox="1"/>
          <p:nvPr/>
        </p:nvSpPr>
        <p:spPr>
          <a:xfrm>
            <a:off x="2832100" y="1216770"/>
            <a:ext cx="4255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1. Monte-</a:t>
            </a:r>
            <a:r>
              <a:rPr lang="en-US" sz="1200" b="1" dirty="0" err="1"/>
              <a:t>Calro</a:t>
            </a:r>
            <a:r>
              <a:rPr lang="en-US" sz="1200" b="1" dirty="0"/>
              <a:t> </a:t>
            </a:r>
            <a:r>
              <a:rPr lang="en-US" sz="1200" b="1" dirty="0" err="1"/>
              <a:t>appraoch</a:t>
            </a:r>
            <a:endParaRPr lang="en-US" sz="1200" b="1" dirty="0"/>
          </a:p>
          <a:p>
            <a:r>
              <a:rPr lang="en-US" sz="1200" dirty="0"/>
              <a:t>For instance, sampling Li intercalation sites in Li</a:t>
            </a:r>
            <a:r>
              <a:rPr lang="en-US" sz="1200" i="1" baseline="-25000" dirty="0"/>
              <a:t>x</a:t>
            </a:r>
            <a:r>
              <a:rPr lang="en-US" sz="1200" dirty="0"/>
              <a:t>MnO</a:t>
            </a:r>
            <a:r>
              <a:rPr lang="en-US" sz="1200" baseline="-250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B3851-31C5-EC4D-9B08-97C7E3377716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5D0CF1B-5AE4-5E42-847D-7609B565DFE4}"/>
              </a:ext>
            </a:extLst>
          </p:cNvPr>
          <p:cNvGrpSpPr/>
          <p:nvPr/>
        </p:nvGrpSpPr>
        <p:grpSpPr>
          <a:xfrm>
            <a:off x="238568" y="1117882"/>
            <a:ext cx="4040585" cy="5086977"/>
            <a:chOff x="238568" y="1117882"/>
            <a:chExt cx="4040585" cy="50869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C1FA2E-DB52-8749-81C8-3C96ED792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758" y="1117882"/>
              <a:ext cx="2264511" cy="43340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05E103-1495-C34E-ACD0-5B4085273F84}"/>
                </a:ext>
              </a:extLst>
            </p:cNvPr>
            <p:cNvSpPr txBox="1"/>
            <p:nvPr/>
          </p:nvSpPr>
          <p:spPr>
            <a:xfrm>
              <a:off x="238568" y="5558528"/>
              <a:ext cx="4040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/>
                <a:t>Fig 1 </a:t>
              </a:r>
              <a:r>
                <a:rPr lang="en-US" sz="1200" dirty="0"/>
                <a:t>(a) Possible Li intercalation sites (green spheres) and (b) the energy density of states with selected different number of samples. 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E39C490-34DD-2749-8654-33F2F21F5A87}"/>
              </a:ext>
            </a:extLst>
          </p:cNvPr>
          <p:cNvSpPr/>
          <p:nvPr/>
        </p:nvSpPr>
        <p:spPr>
          <a:xfrm>
            <a:off x="95132" y="107543"/>
            <a:ext cx="2981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Introducing Master-worker parallelism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864C8-6392-D84C-A84B-4513B925E989}"/>
              </a:ext>
            </a:extLst>
          </p:cNvPr>
          <p:cNvSpPr txBox="1"/>
          <p:nvPr/>
        </p:nvSpPr>
        <p:spPr>
          <a:xfrm>
            <a:off x="6788221" y="662772"/>
            <a:ext cx="375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Stochastic energy sampling</a:t>
            </a:r>
          </a:p>
          <a:p>
            <a:r>
              <a:rPr lang="en-US" sz="1200" dirty="0"/>
              <a:t>Introducing Master-Worker Parallelism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Calculating energies of each samples are independent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208264A-3396-4D42-98A8-FF2E38BF6CA4}"/>
              </a:ext>
            </a:extLst>
          </p:cNvPr>
          <p:cNvGrpSpPr/>
          <p:nvPr/>
        </p:nvGrpSpPr>
        <p:grpSpPr>
          <a:xfrm>
            <a:off x="3568451" y="2233798"/>
            <a:ext cx="2000313" cy="2065095"/>
            <a:chOff x="4554008" y="2875997"/>
            <a:chExt cx="2000313" cy="2065095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8C48BB46-F127-994D-AB7F-B4781A0011CB}"/>
                </a:ext>
              </a:extLst>
            </p:cNvPr>
            <p:cNvSpPr/>
            <p:nvPr/>
          </p:nvSpPr>
          <p:spPr>
            <a:xfrm>
              <a:off x="4554008" y="2875997"/>
              <a:ext cx="2000313" cy="206509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591668-4C3D-424D-9E99-46163006CD92}"/>
                </a:ext>
              </a:extLst>
            </p:cNvPr>
            <p:cNvSpPr/>
            <p:nvPr/>
          </p:nvSpPr>
          <p:spPr>
            <a:xfrm>
              <a:off x="4897864" y="2908401"/>
              <a:ext cx="1312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Master CPU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690BCB7-2EFA-E54C-B5A4-5AAABADABC46}"/>
                </a:ext>
              </a:extLst>
            </p:cNvPr>
            <p:cNvSpPr/>
            <p:nvPr/>
          </p:nvSpPr>
          <p:spPr>
            <a:xfrm>
              <a:off x="4644364" y="3281694"/>
              <a:ext cx="1831004" cy="2985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Materials Application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B8E1E15-6D2C-F442-A402-CD379B065750}"/>
                </a:ext>
              </a:extLst>
            </p:cNvPr>
            <p:cNvSpPr/>
            <p:nvPr/>
          </p:nvSpPr>
          <p:spPr>
            <a:xfrm>
              <a:off x="4644364" y="3641170"/>
              <a:ext cx="1838102" cy="6467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Task Manager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Send-</a:t>
              </a:r>
              <a:r>
                <a:rPr lang="en-US" sz="1400" b="1" dirty="0" err="1">
                  <a:solidFill>
                    <a:schemeClr val="tx1"/>
                  </a:solidFill>
                </a:rPr>
                <a:t>Recv</a:t>
              </a:r>
              <a:endParaRPr lang="en-US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Packaging/Collecting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B3958F9-8CEC-6F45-937C-92662AFF361B}"/>
                </a:ext>
              </a:extLst>
            </p:cNvPr>
            <p:cNvSpPr/>
            <p:nvPr/>
          </p:nvSpPr>
          <p:spPr>
            <a:xfrm>
              <a:off x="4644364" y="4362483"/>
              <a:ext cx="1838102" cy="2979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Task Queue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5899D5C-343B-2F4E-86CB-6726CF2C429D}"/>
              </a:ext>
            </a:extLst>
          </p:cNvPr>
          <p:cNvCxnSpPr>
            <a:cxnSpLocks/>
            <a:stCxn id="43" idx="2"/>
            <a:endCxn id="61" idx="0"/>
          </p:cNvCxnSpPr>
          <p:nvPr/>
        </p:nvCxnSpPr>
        <p:spPr>
          <a:xfrm>
            <a:off x="4577858" y="4018268"/>
            <a:ext cx="285324" cy="1207445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olid"/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55B0760-8541-0B4D-8280-5C1CDBA0E201}"/>
              </a:ext>
            </a:extLst>
          </p:cNvPr>
          <p:cNvGrpSpPr/>
          <p:nvPr/>
        </p:nvGrpSpPr>
        <p:grpSpPr>
          <a:xfrm>
            <a:off x="6832444" y="1505955"/>
            <a:ext cx="5228374" cy="3641536"/>
            <a:chOff x="6832444" y="1505955"/>
            <a:chExt cx="5228374" cy="364153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B86D130-EAC2-ED42-A8FE-8669317E53C4}"/>
                </a:ext>
              </a:extLst>
            </p:cNvPr>
            <p:cNvGrpSpPr/>
            <p:nvPr/>
          </p:nvGrpSpPr>
          <p:grpSpPr>
            <a:xfrm>
              <a:off x="6834097" y="1505955"/>
              <a:ext cx="5226721" cy="960796"/>
              <a:chOff x="1519767" y="1701135"/>
              <a:chExt cx="5226721" cy="960796"/>
            </a:xfrm>
          </p:grpSpPr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96415F04-40C0-194F-9E2B-5027C8332C42}"/>
                  </a:ext>
                </a:extLst>
              </p:cNvPr>
              <p:cNvSpPr/>
              <p:nvPr/>
            </p:nvSpPr>
            <p:spPr>
              <a:xfrm>
                <a:off x="1519767" y="1738601"/>
                <a:ext cx="5226721" cy="92333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C17E650-B19C-6A49-A136-258FF5D9C24E}"/>
                  </a:ext>
                </a:extLst>
              </p:cNvPr>
              <p:cNvSpPr/>
              <p:nvPr/>
            </p:nvSpPr>
            <p:spPr>
              <a:xfrm>
                <a:off x="1674731" y="2009465"/>
                <a:ext cx="1497725" cy="5160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MPI enabled App</a:t>
                </a:r>
              </a:p>
              <a:p>
                <a:pPr algn="ctr"/>
                <a:r>
                  <a:rPr lang="en-US" sz="1400" b="1" dirty="0"/>
                  <a:t>worker 1 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3DB0E39-682F-6045-B80C-B540AAC6D30A}"/>
                  </a:ext>
                </a:extLst>
              </p:cNvPr>
              <p:cNvSpPr/>
              <p:nvPr/>
            </p:nvSpPr>
            <p:spPr>
              <a:xfrm>
                <a:off x="3251409" y="2009465"/>
                <a:ext cx="1497725" cy="5160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MPI enabled App</a:t>
                </a:r>
              </a:p>
              <a:p>
                <a:pPr algn="ctr"/>
                <a:r>
                  <a:rPr lang="en-US" sz="1400" b="1" dirty="0"/>
                  <a:t>worker 2 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DAD644E-933E-EF41-8FA7-C8311E9BE36E}"/>
                  </a:ext>
                </a:extLst>
              </p:cNvPr>
              <p:cNvSpPr/>
              <p:nvPr/>
            </p:nvSpPr>
            <p:spPr>
              <a:xfrm>
                <a:off x="5142955" y="2009465"/>
                <a:ext cx="1497725" cy="5160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MPI enabled App</a:t>
                </a:r>
              </a:p>
              <a:p>
                <a:pPr algn="ctr"/>
                <a:r>
                  <a:rPr lang="en-US" sz="1400" b="1" dirty="0"/>
                  <a:t>worker </a:t>
                </a:r>
                <a:r>
                  <a:rPr lang="en-US" sz="1400" b="1" i="1" dirty="0"/>
                  <a:t>n</a:t>
                </a:r>
                <a:r>
                  <a:rPr lang="en-US" sz="1400" b="1" dirty="0"/>
                  <a:t> 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59C8AFF-35C6-4E43-B70F-81CC4373CF73}"/>
                  </a:ext>
                </a:extLst>
              </p:cNvPr>
              <p:cNvSpPr txBox="1"/>
              <p:nvPr/>
            </p:nvSpPr>
            <p:spPr>
              <a:xfrm>
                <a:off x="1647879" y="1701135"/>
                <a:ext cx="14977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HPC node 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2A62413-F8CD-F547-AC14-1B30958930D5}"/>
                  </a:ext>
                </a:extLst>
              </p:cNvPr>
              <p:cNvSpPr txBox="1"/>
              <p:nvPr/>
            </p:nvSpPr>
            <p:spPr>
              <a:xfrm>
                <a:off x="4785724" y="2042293"/>
                <a:ext cx="8363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…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E922DF0-51EF-8040-8DB3-906BAE365D7D}"/>
                </a:ext>
              </a:extLst>
            </p:cNvPr>
            <p:cNvGrpSpPr/>
            <p:nvPr/>
          </p:nvGrpSpPr>
          <p:grpSpPr>
            <a:xfrm>
              <a:off x="6834097" y="2596921"/>
              <a:ext cx="5226721" cy="960796"/>
              <a:chOff x="1519767" y="1701135"/>
              <a:chExt cx="5226721" cy="960796"/>
            </a:xfrm>
          </p:grpSpPr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A14BA602-FFA7-374E-A812-14266642F62F}"/>
                  </a:ext>
                </a:extLst>
              </p:cNvPr>
              <p:cNvSpPr/>
              <p:nvPr/>
            </p:nvSpPr>
            <p:spPr>
              <a:xfrm>
                <a:off x="1519767" y="1738601"/>
                <a:ext cx="5226721" cy="92333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9C3B3EBB-2954-BB4D-8B43-667ABA333B96}"/>
                  </a:ext>
                </a:extLst>
              </p:cNvPr>
              <p:cNvSpPr/>
              <p:nvPr/>
            </p:nvSpPr>
            <p:spPr>
              <a:xfrm>
                <a:off x="1674731" y="2009465"/>
                <a:ext cx="1497725" cy="5160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MPI enabled App</a:t>
                </a:r>
              </a:p>
              <a:p>
                <a:pPr algn="ctr"/>
                <a:r>
                  <a:rPr lang="en-US" sz="1400" b="1" dirty="0"/>
                  <a:t>worker 1 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28B8296-CB3C-DC45-9D96-E5FB78C8FC68}"/>
                  </a:ext>
                </a:extLst>
              </p:cNvPr>
              <p:cNvSpPr/>
              <p:nvPr/>
            </p:nvSpPr>
            <p:spPr>
              <a:xfrm>
                <a:off x="3251409" y="2009465"/>
                <a:ext cx="1497725" cy="5160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MPI enabled App</a:t>
                </a:r>
              </a:p>
              <a:p>
                <a:pPr algn="ctr"/>
                <a:r>
                  <a:rPr lang="en-US" sz="1400" b="1" dirty="0"/>
                  <a:t>worker 2 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1794C5A-1A2D-7B46-8897-9F4441C0866D}"/>
                  </a:ext>
                </a:extLst>
              </p:cNvPr>
              <p:cNvSpPr/>
              <p:nvPr/>
            </p:nvSpPr>
            <p:spPr>
              <a:xfrm>
                <a:off x="5142955" y="2009465"/>
                <a:ext cx="1497725" cy="5160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MPI enabled App</a:t>
                </a:r>
              </a:p>
              <a:p>
                <a:pPr algn="ctr"/>
                <a:r>
                  <a:rPr lang="en-US" sz="1400" b="1" dirty="0"/>
                  <a:t>worker </a:t>
                </a:r>
                <a:r>
                  <a:rPr lang="en-US" sz="1400" b="1" i="1" dirty="0"/>
                  <a:t>n</a:t>
                </a:r>
                <a:r>
                  <a:rPr lang="en-US" sz="1400" b="1" dirty="0"/>
                  <a:t> 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BF86680-67C9-B148-80DB-F623B313258F}"/>
                  </a:ext>
                </a:extLst>
              </p:cNvPr>
              <p:cNvSpPr txBox="1"/>
              <p:nvPr/>
            </p:nvSpPr>
            <p:spPr>
              <a:xfrm>
                <a:off x="1647879" y="1701135"/>
                <a:ext cx="14977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HPC node 2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EB7E350-3DBE-2440-AC70-AEF5476E1639}"/>
                  </a:ext>
                </a:extLst>
              </p:cNvPr>
              <p:cNvSpPr txBox="1"/>
              <p:nvPr/>
            </p:nvSpPr>
            <p:spPr>
              <a:xfrm>
                <a:off x="4785724" y="2042293"/>
                <a:ext cx="8363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…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EA1683E-719E-CA44-B7EF-5B8C3B06C296}"/>
                </a:ext>
              </a:extLst>
            </p:cNvPr>
            <p:cNvGrpSpPr/>
            <p:nvPr/>
          </p:nvGrpSpPr>
          <p:grpSpPr>
            <a:xfrm>
              <a:off x="6832444" y="4186695"/>
              <a:ext cx="5226721" cy="960796"/>
              <a:chOff x="1519767" y="1701135"/>
              <a:chExt cx="5226721" cy="960796"/>
            </a:xfrm>
          </p:grpSpPr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B397F0F1-A549-F541-AF4B-7D9A65012653}"/>
                  </a:ext>
                </a:extLst>
              </p:cNvPr>
              <p:cNvSpPr/>
              <p:nvPr/>
            </p:nvSpPr>
            <p:spPr>
              <a:xfrm>
                <a:off x="1519767" y="1738601"/>
                <a:ext cx="5226721" cy="92333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1E0B3F1-5446-9E4A-9964-B976F7F63B12}"/>
                  </a:ext>
                </a:extLst>
              </p:cNvPr>
              <p:cNvSpPr/>
              <p:nvPr/>
            </p:nvSpPr>
            <p:spPr>
              <a:xfrm>
                <a:off x="1674731" y="2009465"/>
                <a:ext cx="1497725" cy="5160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MPI enabled App</a:t>
                </a:r>
              </a:p>
              <a:p>
                <a:pPr algn="ctr"/>
                <a:r>
                  <a:rPr lang="en-US" sz="1400" b="1" dirty="0"/>
                  <a:t>worker 1 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129D43C-D5F7-7248-B35E-639A9B877F75}"/>
                  </a:ext>
                </a:extLst>
              </p:cNvPr>
              <p:cNvSpPr/>
              <p:nvPr/>
            </p:nvSpPr>
            <p:spPr>
              <a:xfrm>
                <a:off x="3251409" y="2009465"/>
                <a:ext cx="1497725" cy="5160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MPI enabled App</a:t>
                </a:r>
              </a:p>
              <a:p>
                <a:pPr algn="ctr"/>
                <a:r>
                  <a:rPr lang="en-US" sz="1400" b="1" dirty="0"/>
                  <a:t>worker 2 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47035D3-A977-6042-9F92-FC971129DFE2}"/>
                  </a:ext>
                </a:extLst>
              </p:cNvPr>
              <p:cNvSpPr/>
              <p:nvPr/>
            </p:nvSpPr>
            <p:spPr>
              <a:xfrm>
                <a:off x="5142955" y="2009465"/>
                <a:ext cx="1497725" cy="5160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MPI enabled App</a:t>
                </a:r>
              </a:p>
              <a:p>
                <a:pPr algn="ctr"/>
                <a:r>
                  <a:rPr lang="en-US" sz="1400" b="1" dirty="0"/>
                  <a:t>worker </a:t>
                </a:r>
                <a:r>
                  <a:rPr lang="en-US" sz="1400" b="1" i="1" dirty="0"/>
                  <a:t>n</a:t>
                </a:r>
                <a:r>
                  <a:rPr lang="en-US" sz="1400" b="1" dirty="0"/>
                  <a:t> 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D6D04A3-323D-8642-9BC8-E978C72DAD57}"/>
                  </a:ext>
                </a:extLst>
              </p:cNvPr>
              <p:cNvSpPr txBox="1"/>
              <p:nvPr/>
            </p:nvSpPr>
            <p:spPr>
              <a:xfrm>
                <a:off x="1647879" y="1701135"/>
                <a:ext cx="14977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HPC node </a:t>
                </a:r>
                <a:r>
                  <a:rPr lang="en-US" b="1" i="1" dirty="0"/>
                  <a:t>N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A8F51801-681C-C74F-8DE9-5AA04910F9BC}"/>
                  </a:ext>
                </a:extLst>
              </p:cNvPr>
              <p:cNvSpPr txBox="1"/>
              <p:nvPr/>
            </p:nvSpPr>
            <p:spPr>
              <a:xfrm>
                <a:off x="4785724" y="2042293"/>
                <a:ext cx="8363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…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55CD1491-C1A2-EB4B-9508-73595733B75C}"/>
                    </a:ext>
                  </a:extLst>
                </p:cNvPr>
                <p:cNvSpPr txBox="1"/>
                <p:nvPr/>
              </p:nvSpPr>
              <p:spPr>
                <a:xfrm flipH="1">
                  <a:off x="9051588" y="3738707"/>
                  <a:ext cx="7917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55CD1491-C1A2-EB4B-9508-73595733B7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051588" y="3738707"/>
                  <a:ext cx="79173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8A5E9FFD-AD62-9A43-868C-FDA6480AD49A}"/>
              </a:ext>
            </a:extLst>
          </p:cNvPr>
          <p:cNvCxnSpPr>
            <a:cxnSpLocks/>
            <a:stCxn id="68" idx="1"/>
          </p:cNvCxnSpPr>
          <p:nvPr/>
        </p:nvCxnSpPr>
        <p:spPr>
          <a:xfrm flipH="1">
            <a:off x="5580167" y="2005086"/>
            <a:ext cx="1253930" cy="478382"/>
          </a:xfrm>
          <a:prstGeom prst="straightConnector1">
            <a:avLst/>
          </a:prstGeom>
          <a:ln w="222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8FA9CBC-29BD-8D46-99A5-4FD512815AD9}"/>
              </a:ext>
            </a:extLst>
          </p:cNvPr>
          <p:cNvCxnSpPr>
            <a:cxnSpLocks/>
            <a:stCxn id="77" idx="1"/>
            <a:endCxn id="31" idx="3"/>
          </p:cNvCxnSpPr>
          <p:nvPr/>
        </p:nvCxnSpPr>
        <p:spPr>
          <a:xfrm flipH="1">
            <a:off x="5568764" y="3096052"/>
            <a:ext cx="1265333" cy="170294"/>
          </a:xfrm>
          <a:prstGeom prst="straightConnector1">
            <a:avLst/>
          </a:prstGeom>
          <a:ln w="222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1140811B-D947-224A-9F94-8ABF03001AB1}"/>
              </a:ext>
            </a:extLst>
          </p:cNvPr>
          <p:cNvCxnSpPr>
            <a:cxnSpLocks/>
            <a:stCxn id="91" idx="1"/>
          </p:cNvCxnSpPr>
          <p:nvPr/>
        </p:nvCxnSpPr>
        <p:spPr>
          <a:xfrm flipH="1" flipV="1">
            <a:off x="5568764" y="3942683"/>
            <a:ext cx="1263680" cy="743143"/>
          </a:xfrm>
          <a:prstGeom prst="straightConnector1">
            <a:avLst/>
          </a:prstGeom>
          <a:ln w="222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48399F8-A1BE-A54F-891A-6E7BF337DDF8}"/>
              </a:ext>
            </a:extLst>
          </p:cNvPr>
          <p:cNvGrpSpPr/>
          <p:nvPr/>
        </p:nvGrpSpPr>
        <p:grpSpPr>
          <a:xfrm>
            <a:off x="4330701" y="5225713"/>
            <a:ext cx="5364628" cy="665630"/>
            <a:chOff x="4330701" y="5225713"/>
            <a:chExt cx="5364628" cy="66563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3684AB7-1761-D946-8818-75269DB5D7B0}"/>
                </a:ext>
              </a:extLst>
            </p:cNvPr>
            <p:cNvSpPr/>
            <p:nvPr/>
          </p:nvSpPr>
          <p:spPr>
            <a:xfrm>
              <a:off x="4330701" y="5532457"/>
              <a:ext cx="5364628" cy="35888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E778736-F18D-CE49-A560-8DA7C947329F}"/>
                </a:ext>
              </a:extLst>
            </p:cNvPr>
            <p:cNvSpPr/>
            <p:nvPr/>
          </p:nvSpPr>
          <p:spPr>
            <a:xfrm>
              <a:off x="4393767" y="5584897"/>
              <a:ext cx="927099" cy="2540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Task 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38B8AAC-D527-F74E-8E79-96324028720F}"/>
                </a:ext>
              </a:extLst>
            </p:cNvPr>
            <p:cNvSpPr/>
            <p:nvPr/>
          </p:nvSpPr>
          <p:spPr>
            <a:xfrm>
              <a:off x="5383933" y="5588242"/>
              <a:ext cx="927099" cy="2540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Task 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0551574-5500-A14D-95EC-12B6580FDF46}"/>
                </a:ext>
              </a:extLst>
            </p:cNvPr>
            <p:cNvSpPr txBox="1"/>
            <p:nvPr/>
          </p:nvSpPr>
          <p:spPr>
            <a:xfrm>
              <a:off x="8342911" y="5562039"/>
              <a:ext cx="3227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6C08B21-9913-1048-97F5-34B28F2012C2}"/>
                </a:ext>
              </a:extLst>
            </p:cNvPr>
            <p:cNvSpPr/>
            <p:nvPr/>
          </p:nvSpPr>
          <p:spPr>
            <a:xfrm>
              <a:off x="8717187" y="5582386"/>
              <a:ext cx="927099" cy="2540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Task </a:t>
              </a:r>
              <a:r>
                <a:rPr lang="en-US" sz="1400" b="1" i="1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41EF70F-A730-5341-804F-A8E28ABCBA9C}"/>
                </a:ext>
              </a:extLst>
            </p:cNvPr>
            <p:cNvSpPr/>
            <p:nvPr/>
          </p:nvSpPr>
          <p:spPr>
            <a:xfrm>
              <a:off x="4342430" y="5225713"/>
              <a:ext cx="10415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Task Queue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27E7A53-A508-FD4D-B366-1E894608506D}"/>
                </a:ext>
              </a:extLst>
            </p:cNvPr>
            <p:cNvSpPr/>
            <p:nvPr/>
          </p:nvSpPr>
          <p:spPr>
            <a:xfrm>
              <a:off x="6374099" y="5588925"/>
              <a:ext cx="927099" cy="2540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Task </a:t>
              </a:r>
              <a:r>
                <a:rPr lang="en-US" sz="1400" b="1" i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636E83A-F4AB-1D4E-B5DC-069D9DFC69A2}"/>
                </a:ext>
              </a:extLst>
            </p:cNvPr>
            <p:cNvSpPr/>
            <p:nvPr/>
          </p:nvSpPr>
          <p:spPr>
            <a:xfrm>
              <a:off x="7352745" y="5582202"/>
              <a:ext cx="927099" cy="2540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Task </a:t>
              </a:r>
              <a:r>
                <a:rPr lang="en-US" sz="1400" b="1" i="1" dirty="0">
                  <a:solidFill>
                    <a:schemeClr val="tx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672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074447-F699-D143-9D69-5B990A3AB991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D1C2F-809D-7B44-A93E-4807F0259EC5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Implementation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3094A-6926-0C4D-8F4E-0390D05668F1}"/>
              </a:ext>
            </a:extLst>
          </p:cNvPr>
          <p:cNvSpPr txBox="1"/>
          <p:nvPr/>
        </p:nvSpPr>
        <p:spPr>
          <a:xfrm>
            <a:off x="289111" y="907674"/>
            <a:ext cx="3644154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" pitchFamily="2" charset="0"/>
              </a:rPr>
              <a:t>/* main program */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void main() {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 err="1">
                <a:latin typeface="Courier" pitchFamily="2" charset="0"/>
              </a:rPr>
              <a:t>ConfigureCommunicator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if( rank == master )</a:t>
            </a:r>
          </a:p>
          <a:p>
            <a:r>
              <a:rPr lang="en-GB" sz="1200" dirty="0">
                <a:latin typeface="Courier" pitchFamily="2" charset="0"/>
              </a:rPr>
              <a:t>  Master();</a:t>
            </a:r>
          </a:p>
          <a:p>
            <a:r>
              <a:rPr lang="en-GB" sz="1200" dirty="0">
                <a:latin typeface="Courier" pitchFamily="2" charset="0"/>
              </a:rPr>
              <a:t>else</a:t>
            </a:r>
          </a:p>
          <a:p>
            <a:r>
              <a:rPr lang="en-GB" sz="1200" dirty="0">
                <a:latin typeface="Courier" pitchFamily="2" charset="0"/>
              </a:rPr>
              <a:t>  Worker();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return;</a:t>
            </a:r>
          </a:p>
        </p:txBody>
      </p:sp>
    </p:spTree>
    <p:extLst>
      <p:ext uri="{BB962C8B-B14F-4D97-AF65-F5344CB8AC3E}">
        <p14:creationId xmlns:p14="http://schemas.microsoft.com/office/powerpoint/2010/main" val="2652503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074447-F699-D143-9D69-5B990A3AB991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D1C2F-809D-7B44-A93E-4807F0259EC5}"/>
              </a:ext>
            </a:extLst>
          </p:cNvPr>
          <p:cNvSpPr/>
          <p:nvPr/>
        </p:nvSpPr>
        <p:spPr>
          <a:xfrm>
            <a:off x="95132" y="107543"/>
            <a:ext cx="3279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Implementation: Configure Communicator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992819-25E6-6945-B9AC-78AA4E82B43A}"/>
              </a:ext>
            </a:extLst>
          </p:cNvPr>
          <p:cNvGrpSpPr/>
          <p:nvPr/>
        </p:nvGrpSpPr>
        <p:grpSpPr>
          <a:xfrm>
            <a:off x="4446793" y="222413"/>
            <a:ext cx="5450242" cy="5942297"/>
            <a:chOff x="4984377" y="107543"/>
            <a:chExt cx="5450242" cy="5942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0B34E9-1156-2649-A69C-D0EE6FCFA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8815"/>
            <a:stretch/>
          </p:blipFill>
          <p:spPr>
            <a:xfrm>
              <a:off x="4984377" y="362549"/>
              <a:ext cx="5450242" cy="568729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BFD1CAA-DF11-1D44-95DC-EB867B00B7ED}"/>
                </a:ext>
              </a:extLst>
            </p:cNvPr>
            <p:cNvSpPr/>
            <p:nvPr/>
          </p:nvSpPr>
          <p:spPr>
            <a:xfrm>
              <a:off x="4984377" y="107543"/>
              <a:ext cx="27622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 err="1">
                  <a:solidFill>
                    <a:srgbClr val="00B050"/>
                  </a:solidFill>
                  <a:latin typeface="Courier" pitchFamily="2" charset="0"/>
                </a:rPr>
                <a:t>ConfigureCommunicator</a:t>
              </a:r>
              <a:r>
                <a:rPr lang="en-GB" sz="1400" dirty="0">
                  <a:latin typeface="Courier" pitchFamily="2" charset="0"/>
                </a:rPr>
                <a:t>();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7271F0B-689F-CF4A-93E4-1947E2A37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" t="74218" r="30780"/>
          <a:stretch/>
        </p:blipFill>
        <p:spPr>
          <a:xfrm>
            <a:off x="8310282" y="107543"/>
            <a:ext cx="3498478" cy="19597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F3A0EEC-0A3D-8645-91DA-7280DA0054D1}"/>
              </a:ext>
            </a:extLst>
          </p:cNvPr>
          <p:cNvSpPr txBox="1"/>
          <p:nvPr/>
        </p:nvSpPr>
        <p:spPr>
          <a:xfrm>
            <a:off x="289111" y="907674"/>
            <a:ext cx="3644154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" pitchFamily="2" charset="0"/>
              </a:rPr>
              <a:t>/* main program */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void main() {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b="1" dirty="0" err="1">
                <a:solidFill>
                  <a:srgbClr val="00B050"/>
                </a:solidFill>
                <a:latin typeface="Courier" pitchFamily="2" charset="0"/>
              </a:rPr>
              <a:t>ConfigureCommunicator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if( rank == master )</a:t>
            </a:r>
          </a:p>
          <a:p>
            <a:r>
              <a:rPr lang="en-GB" sz="1200" dirty="0">
                <a:latin typeface="Courier" pitchFamily="2" charset="0"/>
              </a:rPr>
              <a:t>  Master();</a:t>
            </a:r>
          </a:p>
          <a:p>
            <a:r>
              <a:rPr lang="en-GB" sz="1200" dirty="0">
                <a:latin typeface="Courier" pitchFamily="2" charset="0"/>
              </a:rPr>
              <a:t>else</a:t>
            </a:r>
          </a:p>
          <a:p>
            <a:r>
              <a:rPr lang="en-GB" sz="1200" dirty="0">
                <a:latin typeface="Courier" pitchFamily="2" charset="0"/>
              </a:rPr>
              <a:t>  Worker();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return;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F923E9-502A-AE43-BFE6-0510586F839F}"/>
              </a:ext>
            </a:extLst>
          </p:cNvPr>
          <p:cNvSpPr txBox="1"/>
          <p:nvPr/>
        </p:nvSpPr>
        <p:spPr>
          <a:xfrm>
            <a:off x="283658" y="4117401"/>
            <a:ext cx="39063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Splitting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BaseComm</a:t>
            </a:r>
            <a:r>
              <a:rPr lang="en-US" sz="1500" dirty="0"/>
              <a:t> (master)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SubComm</a:t>
            </a:r>
            <a:r>
              <a:rPr lang="en-US" sz="1500" dirty="0"/>
              <a:t> (worker or workgroup)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AD856A8-EF73-7346-9669-C5193D95E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012" y="2308457"/>
            <a:ext cx="3743573" cy="35882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67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074447-F699-D143-9D69-5B990A3AB991}"/>
              </a:ext>
            </a:extLst>
          </p:cNvPr>
          <p:cNvSpPr/>
          <p:nvPr/>
        </p:nvSpPr>
        <p:spPr>
          <a:xfrm>
            <a:off x="7602071" y="6558687"/>
            <a:ext cx="4589929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W.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Jee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PAX-HPC Meeting, Lancaster, 22th April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D1C2F-809D-7B44-A93E-4807F0259EC5}"/>
              </a:ext>
            </a:extLst>
          </p:cNvPr>
          <p:cNvSpPr/>
          <p:nvPr/>
        </p:nvSpPr>
        <p:spPr>
          <a:xfrm>
            <a:off x="95132" y="107543"/>
            <a:ext cx="273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Master-Worker Parallelism</a:t>
            </a:r>
          </a:p>
          <a:p>
            <a:r>
              <a:rPr lang="en-US" sz="1400" dirty="0"/>
              <a:t>Implementation: Master()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D1CAA-DF11-1D44-95DC-EB867B00B7ED}"/>
              </a:ext>
            </a:extLst>
          </p:cNvPr>
          <p:cNvSpPr/>
          <p:nvPr/>
        </p:nvSpPr>
        <p:spPr>
          <a:xfrm>
            <a:off x="4446793" y="222413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latin typeface="Courier" pitchFamily="2" charset="0"/>
              </a:rPr>
              <a:t>Master</a:t>
            </a:r>
            <a:r>
              <a:rPr lang="en-GB" sz="1400" dirty="0">
                <a:latin typeface="Courier" pitchFamily="2" charset="0"/>
              </a:rPr>
              <a:t>();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3A0EEC-0A3D-8645-91DA-7280DA0054D1}"/>
              </a:ext>
            </a:extLst>
          </p:cNvPr>
          <p:cNvSpPr txBox="1"/>
          <p:nvPr/>
        </p:nvSpPr>
        <p:spPr>
          <a:xfrm>
            <a:off x="289111" y="907674"/>
            <a:ext cx="3644154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" pitchFamily="2" charset="0"/>
              </a:rPr>
              <a:t>/* main program */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void main() {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 err="1">
                <a:latin typeface="Courier" pitchFamily="2" charset="0"/>
              </a:rPr>
              <a:t>ConfigureCommunicator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if( rank == master )</a:t>
            </a:r>
          </a:p>
          <a:p>
            <a:r>
              <a:rPr lang="en-GB" sz="1200" dirty="0">
                <a:latin typeface="Courier" pitchFamily="2" charset="0"/>
              </a:rPr>
              <a:t>  </a:t>
            </a:r>
            <a:r>
              <a:rPr lang="en-GB" sz="1200" b="1" dirty="0">
                <a:solidFill>
                  <a:srgbClr val="00B050"/>
                </a:solidFill>
                <a:latin typeface="Courier" pitchFamily="2" charset="0"/>
              </a:rPr>
              <a:t>Master</a:t>
            </a:r>
            <a:r>
              <a:rPr lang="en-GB" sz="1200" dirty="0">
                <a:latin typeface="Courier" pitchFamily="2" charset="0"/>
              </a:rPr>
              <a:t>();</a:t>
            </a:r>
          </a:p>
          <a:p>
            <a:r>
              <a:rPr lang="en-GB" sz="1200" dirty="0">
                <a:latin typeface="Courier" pitchFamily="2" charset="0"/>
              </a:rPr>
              <a:t>else</a:t>
            </a:r>
          </a:p>
          <a:p>
            <a:r>
              <a:rPr lang="en-GB" sz="1200" dirty="0">
                <a:latin typeface="Courier" pitchFamily="2" charset="0"/>
              </a:rPr>
              <a:t>  Worker();</a:t>
            </a:r>
          </a:p>
          <a:p>
            <a:r>
              <a:rPr lang="en-GB" sz="1200" dirty="0">
                <a:latin typeface="Courier" pitchFamily="2" charset="0"/>
              </a:rPr>
              <a:t>…</a:t>
            </a:r>
          </a:p>
          <a:p>
            <a:endParaRPr lang="en-GB" sz="1200" dirty="0">
              <a:latin typeface="Courier" pitchFamily="2" charset="0"/>
            </a:endParaRPr>
          </a:p>
          <a:p>
            <a:r>
              <a:rPr lang="en-GB" sz="1200" dirty="0">
                <a:latin typeface="Courier" pitchFamily="2" charset="0"/>
              </a:rPr>
              <a:t>return;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0E5DA-CB92-5043-9881-A247E2E73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736" y="578222"/>
            <a:ext cx="5086219" cy="518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36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2328</Words>
  <Application>Microsoft Macintosh PowerPoint</Application>
  <PresentationFormat>Widescreen</PresentationFormat>
  <Paragraphs>411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Cambria Math</vt:lpstr>
      <vt:lpstr>Courier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Jee, Woongkyu</dc:creator>
  <cp:lastModifiedBy>Jee, Woongkyu</cp:lastModifiedBy>
  <cp:revision>83</cp:revision>
  <dcterms:created xsi:type="dcterms:W3CDTF">2024-04-21T11:46:06Z</dcterms:created>
  <dcterms:modified xsi:type="dcterms:W3CDTF">2024-04-22T04:56:01Z</dcterms:modified>
</cp:coreProperties>
</file>