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9" r:id="rId5"/>
    <p:sldId id="273" r:id="rId6"/>
    <p:sldId id="259" r:id="rId7"/>
    <p:sldId id="267" r:id="rId8"/>
    <p:sldId id="260" r:id="rId9"/>
    <p:sldId id="274" r:id="rId10"/>
    <p:sldId id="261" r:id="rId11"/>
    <p:sldId id="262" r:id="rId12"/>
    <p:sldId id="270" r:id="rId13"/>
    <p:sldId id="263" r:id="rId14"/>
    <p:sldId id="278" r:id="rId15"/>
    <p:sldId id="265" r:id="rId16"/>
    <p:sldId id="282" r:id="rId17"/>
  </p:sldIdLst>
  <p:sldSz cx="9144000" cy="6858000" type="screen4x3"/>
  <p:notesSz cx="6648450" cy="9813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8131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323388"/>
            <a:ext cx="28813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fld id="{27C2FA00-4DFC-434C-A3EA-8A9B00B230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813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1538" y="736600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60900"/>
            <a:ext cx="487680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3388"/>
            <a:ext cx="288131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323388"/>
            <a:ext cx="28813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fld id="{055E0F06-5621-4E0F-B542-E9C8F24364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225CA-7033-4D56-85F9-2CCAF24E14C9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688E3A-4623-4041-9350-11C9AB5AC0BA}" type="slidenum">
              <a:rPr lang="en-US"/>
              <a:pPr/>
              <a:t>10</a:t>
            </a:fld>
            <a:endParaRPr lang="en-US"/>
          </a:p>
        </p:txBody>
      </p:sp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0ABD93-8F35-4373-B2C6-0AED9F234485}" type="slidenum">
              <a:rPr lang="en-US"/>
              <a:pPr/>
              <a:t>11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0E1304-3E75-4F59-8982-F3596076F7BF}" type="slidenum">
              <a:rPr lang="en-US"/>
              <a:pPr/>
              <a:t>12</a:t>
            </a:fld>
            <a:endParaRPr lang="en-US"/>
          </a:p>
        </p:txBody>
      </p:sp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14CDF-2A22-4AC9-BA73-5B8C8F8672F0}" type="slidenum">
              <a:rPr lang="en-US"/>
              <a:pPr/>
              <a:t>13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DBFAAC-DF53-4AF2-916B-8A98B8FAF3B8}" type="slidenum">
              <a:rPr lang="en-US"/>
              <a:pPr/>
              <a:t>14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GB"/>
          </a:p>
        </p:txBody>
      </p:sp>
      <p:sp>
        <p:nvSpPr>
          <p:cNvPr id="47107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4367C-C9B1-4680-A05F-B8FD754D7CF4}" type="slidenum">
              <a:rPr lang="en-US"/>
              <a:pPr/>
              <a:t>15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A4085-A8D5-4987-8125-F4C5F2D80158}" type="slidenum">
              <a:rPr lang="en-US"/>
              <a:pPr/>
              <a:t>16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GB"/>
          </a:p>
        </p:txBody>
      </p:sp>
      <p:sp>
        <p:nvSpPr>
          <p:cNvPr id="55299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6C1AB-89CD-48ED-98E0-90F62CC54CB9}" type="slidenum">
              <a:rPr lang="en-US"/>
              <a:pPr/>
              <a:t>2</a:t>
            </a:fld>
            <a:endParaRPr lang="en-US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BC4C2-124D-4608-AFE3-7E65891CAD6F}" type="slidenum">
              <a:rPr lang="en-US"/>
              <a:pPr/>
              <a:t>3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482760-5ED3-4BCA-95D0-49CF7F50A735}" type="slidenum">
              <a:rPr lang="en-US"/>
              <a:pPr/>
              <a:t>4</a:t>
            </a:fld>
            <a:endParaRPr lang="en-US"/>
          </a:p>
        </p:txBody>
      </p:sp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13463-E2F3-45C3-A442-159B8A052B5C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762000"/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E9DEA-ACC1-4B6A-8976-8C7CB20E39FC}" type="slidenum">
              <a:rPr lang="en-US"/>
              <a:pPr/>
              <a:t>6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6A036E-A1F4-411A-A3F4-AEE2CB4079D6}" type="slidenum">
              <a:rPr lang="en-US"/>
              <a:pPr/>
              <a:t>7</a:t>
            </a:fld>
            <a:endParaRPr lang="en-US"/>
          </a:p>
        </p:txBody>
      </p:sp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7963C-98A4-4468-9B9A-12EF7F6A07B1}" type="slidenum">
              <a:rPr lang="en-US"/>
              <a:pPr/>
              <a:t>8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128F8D-13C4-4C26-9B1F-3F3D29E76874}" type="slidenum">
              <a:rPr lang="en-US"/>
              <a:pPr/>
              <a:t>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GB"/>
          </a:p>
        </p:txBody>
      </p:sp>
      <p:sp>
        <p:nvSpPr>
          <p:cNvPr id="38915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9BF315-83EC-4B7D-ACA8-E37DFEF69B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F725F-B184-411B-89AB-38301BE495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E4BBC-F0E7-46C4-AE16-3368EC00451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B899F-BD86-440C-A0FD-C2996C60D9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F225A-ABB8-4F0B-A04C-9A8B2A4764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73D06-2C4E-4224-BD27-C35125A351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0B973-B411-4088-A62A-B0D2319D0A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6291A-50ED-4BB4-AEF8-F4A4D6B52BF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719F7-5020-46B9-A7EB-2B78CAD48D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6A537-7CC6-47F6-A8C4-4600AF244D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7C77B-C2BE-4F67-8865-A482ECFFA7E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4663C52B-47DF-4FEB-AA1A-58126BCD334B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5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5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5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5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65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market system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Outline</a:t>
            </a:r>
          </a:p>
          <a:p>
            <a:pPr lvl="1"/>
            <a:r>
              <a:rPr lang="en-US"/>
              <a:t>1. Introduction</a:t>
            </a:r>
          </a:p>
          <a:p>
            <a:pPr lvl="1"/>
            <a:endParaRPr lang="en-US"/>
          </a:p>
          <a:p>
            <a:pPr lvl="1"/>
            <a:r>
              <a:rPr lang="en-US"/>
              <a:t>2. Markets versus planning</a:t>
            </a:r>
          </a:p>
          <a:p>
            <a:pPr lvl="1"/>
            <a:endParaRPr lang="en-US"/>
          </a:p>
          <a:p>
            <a:pPr lvl="1"/>
            <a:r>
              <a:rPr lang="en-US"/>
              <a:t>3. The market mechanism</a:t>
            </a:r>
          </a:p>
          <a:p>
            <a:pPr lvl="1"/>
            <a:endParaRPr lang="en-US"/>
          </a:p>
          <a:p>
            <a:pPr lvl="1"/>
            <a:r>
              <a:rPr lang="en-US"/>
              <a:t>4. Estimating product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z="3600"/>
              <a:t>3.3 Elasticity of demand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791200"/>
          </a:xfrm>
        </p:spPr>
        <p:txBody>
          <a:bodyPr/>
          <a:lstStyle/>
          <a:p>
            <a:r>
              <a:rPr lang="en-US" dirty="0"/>
              <a:t>(a) price elasticity of </a:t>
            </a:r>
            <a:r>
              <a:rPr lang="en-US" dirty="0" smtClean="0"/>
              <a:t>demand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b) income elasticity of </a:t>
            </a:r>
            <a:r>
              <a:rPr lang="en-US" dirty="0" smtClean="0"/>
              <a:t>demand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c) cross-price elasticity of </a:t>
            </a:r>
            <a:r>
              <a:rPr lang="en-US" dirty="0" smtClean="0"/>
              <a:t>demand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sz="3600"/>
              <a:t>3.4 Sales revenue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dirty="0"/>
              <a:t>Total </a:t>
            </a:r>
            <a:r>
              <a:rPr lang="en-US" dirty="0" smtClean="0"/>
              <a:t>revenue</a:t>
            </a:r>
          </a:p>
          <a:p>
            <a:endParaRPr lang="en-US" dirty="0"/>
          </a:p>
          <a:p>
            <a:r>
              <a:rPr lang="en-US" dirty="0" smtClean="0"/>
              <a:t>Marginal revenue</a:t>
            </a:r>
          </a:p>
          <a:p>
            <a:endParaRPr lang="en-US" dirty="0"/>
          </a:p>
          <a:p>
            <a:r>
              <a:rPr lang="en-US" dirty="0" smtClean="0"/>
              <a:t>Price </a:t>
            </a:r>
            <a:r>
              <a:rPr lang="en-US" dirty="0"/>
              <a:t>elasticity and total revenue</a:t>
            </a:r>
          </a:p>
          <a:p>
            <a:r>
              <a:rPr lang="en-US" dirty="0"/>
              <a:t>Uses of elasticity</a:t>
            </a:r>
          </a:p>
          <a:p>
            <a:pPr lvl="1"/>
            <a:r>
              <a:rPr lang="en-US" dirty="0"/>
              <a:t>Government &amp; taxes</a:t>
            </a:r>
          </a:p>
          <a:p>
            <a:pPr lvl="1"/>
            <a:r>
              <a:rPr lang="en-US" dirty="0"/>
              <a:t>Business - price &amp; taxes on sales</a:t>
            </a:r>
          </a:p>
          <a:p>
            <a:pPr lvl="1"/>
            <a:r>
              <a:rPr lang="en-US" dirty="0"/>
              <a:t>Central Banks - competitiveness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3600"/>
              <a:t>3.5. Estimating product demand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10200"/>
          </a:xfrm>
        </p:spPr>
        <p:txBody>
          <a:bodyPr/>
          <a:lstStyle/>
          <a:p>
            <a:r>
              <a:rPr lang="en-US"/>
              <a:t>Methods</a:t>
            </a:r>
          </a:p>
          <a:p>
            <a:pPr lvl="1"/>
            <a:r>
              <a:rPr lang="en-US"/>
              <a:t>a) consumer interviews - sampling, questionnaire design, cost</a:t>
            </a:r>
          </a:p>
          <a:p>
            <a:pPr lvl="1"/>
            <a:r>
              <a:rPr lang="en-US"/>
              <a:t>b) market experiments</a:t>
            </a:r>
          </a:p>
          <a:p>
            <a:pPr lvl="1"/>
            <a:r>
              <a:rPr lang="en-US"/>
              <a:t>c) regression analysis </a:t>
            </a:r>
          </a:p>
          <a:p>
            <a:r>
              <a:rPr lang="en-US"/>
              <a:t>Regression analysis</a:t>
            </a:r>
          </a:p>
          <a:p>
            <a:pPr lvl="1"/>
            <a:r>
              <a:rPr lang="en-US"/>
              <a:t>variable identification</a:t>
            </a:r>
          </a:p>
          <a:p>
            <a:pPr lvl="1"/>
            <a:r>
              <a:rPr lang="en-US"/>
              <a:t>obtaining data</a:t>
            </a:r>
          </a:p>
          <a:p>
            <a:pPr lvl="1"/>
            <a:r>
              <a:rPr lang="en-US"/>
              <a:t>estimation</a:t>
            </a:r>
          </a:p>
          <a:p>
            <a:pPr lvl="1"/>
            <a:r>
              <a:rPr lang="en-US"/>
              <a:t>interpretation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0"/>
            <a:ext cx="7772400" cy="1219200"/>
          </a:xfrm>
        </p:spPr>
        <p:txBody>
          <a:bodyPr/>
          <a:lstStyle/>
          <a:p>
            <a:r>
              <a:rPr lang="en-US" sz="3600"/>
              <a:t>4. Supply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924800" cy="5715000"/>
          </a:xfrm>
        </p:spPr>
        <p:txBody>
          <a:bodyPr/>
          <a:lstStyle/>
          <a:p>
            <a:r>
              <a:rPr lang="en-US"/>
              <a:t>Determinants of supply </a:t>
            </a:r>
          </a:p>
          <a:p>
            <a:pPr lvl="1"/>
            <a:r>
              <a:rPr lang="en-US"/>
              <a:t>technological innovation - product and/or process</a:t>
            </a:r>
          </a:p>
          <a:p>
            <a:pPr lvl="1"/>
            <a:r>
              <a:rPr lang="en-US"/>
              <a:t>change in price of factor inputs</a:t>
            </a:r>
          </a:p>
          <a:p>
            <a:pPr lvl="1"/>
            <a:r>
              <a:rPr lang="en-US"/>
              <a:t>disasters - natural &amp; human</a:t>
            </a:r>
          </a:p>
          <a:p>
            <a:pPr lvl="1"/>
            <a:r>
              <a:rPr lang="en-US"/>
              <a:t>strikes</a:t>
            </a:r>
          </a:p>
          <a:p>
            <a:pPr lvl="1"/>
            <a:r>
              <a:rPr lang="en-US"/>
              <a:t>regulation</a:t>
            </a:r>
          </a:p>
          <a:p>
            <a:pPr lvl="1"/>
            <a:r>
              <a:rPr lang="en-US"/>
              <a:t>organisation of the firm </a:t>
            </a:r>
          </a:p>
          <a:p>
            <a:r>
              <a:rPr lang="en-US"/>
              <a:t>The supply curve</a:t>
            </a:r>
          </a:p>
          <a:p>
            <a:pPr lvl="1"/>
            <a:r>
              <a:rPr lang="en-US"/>
              <a:t>Movements along the curve</a:t>
            </a:r>
          </a:p>
          <a:p>
            <a:pPr lvl="1"/>
            <a:r>
              <a:rPr lang="en-US"/>
              <a:t>Shifts in the supply curve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fig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7475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r>
              <a:rPr lang="en-GB" sz="3200">
                <a:solidFill>
                  <a:srgbClr val="000000"/>
                </a:solidFill>
                <a:effectLst/>
              </a:rPr>
              <a:t>Effect of a shift in the supply curve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latin typeface="Arial" charset="0"/>
              </a:rPr>
              <a:t>P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latin typeface="Arial" charset="0"/>
              </a:rPr>
              <a:t>Q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000">
                <a:latin typeface="Arial" charset="0"/>
              </a:rPr>
              <a:t>O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886200" cy="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70463" y="3733800"/>
            <a:ext cx="0" cy="220980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4919663" y="3683000"/>
            <a:ext cx="101600" cy="101600"/>
          </a:xfrm>
          <a:prstGeom prst="ellipse">
            <a:avLst/>
          </a:prstGeom>
          <a:solidFill>
            <a:srgbClr val="99CCFF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solidFill>
                  <a:srgbClr val="000000"/>
                </a:solidFill>
                <a:latin typeface="Arial" charset="0"/>
              </a:rPr>
              <a:t>P</a:t>
            </a:r>
            <a:r>
              <a:rPr lang="en-GB" sz="2400" baseline="-25000">
                <a:solidFill>
                  <a:srgbClr val="000000"/>
                </a:solidFill>
                <a:latin typeface="Arial" charset="0"/>
              </a:rPr>
              <a:t>e</a:t>
            </a:r>
            <a:r>
              <a:rPr lang="en-GB" sz="2000" baseline="-50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solidFill>
                  <a:srgbClr val="000000"/>
                </a:solidFill>
                <a:latin typeface="Arial" charset="0"/>
              </a:rPr>
              <a:t>Q</a:t>
            </a:r>
            <a:r>
              <a:rPr lang="en-GB" sz="2400" baseline="-25000">
                <a:solidFill>
                  <a:srgbClr val="000000"/>
                </a:solidFill>
                <a:latin typeface="Arial" charset="0"/>
              </a:rPr>
              <a:t>e</a:t>
            </a:r>
            <a:r>
              <a:rPr lang="en-GB" sz="2000" baseline="-50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6469063" y="536416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400" i="1">
                <a:solidFill>
                  <a:schemeClr val="tx2"/>
                </a:solidFill>
                <a:latin typeface="Arial" charset="0"/>
              </a:rPr>
              <a:t>D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7029450" y="1401763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400" i="1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GB" sz="24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400">
                <a:solidFill>
                  <a:schemeClr val="tx2"/>
                </a:solidFill>
                <a:latin typeface="Arial" charset="0"/>
              </a:rPr>
              <a:t>g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5. The interaction of demand &amp; supply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/>
              <a:t>Equilibrium price and quantity</a:t>
            </a:r>
          </a:p>
          <a:p>
            <a:pPr lvl="1"/>
            <a:r>
              <a:rPr lang="en-US"/>
              <a:t>Excess demand (shortages)</a:t>
            </a:r>
          </a:p>
          <a:p>
            <a:pPr lvl="1"/>
            <a:r>
              <a:rPr lang="en-US"/>
              <a:t>Excess supply (gluts)</a:t>
            </a:r>
          </a:p>
          <a:p>
            <a:pPr lvl="1"/>
            <a:endParaRPr lang="en-US"/>
          </a:p>
          <a:p>
            <a:r>
              <a:rPr lang="en-US"/>
              <a:t>Impediments to the operation of markets</a:t>
            </a:r>
          </a:p>
          <a:p>
            <a:pPr lvl="1"/>
            <a:r>
              <a:rPr lang="en-US"/>
              <a:t>price ceiling (e.g. rents) - under-supply</a:t>
            </a:r>
          </a:p>
          <a:p>
            <a:pPr lvl="1"/>
            <a:r>
              <a:rPr lang="en-US"/>
              <a:t>minimum wage - unemployment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fig</a:t>
            </a: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084263" y="609600"/>
            <a:ext cx="70104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4275" name="Object 3"/>
          <p:cNvGraphicFramePr>
            <a:graphicFrameLocks/>
          </p:cNvGraphicFramePr>
          <p:nvPr/>
        </p:nvGraphicFramePr>
        <p:xfrm>
          <a:off x="481013" y="266700"/>
          <a:ext cx="7851775" cy="6405563"/>
        </p:xfrm>
        <a:graphic>
          <a:graphicData uri="http://schemas.openxmlformats.org/presentationml/2006/ole">
            <p:oleObj spid="_x0000_s54275" name="Chart" r:id="rId4" imgW="7448499" imgH="5324551" progId="MSGraph.Chart.8">
              <p:embed followColorScheme="full"/>
            </p:oleObj>
          </a:graphicData>
        </a:graphic>
      </p:graphicFrame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1085850" y="4029075"/>
            <a:ext cx="4348163" cy="0"/>
          </a:xfrm>
          <a:prstGeom prst="line">
            <a:avLst/>
          </a:prstGeom>
          <a:noFill/>
          <a:ln w="19050">
            <a:solidFill>
              <a:srgbClr val="00172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V="1">
            <a:off x="2820988" y="4057650"/>
            <a:ext cx="0" cy="1903413"/>
          </a:xfrm>
          <a:prstGeom prst="line">
            <a:avLst/>
          </a:prstGeom>
          <a:noFill/>
          <a:ln w="19050">
            <a:solidFill>
              <a:srgbClr val="00172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 flipV="1">
            <a:off x="5456238" y="4092575"/>
            <a:ext cx="0" cy="1852613"/>
          </a:xfrm>
          <a:prstGeom prst="line">
            <a:avLst/>
          </a:prstGeom>
          <a:noFill/>
          <a:ln w="19050">
            <a:solidFill>
              <a:srgbClr val="00172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title"/>
          </p:nvPr>
        </p:nvSpPr>
        <p:spPr>
          <a:xfrm>
            <a:off x="458788" y="0"/>
            <a:ext cx="8229600" cy="90805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GB" sz="3200"/>
              <a:t>The determination of market equilibrium</a:t>
            </a:r>
            <a:r>
              <a:rPr lang="en-GB" sz="3600"/>
              <a:t> </a:t>
            </a:r>
            <a:br>
              <a:rPr lang="en-GB" sz="3600"/>
            </a:br>
            <a:r>
              <a:rPr lang="en-GB" sz="3200"/>
              <a:t>(potatoes: monthly)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3184525" y="6507163"/>
            <a:ext cx="2824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latin typeface="Arial" charset="0"/>
              </a:rPr>
              <a:t>Quantity (tonnes: 000s)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944688" y="7048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798763" y="16938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3856038" y="2593975"/>
            <a:ext cx="500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n-GB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7156450" y="45910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1692275" y="45418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4078288" y="257016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5422900" y="165576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6916738" y="70326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7067550" y="1249363"/>
            <a:ext cx="960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solidFill>
                  <a:srgbClr val="000000"/>
                </a:solidFill>
                <a:latin typeface="Arial" charset="0"/>
              </a:rPr>
              <a:t>Supply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6899275" y="5287963"/>
            <a:ext cx="114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solidFill>
                  <a:srgbClr val="000000"/>
                </a:solidFill>
                <a:latin typeface="Arial" charset="0"/>
              </a:rPr>
              <a:t>Demand</a:t>
            </a:r>
          </a:p>
        </p:txBody>
      </p:sp>
      <p:grpSp>
        <p:nvGrpSpPr>
          <p:cNvPr id="54293" name="Group 21"/>
          <p:cNvGrpSpPr>
            <a:grpSpLocks/>
          </p:cNvGrpSpPr>
          <p:nvPr/>
        </p:nvGrpSpPr>
        <p:grpSpPr bwMode="auto">
          <a:xfrm>
            <a:off x="1892300" y="1058863"/>
            <a:ext cx="5368925" cy="4017962"/>
            <a:chOff x="1192" y="667"/>
            <a:chExt cx="3382" cy="2531"/>
          </a:xfrm>
        </p:grpSpPr>
        <p:sp>
          <p:nvSpPr>
            <p:cNvPr id="54294" name="Oval 22"/>
            <p:cNvSpPr>
              <a:spLocks noChangeArrowheads="1"/>
            </p:cNvSpPr>
            <p:nvPr/>
          </p:nvSpPr>
          <p:spPr bwMode="auto">
            <a:xfrm>
              <a:off x="1193" y="668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95" name="Oval 23"/>
            <p:cNvSpPr>
              <a:spLocks noChangeArrowheads="1"/>
            </p:cNvSpPr>
            <p:nvPr/>
          </p:nvSpPr>
          <p:spPr bwMode="auto">
            <a:xfrm>
              <a:off x="1743" y="1291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96" name="Oval 24"/>
            <p:cNvSpPr>
              <a:spLocks noChangeArrowheads="1"/>
            </p:cNvSpPr>
            <p:nvPr/>
          </p:nvSpPr>
          <p:spPr bwMode="auto">
            <a:xfrm>
              <a:off x="2570" y="1900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97" name="Oval 25"/>
            <p:cNvSpPr>
              <a:spLocks noChangeArrowheads="1"/>
            </p:cNvSpPr>
            <p:nvPr/>
          </p:nvSpPr>
          <p:spPr bwMode="auto">
            <a:xfrm>
              <a:off x="3535" y="1291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98" name="Oval 26"/>
            <p:cNvSpPr>
              <a:spLocks noChangeArrowheads="1"/>
            </p:cNvSpPr>
            <p:nvPr/>
          </p:nvSpPr>
          <p:spPr bwMode="auto">
            <a:xfrm>
              <a:off x="4500" y="667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99" name="Oval 27"/>
            <p:cNvSpPr>
              <a:spLocks noChangeArrowheads="1"/>
            </p:cNvSpPr>
            <p:nvPr/>
          </p:nvSpPr>
          <p:spPr bwMode="auto">
            <a:xfrm>
              <a:off x="1192" y="3124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300" name="Oval 28"/>
            <p:cNvSpPr>
              <a:spLocks noChangeArrowheads="1"/>
            </p:cNvSpPr>
            <p:nvPr/>
          </p:nvSpPr>
          <p:spPr bwMode="auto">
            <a:xfrm>
              <a:off x="1743" y="2508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301" name="Oval 29"/>
            <p:cNvSpPr>
              <a:spLocks noChangeArrowheads="1"/>
            </p:cNvSpPr>
            <p:nvPr/>
          </p:nvSpPr>
          <p:spPr bwMode="auto">
            <a:xfrm>
              <a:off x="3397" y="2516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302" name="Oval 30"/>
            <p:cNvSpPr>
              <a:spLocks noChangeArrowheads="1"/>
            </p:cNvSpPr>
            <p:nvPr/>
          </p:nvSpPr>
          <p:spPr bwMode="auto">
            <a:xfrm>
              <a:off x="4500" y="3124"/>
              <a:ext cx="74" cy="74"/>
            </a:xfrm>
            <a:prstGeom prst="ellipse">
              <a:avLst/>
            </a:prstGeom>
            <a:solidFill>
              <a:srgbClr val="66CC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511175" y="3738563"/>
            <a:ext cx="547688" cy="52863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 rot="16200000">
            <a:off x="-1035843" y="3118644"/>
            <a:ext cx="2471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000">
                <a:latin typeface="Arial" charset="0"/>
              </a:rPr>
              <a:t>Price (pence per kg)</a:t>
            </a:r>
          </a:p>
        </p:txBody>
      </p:sp>
      <p:grpSp>
        <p:nvGrpSpPr>
          <p:cNvPr id="54305" name="Group 33"/>
          <p:cNvGrpSpPr>
            <a:grpSpLocks/>
          </p:cNvGrpSpPr>
          <p:nvPr/>
        </p:nvGrpSpPr>
        <p:grpSpPr bwMode="auto">
          <a:xfrm>
            <a:off x="2519363" y="3587750"/>
            <a:ext cx="3213100" cy="457200"/>
            <a:chOff x="1587" y="2260"/>
            <a:chExt cx="2024" cy="288"/>
          </a:xfrm>
        </p:grpSpPr>
        <p:sp>
          <p:nvSpPr>
            <p:cNvPr id="54306" name="Rectangle 34"/>
            <p:cNvSpPr>
              <a:spLocks noChangeArrowheads="1"/>
            </p:cNvSpPr>
            <p:nvPr/>
          </p:nvSpPr>
          <p:spPr bwMode="auto">
            <a:xfrm>
              <a:off x="3379" y="2292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GB" sz="2000" b="1">
                  <a:solidFill>
                    <a:srgbClr val="000000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54307" name="Rectangle 35"/>
            <p:cNvSpPr>
              <a:spLocks noChangeArrowheads="1"/>
            </p:cNvSpPr>
            <p:nvPr/>
          </p:nvSpPr>
          <p:spPr bwMode="auto">
            <a:xfrm>
              <a:off x="1587" y="2260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GB" sz="2400" b="1">
                  <a:solidFill>
                    <a:srgbClr val="000000"/>
                  </a:solidFill>
                  <a:latin typeface="Arial" charset="0"/>
                </a:rPr>
                <a:t>b</a:t>
              </a:r>
            </a:p>
          </p:txBody>
        </p:sp>
      </p:grp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7" grpId="0" animBg="1"/>
      <p:bldP spid="54278" grpId="0" animBg="1"/>
      <p:bldP spid="543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sz="3600"/>
              <a:t>1. Introduction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10200"/>
          </a:xfrm>
        </p:spPr>
        <p:txBody>
          <a:bodyPr/>
          <a:lstStyle/>
          <a:p>
            <a:r>
              <a:rPr lang="en-US"/>
              <a:t>What is economics about?</a:t>
            </a:r>
          </a:p>
          <a:p>
            <a:pPr lvl="1"/>
            <a:r>
              <a:rPr lang="en-US"/>
              <a:t>Scarce resources </a:t>
            </a:r>
          </a:p>
          <a:p>
            <a:pPr lvl="1"/>
            <a:r>
              <a:rPr lang="en-US"/>
              <a:t>Choice</a:t>
            </a:r>
          </a:p>
          <a:p>
            <a:pPr lvl="1"/>
            <a:r>
              <a:rPr lang="en-US"/>
              <a:t>Opportunity cost</a:t>
            </a:r>
          </a:p>
          <a:p>
            <a:pPr lvl="1"/>
            <a:r>
              <a:rPr lang="en-US"/>
              <a:t>positivist &amp; normative reasoning</a:t>
            </a:r>
          </a:p>
          <a:p>
            <a:r>
              <a:rPr lang="en-US"/>
              <a:t>Some important concepts</a:t>
            </a:r>
          </a:p>
          <a:p>
            <a:pPr lvl="1"/>
            <a:r>
              <a:rPr lang="en-US"/>
              <a:t>marginal decision-making</a:t>
            </a:r>
          </a:p>
          <a:p>
            <a:pPr lvl="1"/>
            <a:r>
              <a:rPr lang="en-US"/>
              <a:t>equilibrium</a:t>
            </a:r>
          </a:p>
          <a:p>
            <a:r>
              <a:rPr lang="en-US"/>
              <a:t>Methods of analysis</a:t>
            </a:r>
          </a:p>
          <a:p>
            <a:pPr lvl="1"/>
            <a:r>
              <a:rPr lang="en-US"/>
              <a:t>model building (theory)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sz="3600"/>
              <a:t>2. Markets versus central planning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/>
              <a:t>How should resources be allocated?</a:t>
            </a:r>
          </a:p>
          <a:p>
            <a:pPr lvl="1"/>
            <a:r>
              <a:rPr lang="en-US"/>
              <a:t>Command economy - advantages</a:t>
            </a:r>
          </a:p>
          <a:p>
            <a:pPr lvl="2"/>
            <a:r>
              <a:rPr lang="en-US"/>
              <a:t>high investment &amp; economic growth</a:t>
            </a:r>
          </a:p>
          <a:p>
            <a:pPr lvl="2"/>
            <a:r>
              <a:rPr lang="en-US"/>
              <a:t>low unemployment</a:t>
            </a:r>
          </a:p>
          <a:p>
            <a:pPr lvl="2"/>
            <a:r>
              <a:rPr lang="en-US"/>
              <a:t>equal distribution of income</a:t>
            </a:r>
          </a:p>
          <a:p>
            <a:pPr lvl="2"/>
            <a:r>
              <a:rPr lang="en-US"/>
              <a:t>environment</a:t>
            </a:r>
          </a:p>
          <a:p>
            <a:pPr lvl="1"/>
            <a:r>
              <a:rPr lang="en-US"/>
              <a:t>Disadvantages</a:t>
            </a:r>
          </a:p>
          <a:p>
            <a:pPr lvl="2"/>
            <a:r>
              <a:rPr lang="en-US"/>
              <a:t>complex economy - information?</a:t>
            </a:r>
          </a:p>
          <a:p>
            <a:pPr lvl="2"/>
            <a:r>
              <a:rPr lang="en-US"/>
              <a:t>Inefficient allocation of resources</a:t>
            </a:r>
          </a:p>
          <a:p>
            <a:pPr lvl="2"/>
            <a:r>
              <a:rPr lang="en-US"/>
              <a:t>absence of incentives</a:t>
            </a:r>
          </a:p>
          <a:p>
            <a:pPr lvl="2"/>
            <a:r>
              <a:rPr lang="en-US"/>
              <a:t>loss of liberty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/>
              <a:t>Free market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Decentralised, self-interested behaviour. Price acts as a signal</a:t>
            </a:r>
          </a:p>
          <a:p>
            <a:pPr lvl="1"/>
            <a:r>
              <a:rPr lang="en-GB"/>
              <a:t>resources allocated automatically</a:t>
            </a:r>
          </a:p>
          <a:p>
            <a:pPr lvl="1"/>
            <a:r>
              <a:rPr lang="en-GB"/>
              <a:t>efficient allocation of resources</a:t>
            </a:r>
          </a:p>
          <a:p>
            <a:pPr lvl="1"/>
            <a:r>
              <a:rPr lang="en-GB"/>
              <a:t>competition enhances consumer sovereignty</a:t>
            </a:r>
          </a:p>
          <a:p>
            <a:pPr lvl="1"/>
            <a:r>
              <a:rPr lang="en-GB"/>
              <a:t>efficient firms make bigger profits</a:t>
            </a:r>
          </a:p>
          <a:p>
            <a:r>
              <a:rPr lang="en-GB"/>
              <a:t>‘The pursuit of private gain results in the social good’</a:t>
            </a:r>
          </a:p>
          <a:p>
            <a:pPr lvl="1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365250" y="639763"/>
          <a:ext cx="6359525" cy="5965825"/>
        </p:xfrm>
        <a:graphic>
          <a:graphicData uri="http://schemas.openxmlformats.org/presentationml/2006/ole">
            <p:oleObj spid="_x0000_s35842" name="Clip" r:id="rId4" imgW="3520800" imgH="3497040" progId="MS_ClipArt_Gallery.2">
              <p:embed/>
            </p:oleObj>
          </a:graphicData>
        </a:graphic>
      </p:graphicFrame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397000" y="3378200"/>
            <a:ext cx="6273800" cy="5588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3154363"/>
            <a:ext cx="13716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n-GB" sz="1900" b="1">
                <a:solidFill>
                  <a:srgbClr val="FF0000"/>
                </a:solidFill>
                <a:latin typeface="Arial" charset="0"/>
              </a:rPr>
              <a:t>Totally</a:t>
            </a:r>
          </a:p>
          <a:p>
            <a:pPr algn="ctr" defTabSz="762000" eaLnBrk="0" hangingPunct="0"/>
            <a:r>
              <a:rPr lang="en-GB" sz="1900" b="1">
                <a:solidFill>
                  <a:srgbClr val="FF0000"/>
                </a:solidFill>
                <a:latin typeface="Arial" charset="0"/>
              </a:rPr>
              <a:t>planned</a:t>
            </a:r>
          </a:p>
          <a:p>
            <a:pPr algn="ctr" defTabSz="762000" eaLnBrk="0" hangingPunct="0"/>
            <a:r>
              <a:rPr lang="en-GB" sz="1900" b="1">
                <a:solidFill>
                  <a:srgbClr val="FF0000"/>
                </a:solidFill>
                <a:latin typeface="Arial" charset="0"/>
              </a:rPr>
              <a:t>economy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732713" y="3165475"/>
            <a:ext cx="150336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1900" b="1">
                <a:solidFill>
                  <a:srgbClr val="000066"/>
                </a:solidFill>
                <a:latin typeface="Arial" charset="0"/>
              </a:rPr>
              <a:t>Totally</a:t>
            </a:r>
          </a:p>
          <a:p>
            <a:pPr algn="ctr" defTabSz="762000" eaLnBrk="0" hangingPunct="0"/>
            <a:r>
              <a:rPr lang="en-GB" sz="1900" b="1">
                <a:solidFill>
                  <a:srgbClr val="000066"/>
                </a:solidFill>
                <a:latin typeface="Arial" charset="0"/>
              </a:rPr>
              <a:t>free-market</a:t>
            </a:r>
          </a:p>
          <a:p>
            <a:pPr algn="ctr" defTabSz="762000" eaLnBrk="0" hangingPunct="0"/>
            <a:r>
              <a:rPr lang="en-GB" sz="1900" b="1">
                <a:solidFill>
                  <a:srgbClr val="000066"/>
                </a:solidFill>
                <a:latin typeface="Arial" charset="0"/>
              </a:rPr>
              <a:t>economy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279525" y="26431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N. Korea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431925" y="40147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N. Korea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1981200" y="29479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Cuba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635375" y="4010025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China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971800" y="2936875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Poland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4518025" y="401478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Poland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5494338" y="401955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France</a:t>
            </a: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4632325" y="2947988"/>
            <a:ext cx="93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France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5568950" y="2947988"/>
            <a:ext cx="51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UK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181725" y="426085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UK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6642100" y="4021138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USA</a:t>
            </a:r>
          </a:p>
        </p:txBody>
      </p:sp>
      <p:sp>
        <p:nvSpPr>
          <p:cNvPr id="35857" name="Oval 17"/>
          <p:cNvSpPr>
            <a:spLocks noChangeArrowheads="1"/>
          </p:cNvSpPr>
          <p:nvPr/>
        </p:nvSpPr>
        <p:spPr bwMode="auto">
          <a:xfrm>
            <a:off x="1682750" y="328295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2301875" y="328295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3282950" y="328295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0" name="Oval 20"/>
          <p:cNvSpPr>
            <a:spLocks noChangeArrowheads="1"/>
          </p:cNvSpPr>
          <p:nvPr/>
        </p:nvSpPr>
        <p:spPr bwMode="auto">
          <a:xfrm>
            <a:off x="5035550" y="328295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1" name="Oval 21"/>
          <p:cNvSpPr>
            <a:spLocks noChangeArrowheads="1"/>
          </p:cNvSpPr>
          <p:nvPr/>
        </p:nvSpPr>
        <p:spPr bwMode="auto">
          <a:xfrm>
            <a:off x="5745163" y="328295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2" name="Oval 22"/>
          <p:cNvSpPr>
            <a:spLocks noChangeArrowheads="1"/>
          </p:cNvSpPr>
          <p:nvPr/>
        </p:nvSpPr>
        <p:spPr bwMode="auto">
          <a:xfrm>
            <a:off x="6378575" y="328295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6127750" y="2947988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USA</a:t>
            </a:r>
          </a:p>
        </p:txBody>
      </p:sp>
      <p:sp>
        <p:nvSpPr>
          <p:cNvPr id="35864" name="Oval 24"/>
          <p:cNvSpPr>
            <a:spLocks noChangeArrowheads="1"/>
          </p:cNvSpPr>
          <p:nvPr/>
        </p:nvSpPr>
        <p:spPr bwMode="auto">
          <a:xfrm>
            <a:off x="1835150" y="3892550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5" name="Oval 25"/>
          <p:cNvSpPr>
            <a:spLocks noChangeArrowheads="1"/>
          </p:cNvSpPr>
          <p:nvPr/>
        </p:nvSpPr>
        <p:spPr bwMode="auto">
          <a:xfrm>
            <a:off x="4019550" y="3892550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6" name="Oval 26"/>
          <p:cNvSpPr>
            <a:spLocks noChangeArrowheads="1"/>
          </p:cNvSpPr>
          <p:nvPr/>
        </p:nvSpPr>
        <p:spPr bwMode="auto">
          <a:xfrm>
            <a:off x="4941888" y="3892550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7" name="Oval 27"/>
          <p:cNvSpPr>
            <a:spLocks noChangeArrowheads="1"/>
          </p:cNvSpPr>
          <p:nvPr/>
        </p:nvSpPr>
        <p:spPr bwMode="auto">
          <a:xfrm>
            <a:off x="5911850" y="3892550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8" name="Oval 28"/>
          <p:cNvSpPr>
            <a:spLocks noChangeArrowheads="1"/>
          </p:cNvSpPr>
          <p:nvPr/>
        </p:nvSpPr>
        <p:spPr bwMode="auto">
          <a:xfrm>
            <a:off x="6356350" y="3892550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69" name="Oval 29"/>
          <p:cNvSpPr>
            <a:spLocks noChangeArrowheads="1"/>
          </p:cNvSpPr>
          <p:nvPr/>
        </p:nvSpPr>
        <p:spPr bwMode="auto">
          <a:xfrm>
            <a:off x="6892925" y="3892550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3641725" y="1455738"/>
            <a:ext cx="1722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200" b="1" u="sng">
                <a:solidFill>
                  <a:srgbClr val="663300"/>
                </a:solidFill>
                <a:latin typeface="Arial" charset="0"/>
              </a:rPr>
              <a:t>Early 1980s</a:t>
            </a:r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3641725" y="5265738"/>
            <a:ext cx="1722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200" b="1" u="sng">
                <a:solidFill>
                  <a:srgbClr val="006600"/>
                </a:solidFill>
                <a:latin typeface="Arial" charset="0"/>
              </a:rPr>
              <a:t>Early 2000s</a:t>
            </a:r>
          </a:p>
        </p:txBody>
      </p:sp>
      <p:sp>
        <p:nvSpPr>
          <p:cNvPr id="35872" name="Oval 32"/>
          <p:cNvSpPr>
            <a:spLocks noChangeArrowheads="1"/>
          </p:cNvSpPr>
          <p:nvPr/>
        </p:nvSpPr>
        <p:spPr bwMode="auto">
          <a:xfrm>
            <a:off x="2800350" y="327660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2408238" y="2654300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China</a:t>
            </a:r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6900863" y="2641600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Hong</a:t>
            </a:r>
          </a:p>
          <a:p>
            <a:pPr defTabSz="762000" eaLnBrk="0" hangingPunct="0"/>
            <a:r>
              <a:rPr lang="en-GB" b="1">
                <a:solidFill>
                  <a:srgbClr val="663300"/>
                </a:solidFill>
                <a:latin typeface="Arial" charset="0"/>
              </a:rPr>
              <a:t>Kong</a:t>
            </a:r>
          </a:p>
        </p:txBody>
      </p:sp>
      <p:sp>
        <p:nvSpPr>
          <p:cNvPr id="35875" name="Oval 35"/>
          <p:cNvSpPr>
            <a:spLocks noChangeArrowheads="1"/>
          </p:cNvSpPr>
          <p:nvPr/>
        </p:nvSpPr>
        <p:spPr bwMode="auto">
          <a:xfrm>
            <a:off x="7232650" y="3276600"/>
            <a:ext cx="139700" cy="1397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76" name="Oval 36"/>
          <p:cNvSpPr>
            <a:spLocks noChangeArrowheads="1"/>
          </p:cNvSpPr>
          <p:nvPr/>
        </p:nvSpPr>
        <p:spPr bwMode="auto">
          <a:xfrm>
            <a:off x="3113088" y="3903663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2797175" y="40132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Cuba</a:t>
            </a:r>
          </a:p>
        </p:txBody>
      </p:sp>
      <p:sp>
        <p:nvSpPr>
          <p:cNvPr id="35878" name="Rectangle 38"/>
          <p:cNvSpPr>
            <a:spLocks noChangeArrowheads="1"/>
          </p:cNvSpPr>
          <p:nvPr/>
        </p:nvSpPr>
        <p:spPr bwMode="auto">
          <a:xfrm>
            <a:off x="7077075" y="4262438"/>
            <a:ext cx="844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China</a:t>
            </a:r>
          </a:p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(Hong</a:t>
            </a:r>
          </a:p>
          <a:p>
            <a:pPr defTabSz="762000" eaLnBrk="0" hangingPunct="0"/>
            <a:r>
              <a:rPr lang="en-GB" b="1">
                <a:solidFill>
                  <a:srgbClr val="006600"/>
                </a:solidFill>
                <a:latin typeface="Arial" charset="0"/>
              </a:rPr>
              <a:t>Kong)</a:t>
            </a:r>
          </a:p>
        </p:txBody>
      </p:sp>
      <p:sp>
        <p:nvSpPr>
          <p:cNvPr id="35879" name="Oval 39"/>
          <p:cNvSpPr>
            <a:spLocks noChangeArrowheads="1"/>
          </p:cNvSpPr>
          <p:nvPr/>
        </p:nvSpPr>
        <p:spPr bwMode="auto">
          <a:xfrm>
            <a:off x="7415213" y="3905250"/>
            <a:ext cx="139700" cy="139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1892300" y="76200"/>
            <a:ext cx="5370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800" b="1">
                <a:solidFill>
                  <a:srgbClr val="006600"/>
                </a:solidFill>
                <a:latin typeface="Arial" charset="0"/>
              </a:rPr>
              <a:t>Classifying economic systems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/>
              <a:t>3. The market mechanism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77200" cy="5257800"/>
          </a:xfrm>
        </p:spPr>
        <p:txBody>
          <a:bodyPr/>
          <a:lstStyle/>
          <a:p>
            <a:r>
              <a:rPr lang="en-US"/>
              <a:t>Exchange</a:t>
            </a:r>
          </a:p>
          <a:p>
            <a:pPr lvl="1"/>
            <a:r>
              <a:rPr lang="en-US"/>
              <a:t>mediated through markets where prices play a key  role </a:t>
            </a:r>
          </a:p>
          <a:p>
            <a:pPr lvl="1"/>
            <a:r>
              <a:rPr lang="en-US"/>
              <a:t>Producer (supply)</a:t>
            </a:r>
          </a:p>
          <a:p>
            <a:pPr lvl="1"/>
            <a:r>
              <a:rPr lang="en-US"/>
              <a:t>Consumer (demand)</a:t>
            </a:r>
          </a:p>
          <a:p>
            <a:r>
              <a:rPr lang="en-US"/>
              <a:t>Competitive market</a:t>
            </a:r>
          </a:p>
          <a:p>
            <a:pPr lvl="1"/>
            <a:r>
              <a:rPr lang="en-US"/>
              <a:t>medium of exchange</a:t>
            </a:r>
          </a:p>
          <a:p>
            <a:pPr lvl="1"/>
            <a:r>
              <a:rPr lang="en-US"/>
              <a:t>competition</a:t>
            </a:r>
          </a:p>
          <a:p>
            <a:pPr lvl="1"/>
            <a:r>
              <a:rPr lang="en-US"/>
              <a:t>full information</a:t>
            </a:r>
          </a:p>
          <a:p>
            <a:pPr lvl="1"/>
            <a:r>
              <a:rPr lang="en-US"/>
              <a:t>strong institutions &amp; social custom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GB" sz="3600"/>
              <a:t>3.1 The role of price</a:t>
            </a: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GB"/>
              <a:t>Firms are price-takers</a:t>
            </a:r>
          </a:p>
          <a:p>
            <a:pPr lvl="1"/>
            <a:r>
              <a:rPr lang="en-GB"/>
              <a:t>Negative relationship between price &amp; quantity demanded</a:t>
            </a:r>
          </a:p>
          <a:p>
            <a:pPr lvl="1"/>
            <a:r>
              <a:rPr lang="en-GB"/>
              <a:t>Positive relationship between price &amp; quantity supplied</a:t>
            </a:r>
          </a:p>
          <a:p>
            <a:pPr lvl="1"/>
            <a:r>
              <a:rPr lang="en-GB"/>
              <a:t>Excess supply (glut) - price falls</a:t>
            </a:r>
          </a:p>
          <a:p>
            <a:pPr lvl="1"/>
            <a:r>
              <a:rPr lang="en-GB"/>
              <a:t>Excess demand (shortage) - price rises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467600" cy="1066800"/>
          </a:xfrm>
        </p:spPr>
        <p:txBody>
          <a:bodyPr/>
          <a:lstStyle/>
          <a:p>
            <a:r>
              <a:rPr lang="en-US" sz="3600"/>
              <a:t>3.2 Demand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848600" cy="5334000"/>
          </a:xfrm>
        </p:spPr>
        <p:txBody>
          <a:bodyPr/>
          <a:lstStyle/>
          <a:p>
            <a:r>
              <a:rPr lang="en-US"/>
              <a:t>Determinants of demand </a:t>
            </a:r>
          </a:p>
          <a:p>
            <a:pPr lvl="1"/>
            <a:r>
              <a:rPr lang="en-US"/>
              <a:t>income - level &amp; distribution</a:t>
            </a:r>
          </a:p>
          <a:p>
            <a:pPr lvl="1"/>
            <a:r>
              <a:rPr lang="en-US"/>
              <a:t>price of substitutes &amp; complements</a:t>
            </a:r>
          </a:p>
          <a:p>
            <a:pPr lvl="1"/>
            <a:r>
              <a:rPr lang="en-US"/>
              <a:t>demography &amp; age structure</a:t>
            </a:r>
          </a:p>
          <a:p>
            <a:pPr lvl="1"/>
            <a:r>
              <a:rPr lang="en-US"/>
              <a:t>tastes &amp; fashion - advertising</a:t>
            </a:r>
          </a:p>
          <a:p>
            <a:pPr lvl="1"/>
            <a:r>
              <a:rPr lang="en-US"/>
              <a:t>seasonal</a:t>
            </a:r>
          </a:p>
          <a:p>
            <a:r>
              <a:rPr lang="en-US"/>
              <a:t>The demand curve</a:t>
            </a:r>
          </a:p>
          <a:p>
            <a:pPr lvl="1"/>
            <a:r>
              <a:rPr lang="en-US"/>
              <a:t>movements along the curve</a:t>
            </a:r>
          </a:p>
          <a:p>
            <a:pPr lvl="1"/>
            <a:r>
              <a:rPr lang="en-US"/>
              <a:t>Shifts in the demand curve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fig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74750"/>
          </a:xfrm>
          <a:noFill/>
          <a:ln/>
          <a:effectLst>
            <a:outerShdw dist="17961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r>
              <a:rPr lang="en-GB" sz="3200"/>
              <a:t>Effect of a shift in the demand curve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latin typeface="Arial" charset="0"/>
              </a:rPr>
              <a:t>P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latin typeface="Arial" charset="0"/>
              </a:rPr>
              <a:t>Q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000">
                <a:latin typeface="Arial" charset="0"/>
              </a:rPr>
              <a:t>O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903" name="Oval 15"/>
          <p:cNvSpPr>
            <a:spLocks noChangeArrowheads="1"/>
          </p:cNvSpPr>
          <p:nvPr/>
        </p:nvSpPr>
        <p:spPr bwMode="auto">
          <a:xfrm>
            <a:off x="4064000" y="3700463"/>
            <a:ext cx="101600" cy="101600"/>
          </a:xfrm>
          <a:prstGeom prst="ellipse">
            <a:avLst/>
          </a:prstGeom>
          <a:solidFill>
            <a:srgbClr val="99CCFF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solidFill>
                  <a:srgbClr val="000000"/>
                </a:solidFill>
                <a:latin typeface="Arial" charset="0"/>
              </a:rPr>
              <a:t>P</a:t>
            </a:r>
            <a:r>
              <a:rPr lang="en-GB" sz="2400" baseline="-25000">
                <a:solidFill>
                  <a:srgbClr val="000000"/>
                </a:solidFill>
                <a:latin typeface="Arial" charset="0"/>
              </a:rPr>
              <a:t>e</a:t>
            </a:r>
            <a:r>
              <a:rPr lang="en-GB" sz="2000" baseline="-50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n-GB" sz="2000" i="1">
                <a:solidFill>
                  <a:srgbClr val="000000"/>
                </a:solidFill>
                <a:latin typeface="Arial" charset="0"/>
              </a:rPr>
              <a:t>Q</a:t>
            </a:r>
            <a:r>
              <a:rPr lang="en-GB" sz="2400" baseline="-25000">
                <a:solidFill>
                  <a:srgbClr val="000000"/>
                </a:solidFill>
                <a:latin typeface="Arial" charset="0"/>
              </a:rPr>
              <a:t>e</a:t>
            </a:r>
            <a:r>
              <a:rPr lang="en-GB" sz="2000" baseline="-50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6400800" y="8683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400" i="1">
                <a:solidFill>
                  <a:schemeClr val="tx2"/>
                </a:solidFill>
                <a:latin typeface="Arial" charset="0"/>
              </a:rPr>
              <a:t>S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5954713" y="5440363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GB" sz="2400" i="1">
                <a:solidFill>
                  <a:schemeClr val="tx2"/>
                </a:solidFill>
                <a:latin typeface="Arial" charset="0"/>
              </a:rPr>
              <a:t>D</a:t>
            </a:r>
            <a:r>
              <a:rPr lang="en-GB" sz="24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400">
                <a:solidFill>
                  <a:schemeClr val="tx2"/>
                </a:solidFill>
                <a:latin typeface="Arial" charset="0"/>
              </a:rPr>
              <a:t>g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243</TotalTime>
  <Words>535</Words>
  <Application>Microsoft PowerPoint</Application>
  <PresentationFormat>On-screen Show (4:3)</PresentationFormat>
  <Paragraphs>192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Times New Roman</vt:lpstr>
      <vt:lpstr>Tahoma</vt:lpstr>
      <vt:lpstr>Arial</vt:lpstr>
      <vt:lpstr>Wingdings</vt:lpstr>
      <vt:lpstr>Textured</vt:lpstr>
      <vt:lpstr>Microsoft Clip Gallery</vt:lpstr>
      <vt:lpstr>Microsoft Graph Chart</vt:lpstr>
      <vt:lpstr>The market system</vt:lpstr>
      <vt:lpstr>1. Introduction</vt:lpstr>
      <vt:lpstr>2. Markets versus central planning</vt:lpstr>
      <vt:lpstr>Free market</vt:lpstr>
      <vt:lpstr>Slide 5</vt:lpstr>
      <vt:lpstr>3. The market mechanism </vt:lpstr>
      <vt:lpstr>3.1 The role of price</vt:lpstr>
      <vt:lpstr>3.2 Demand</vt:lpstr>
      <vt:lpstr>Effect of a shift in the demand curve</vt:lpstr>
      <vt:lpstr>3.3 Elasticity of demand</vt:lpstr>
      <vt:lpstr>3.4 Sales revenue</vt:lpstr>
      <vt:lpstr>3.5. Estimating product demand</vt:lpstr>
      <vt:lpstr>4. Supply</vt:lpstr>
      <vt:lpstr>Effect of a shift in the supply curve</vt:lpstr>
      <vt:lpstr>5. The interaction of demand &amp; supply</vt:lpstr>
      <vt:lpstr>The determination of market equilibrium  (potatoes: monthly)</vt:lpstr>
    </vt:vector>
  </TitlesOfParts>
  <Company>Lancaster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 system</dc:title>
  <dc:creator>Steve Bradley</dc:creator>
  <cp:lastModifiedBy>ecasb</cp:lastModifiedBy>
  <cp:revision>30</cp:revision>
  <cp:lastPrinted>2001-10-10T08:56:29Z</cp:lastPrinted>
  <dcterms:created xsi:type="dcterms:W3CDTF">2001-09-18T18:28:11Z</dcterms:created>
  <dcterms:modified xsi:type="dcterms:W3CDTF">2008-10-08T08:51:16Z</dcterms:modified>
</cp:coreProperties>
</file>